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65" r:id="rId1"/>
  </p:sldMasterIdLst>
  <p:sldIdLst>
    <p:sldId id="276" r:id="rId2"/>
    <p:sldId id="256" r:id="rId3"/>
    <p:sldId id="257" r:id="rId4"/>
    <p:sldId id="300" r:id="rId5"/>
    <p:sldId id="292" r:id="rId6"/>
    <p:sldId id="301" r:id="rId7"/>
    <p:sldId id="309" r:id="rId8"/>
    <p:sldId id="310" r:id="rId9"/>
    <p:sldId id="306" r:id="rId10"/>
    <p:sldId id="293" r:id="rId11"/>
    <p:sldId id="294" r:id="rId12"/>
    <p:sldId id="295" r:id="rId13"/>
    <p:sldId id="302" r:id="rId14"/>
    <p:sldId id="303" r:id="rId15"/>
    <p:sldId id="307" r:id="rId16"/>
    <p:sldId id="297" r:id="rId17"/>
    <p:sldId id="30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05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0117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559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8873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3390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5460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2453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374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3601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927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92573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6027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04593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4195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1843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1192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4/13/2026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732478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cez.co.z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cez.co.z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0365" y="653143"/>
            <a:ext cx="9634248" cy="4715691"/>
          </a:xfrm>
        </p:spPr>
        <p:txBody>
          <a:bodyPr>
            <a:normAutofit/>
          </a:bodyPr>
          <a:lstStyle/>
          <a:p>
            <a:pPr lvl="0" algn="ctr">
              <a:spcBef>
                <a:spcPts val="0"/>
              </a:spcBef>
              <a:buClr>
                <a:srgbClr val="A53010"/>
              </a:buClr>
            </a:pPr>
            <a:r>
              <a:rPr lang="en-US" sz="3100" dirty="0">
                <a:solidFill>
                  <a:prstClr val="black">
                    <a:lumMod val="65000"/>
                    <a:lumOff val="35000"/>
                  </a:prstClr>
                </a:solidFill>
                <a:ea typeface="+mn-ea"/>
                <a:cs typeface="+mn-cs"/>
              </a:rPr>
              <a:t>PRESENTATION ON MEMBERSHIP OF THE ASSOCIATION OF CONSULTING ENGINEERS OF ZAMBIA (ACEZ)</a:t>
            </a:r>
            <a:br>
              <a:rPr lang="en-US" dirty="0"/>
            </a:br>
            <a:br>
              <a:rPr lang="en-US" dirty="0"/>
            </a:br>
            <a:r>
              <a:rPr lang="en-US" sz="3100" dirty="0"/>
              <a:t>TO THE 66</a:t>
            </a:r>
            <a:r>
              <a:rPr lang="en-US" sz="3100" baseline="30000" dirty="0"/>
              <a:t>TH</a:t>
            </a:r>
            <a:r>
              <a:rPr lang="en-US" sz="3100" dirty="0"/>
              <a:t> EIZ COUNCIL </a:t>
            </a:r>
            <a:br>
              <a:rPr lang="en-US" sz="3100" dirty="0"/>
            </a:br>
            <a:r>
              <a:rPr lang="en-US" sz="3100" dirty="0"/>
              <a:t>2026 SYMPOSIUM AND AGM</a:t>
            </a:r>
            <a:br>
              <a:rPr lang="en-US" sz="3100" dirty="0"/>
            </a:br>
            <a:br>
              <a:rPr lang="en-US" sz="3100" dirty="0"/>
            </a:br>
            <a:r>
              <a:rPr lang="en-US" sz="2800" b="1" dirty="0">
                <a:solidFill>
                  <a:prstClr val="black">
                    <a:lumMod val="65000"/>
                    <a:lumOff val="35000"/>
                  </a:prstClr>
                </a:solidFill>
              </a:rPr>
              <a:t>Presented by: Eng. Misheck Daka</a:t>
            </a:r>
            <a:endParaRPr lang="en-US" sz="2800" b="1" dirty="0"/>
          </a:p>
        </p:txBody>
      </p:sp>
      <p:pic>
        <p:nvPicPr>
          <p:cNvPr id="3" name="Picture 2" descr="ACEZ">
            <a:extLst>
              <a:ext uri="{FF2B5EF4-FFF2-40B4-BE49-F238E27FC236}">
                <a16:creationId xmlns:a16="http://schemas.microsoft.com/office/drawing/2014/main" id="{B4FC5324-9126-FC0C-3320-CF48FA4557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7917" y="424271"/>
            <a:ext cx="1064895" cy="1064895"/>
          </a:xfrm>
          <a:prstGeom prst="rect">
            <a:avLst/>
          </a:prstGeom>
          <a:noFill/>
          <a:ln>
            <a:noFill/>
          </a:ln>
        </p:spPr>
      </p:pic>
    </p:spTree>
    <p:extLst>
      <p:ext uri="{BB962C8B-B14F-4D97-AF65-F5344CB8AC3E}">
        <p14:creationId xmlns:p14="http://schemas.microsoft.com/office/powerpoint/2010/main" val="4177987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0057" y="1953490"/>
            <a:ext cx="9414555" cy="3428407"/>
          </a:xfrm>
        </p:spPr>
        <p:txBody>
          <a:bodyPr>
            <a:normAutofit/>
          </a:bodyPr>
          <a:lstStyle/>
          <a:p>
            <a:pPr algn="ctr"/>
            <a:r>
              <a:rPr lang="en-US" dirty="0"/>
              <a:t>   </a:t>
            </a:r>
            <a:r>
              <a:rPr lang="en-US" sz="2400" dirty="0"/>
              <a:t>WHO IS THE ASSOCIATION OF CONSULTING ENGINEERS OF ZAMBIA (ACEZ)?</a:t>
            </a:r>
            <a:br>
              <a:rPr lang="en-US" sz="2400" dirty="0"/>
            </a:br>
            <a:r>
              <a:rPr lang="en-US" sz="8800" dirty="0"/>
              <a:t> </a:t>
            </a:r>
          </a:p>
        </p:txBody>
      </p:sp>
      <p:sp>
        <p:nvSpPr>
          <p:cNvPr id="3" name="Subtitle 2"/>
          <p:cNvSpPr>
            <a:spLocks noGrp="1"/>
          </p:cNvSpPr>
          <p:nvPr>
            <p:ph type="subTitle" idx="1"/>
          </p:nvPr>
        </p:nvSpPr>
        <p:spPr>
          <a:xfrm>
            <a:off x="2589213" y="4777379"/>
            <a:ext cx="8915399" cy="1706548"/>
          </a:xfrm>
        </p:spPr>
        <p:txBody>
          <a:bodyPr>
            <a:normAutofit/>
          </a:bodyPr>
          <a:lstStyle/>
          <a:p>
            <a:pPr algn="ctr"/>
            <a:r>
              <a:rPr lang="en-US" sz="3200" b="1" dirty="0"/>
              <a:t> </a:t>
            </a:r>
          </a:p>
        </p:txBody>
      </p:sp>
      <p:pic>
        <p:nvPicPr>
          <p:cNvPr id="8" name="Picture 7">
            <a:extLst>
              <a:ext uri="{FF2B5EF4-FFF2-40B4-BE49-F238E27FC236}">
                <a16:creationId xmlns:a16="http://schemas.microsoft.com/office/drawing/2014/main" id="{8093A526-761B-0855-A506-C30700E9EDAA}"/>
              </a:ext>
            </a:extLst>
          </p:cNvPr>
          <p:cNvPicPr>
            <a:picLocks noChangeAspect="1"/>
          </p:cNvPicPr>
          <p:nvPr/>
        </p:nvPicPr>
        <p:blipFill>
          <a:blip r:embed="rId2"/>
          <a:stretch>
            <a:fillRect/>
          </a:stretch>
        </p:blipFill>
        <p:spPr>
          <a:xfrm>
            <a:off x="922316" y="711912"/>
            <a:ext cx="1066892" cy="1066892"/>
          </a:xfrm>
          <a:prstGeom prst="rect">
            <a:avLst/>
          </a:prstGeom>
        </p:spPr>
      </p:pic>
    </p:spTree>
    <p:extLst>
      <p:ext uri="{BB962C8B-B14F-4D97-AF65-F5344CB8AC3E}">
        <p14:creationId xmlns:p14="http://schemas.microsoft.com/office/powerpoint/2010/main" val="1004369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ABOUT ACEZ</a:t>
            </a:r>
          </a:p>
        </p:txBody>
      </p:sp>
      <p:sp>
        <p:nvSpPr>
          <p:cNvPr id="3" name="Content Placeholder 2"/>
          <p:cNvSpPr>
            <a:spLocks noGrp="1"/>
          </p:cNvSpPr>
          <p:nvPr>
            <p:ph idx="1"/>
          </p:nvPr>
        </p:nvSpPr>
        <p:spPr>
          <a:xfrm>
            <a:off x="2589212" y="1619794"/>
            <a:ext cx="8915400" cy="4781006"/>
          </a:xfrm>
        </p:spPr>
        <p:txBody>
          <a:bodyPr>
            <a:normAutofit fontScale="62500" lnSpcReduction="20000"/>
          </a:bodyPr>
          <a:lstStyle/>
          <a:p>
            <a:pPr marL="0" indent="0" algn="just">
              <a:buNone/>
            </a:pPr>
            <a:r>
              <a:rPr lang="en-GB" sz="2500" dirty="0"/>
              <a:t>The Association of Consulting Engineers of Zambia (ACEZ) was formed in 1966 and is a representative body for Consulting Engineers in the Country. The ACEZ represents the business interest for it’s members.</a:t>
            </a:r>
          </a:p>
          <a:p>
            <a:pPr marL="0" indent="0" algn="just">
              <a:buNone/>
            </a:pPr>
            <a:endParaRPr lang="en-GB" sz="2500" dirty="0"/>
          </a:p>
          <a:p>
            <a:pPr marL="0" indent="0" algn="just">
              <a:buNone/>
            </a:pPr>
            <a:r>
              <a:rPr lang="en-GB" sz="2500" dirty="0"/>
              <a:t>Since its establishment, the Association has stood as a pillar of technical expertise and ethical practice in our nation. through the dedication of its members, consulting engineers have designed, supervised, and delivered projects that power our industries, connect our communities, safeguard public health, and enable sustainable growth.</a:t>
            </a:r>
          </a:p>
          <a:p>
            <a:pPr marL="0" indent="0" algn="just">
              <a:buNone/>
            </a:pPr>
            <a:endParaRPr lang="en-GB" sz="2500" dirty="0"/>
          </a:p>
          <a:p>
            <a:pPr marL="0" indent="0" algn="just">
              <a:buNone/>
            </a:pPr>
            <a:r>
              <a:rPr lang="en-GB" sz="2500" dirty="0"/>
              <a:t>ACEZ is a member of the International Federation of Consulting Engineers (FIDIC) and FIDIC AFRICA.</a:t>
            </a:r>
          </a:p>
          <a:p>
            <a:pPr marL="0" indent="0" algn="just">
              <a:buNone/>
            </a:pPr>
            <a:endParaRPr lang="en-GB" sz="2500" dirty="0"/>
          </a:p>
          <a:p>
            <a:pPr marL="0" indent="0" algn="just">
              <a:buNone/>
            </a:pPr>
            <a:r>
              <a:rPr lang="en-GB" sz="2500" dirty="0"/>
              <a:t>ACEZ and EIZ has a mother child relationship.</a:t>
            </a:r>
          </a:p>
          <a:p>
            <a:pPr marL="0" indent="0" algn="just">
              <a:buNone/>
            </a:pPr>
            <a:endParaRPr lang="en-GB" sz="2500" dirty="0"/>
          </a:p>
          <a:p>
            <a:pPr marL="0" indent="0" algn="just">
              <a:buNone/>
            </a:pPr>
            <a:r>
              <a:rPr lang="en-GB" sz="2500" dirty="0"/>
              <a:t>ACEZ draws its powers from the EIZ ACT NO. 17of 2010:</a:t>
            </a:r>
          </a:p>
          <a:p>
            <a:pPr algn="just"/>
            <a:r>
              <a:rPr lang="en-GB" sz="2500" dirty="0"/>
              <a:t>In particular Clause 19(2)(c) which </a:t>
            </a:r>
            <a:r>
              <a:rPr lang="en-US" sz="2500" dirty="0"/>
              <a:t>requires that prior to registration by the </a:t>
            </a:r>
            <a:r>
              <a:rPr lang="en-US" sz="2500" dirty="0" err="1"/>
              <a:t>EngRB</a:t>
            </a:r>
            <a:r>
              <a:rPr lang="en-US" sz="2500" dirty="0"/>
              <a:t>, the Consulting Engineering Firm shall be a member of the Association of Consulting Engineers of Zambia (ACEZ).</a:t>
            </a:r>
            <a:endParaRPr lang="en-GB" sz="2500" dirty="0"/>
          </a:p>
          <a:p>
            <a:pPr marL="0" indent="0" algn="just">
              <a:buNone/>
            </a:pPr>
            <a:endParaRPr lang="en-GB" sz="2400"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954E04D5-B73E-4162-80BB-720F037A049F}"/>
              </a:ext>
            </a:extLst>
          </p:cNvPr>
          <p:cNvPicPr>
            <a:picLocks noChangeAspect="1"/>
          </p:cNvPicPr>
          <p:nvPr/>
        </p:nvPicPr>
        <p:blipFill>
          <a:blip r:embed="rId2"/>
          <a:stretch>
            <a:fillRect/>
          </a:stretch>
        </p:blipFill>
        <p:spPr>
          <a:xfrm>
            <a:off x="1645647" y="179726"/>
            <a:ext cx="1066892" cy="1066892"/>
          </a:xfrm>
          <a:prstGeom prst="rect">
            <a:avLst/>
          </a:prstGeom>
        </p:spPr>
      </p:pic>
    </p:spTree>
    <p:extLst>
      <p:ext uri="{BB962C8B-B14F-4D97-AF65-F5344CB8AC3E}">
        <p14:creationId xmlns:p14="http://schemas.microsoft.com/office/powerpoint/2010/main" val="468751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7916" y="655092"/>
            <a:ext cx="8556696" cy="1249907"/>
          </a:xfrm>
        </p:spPr>
        <p:txBody>
          <a:bodyPr/>
          <a:lstStyle/>
          <a:p>
            <a:r>
              <a:rPr lang="en-US" dirty="0"/>
              <a:t>ABOUT ACEZ Cont..</a:t>
            </a:r>
          </a:p>
        </p:txBody>
      </p:sp>
      <p:sp>
        <p:nvSpPr>
          <p:cNvPr id="3" name="Content Placeholder 2"/>
          <p:cNvSpPr>
            <a:spLocks noGrp="1"/>
          </p:cNvSpPr>
          <p:nvPr>
            <p:ph idx="1"/>
          </p:nvPr>
        </p:nvSpPr>
        <p:spPr>
          <a:xfrm>
            <a:off x="2589212" y="2133599"/>
            <a:ext cx="8915400" cy="5576455"/>
          </a:xfrm>
        </p:spPr>
        <p:txBody>
          <a:bodyPr>
            <a:normAutofit/>
          </a:bodyPr>
          <a:lstStyle/>
          <a:p>
            <a:pPr marL="0" indent="0" algn="just">
              <a:buNone/>
            </a:pPr>
            <a:r>
              <a:rPr lang="en-GB" sz="2500" b="1" dirty="0"/>
              <a:t>ACEZ OBJECTIVES</a:t>
            </a:r>
          </a:p>
          <a:p>
            <a:pPr marL="0" indent="0" algn="just">
              <a:buNone/>
            </a:pPr>
            <a:endParaRPr lang="en-GB" sz="2500" dirty="0"/>
          </a:p>
          <a:p>
            <a:pPr algn="just"/>
            <a:r>
              <a:rPr lang="en-GB" sz="2500" dirty="0"/>
              <a:t>To promote professional interests, rights, powers and advancement of the profession of Consulting Engineers;</a:t>
            </a:r>
          </a:p>
          <a:p>
            <a:pPr algn="just"/>
            <a:r>
              <a:rPr lang="en-GB" sz="2500" dirty="0"/>
              <a:t>To promote training and development of engineers </a:t>
            </a:r>
          </a:p>
          <a:p>
            <a:pPr algn="just"/>
            <a:r>
              <a:rPr lang="en-GB" sz="2500" dirty="0"/>
              <a:t>To establish a code of conduct of Consulting Engineers;</a:t>
            </a:r>
          </a:p>
          <a:p>
            <a:pPr algn="just"/>
            <a:r>
              <a:rPr lang="en-GB" sz="2500" dirty="0"/>
              <a:t>To serve the public in matters connected with engineering Consultancy.</a:t>
            </a:r>
            <a:endParaRPr lang="en-US" sz="2500" dirty="0"/>
          </a:p>
        </p:txBody>
      </p:sp>
      <p:pic>
        <p:nvPicPr>
          <p:cNvPr id="4" name="Picture 3">
            <a:extLst>
              <a:ext uri="{FF2B5EF4-FFF2-40B4-BE49-F238E27FC236}">
                <a16:creationId xmlns:a16="http://schemas.microsoft.com/office/drawing/2014/main" id="{8232D8CE-2D89-E097-422C-F7ED4EA3144C}"/>
              </a:ext>
            </a:extLst>
          </p:cNvPr>
          <p:cNvPicPr>
            <a:picLocks noChangeAspect="1"/>
          </p:cNvPicPr>
          <p:nvPr/>
        </p:nvPicPr>
        <p:blipFill>
          <a:blip r:embed="rId2"/>
          <a:stretch>
            <a:fillRect/>
          </a:stretch>
        </p:blipFill>
        <p:spPr>
          <a:xfrm>
            <a:off x="1522320" y="197663"/>
            <a:ext cx="1066892" cy="1066892"/>
          </a:xfrm>
          <a:prstGeom prst="rect">
            <a:avLst/>
          </a:prstGeom>
        </p:spPr>
      </p:pic>
    </p:spTree>
    <p:extLst>
      <p:ext uri="{BB962C8B-B14F-4D97-AF65-F5344CB8AC3E}">
        <p14:creationId xmlns:p14="http://schemas.microsoft.com/office/powerpoint/2010/main" val="4043475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030" y="641444"/>
            <a:ext cx="8638582" cy="1263555"/>
          </a:xfrm>
        </p:spPr>
        <p:txBody>
          <a:bodyPr/>
          <a:lstStyle/>
          <a:p>
            <a:r>
              <a:rPr lang="en-US" dirty="0"/>
              <a:t>WHO IS A CONSULTANT?</a:t>
            </a:r>
          </a:p>
        </p:txBody>
      </p:sp>
      <p:sp>
        <p:nvSpPr>
          <p:cNvPr id="3" name="Content Placeholder 2"/>
          <p:cNvSpPr>
            <a:spLocks noGrp="1"/>
          </p:cNvSpPr>
          <p:nvPr>
            <p:ph idx="1"/>
          </p:nvPr>
        </p:nvSpPr>
        <p:spPr>
          <a:xfrm>
            <a:off x="2589212" y="2133599"/>
            <a:ext cx="8915400" cy="4350327"/>
          </a:xfrm>
        </p:spPr>
        <p:txBody>
          <a:bodyPr>
            <a:noAutofit/>
          </a:bodyPr>
          <a:lstStyle/>
          <a:p>
            <a:pPr algn="just"/>
            <a:r>
              <a:rPr lang="en-US" sz="2500" dirty="0"/>
              <a:t>A Consultant according to the ACEZ Constitution,  is a legal entity or natural person who possesses the necessary qualification, experience and competences in engineering consulting acceptable to the Council and is registered by the Engineering Registration Board under the college of Consulting Engineers (NC1)</a:t>
            </a:r>
          </a:p>
        </p:txBody>
      </p:sp>
      <p:pic>
        <p:nvPicPr>
          <p:cNvPr id="4" name="Picture 3">
            <a:extLst>
              <a:ext uri="{FF2B5EF4-FFF2-40B4-BE49-F238E27FC236}">
                <a16:creationId xmlns:a16="http://schemas.microsoft.com/office/drawing/2014/main" id="{FACF3095-4CF3-E1A1-6823-B4804A6B8DE4}"/>
              </a:ext>
            </a:extLst>
          </p:cNvPr>
          <p:cNvPicPr>
            <a:picLocks noChangeAspect="1"/>
          </p:cNvPicPr>
          <p:nvPr/>
        </p:nvPicPr>
        <p:blipFill>
          <a:blip r:embed="rId2"/>
          <a:stretch>
            <a:fillRect/>
          </a:stretch>
        </p:blipFill>
        <p:spPr>
          <a:xfrm>
            <a:off x="1618352" y="374074"/>
            <a:ext cx="1066892" cy="1066892"/>
          </a:xfrm>
          <a:prstGeom prst="rect">
            <a:avLst/>
          </a:prstGeom>
        </p:spPr>
      </p:pic>
    </p:spTree>
    <p:extLst>
      <p:ext uri="{BB962C8B-B14F-4D97-AF65-F5344CB8AC3E}">
        <p14:creationId xmlns:p14="http://schemas.microsoft.com/office/powerpoint/2010/main" val="4213250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8609" y="600501"/>
            <a:ext cx="8816003" cy="1304499"/>
          </a:xfrm>
        </p:spPr>
        <p:txBody>
          <a:bodyPr/>
          <a:lstStyle/>
          <a:p>
            <a:r>
              <a:rPr lang="en-US" dirty="0"/>
              <a:t>WHO IS A CONSULTANT </a:t>
            </a:r>
            <a:r>
              <a:rPr lang="en-US" dirty="0" err="1"/>
              <a:t>cont</a:t>
            </a:r>
            <a:r>
              <a:rPr lang="en-US" dirty="0"/>
              <a:t>…</a:t>
            </a:r>
          </a:p>
        </p:txBody>
      </p:sp>
      <p:sp>
        <p:nvSpPr>
          <p:cNvPr id="3" name="Content Placeholder 2"/>
          <p:cNvSpPr>
            <a:spLocks noGrp="1"/>
          </p:cNvSpPr>
          <p:nvPr>
            <p:ph idx="1"/>
          </p:nvPr>
        </p:nvSpPr>
        <p:spPr/>
        <p:txBody>
          <a:bodyPr>
            <a:normAutofit/>
          </a:bodyPr>
          <a:lstStyle/>
          <a:p>
            <a:pPr algn="just"/>
            <a:r>
              <a:rPr lang="en-GB" dirty="0"/>
              <a:t>A consulting engineer is not defined by owning heavy machinery or “yellow equipment.” we are defined by </a:t>
            </a:r>
            <a:r>
              <a:rPr lang="en-GB" b="1" dirty="0"/>
              <a:t>knowledge, design, and responsibility</a:t>
            </a:r>
            <a:r>
              <a:rPr lang="en-GB" dirty="0"/>
              <a:t>. We plan, we design, we advise, and we ensure that projects are done right, safely, efficiently, and sustainably. we are the guardians of quality and long-term value.</a:t>
            </a:r>
          </a:p>
          <a:p>
            <a:pPr algn="just"/>
            <a:endParaRPr lang="en-US" sz="2500" dirty="0"/>
          </a:p>
          <a:p>
            <a:endParaRPr lang="en-US" sz="2500" dirty="0"/>
          </a:p>
        </p:txBody>
      </p:sp>
      <p:pic>
        <p:nvPicPr>
          <p:cNvPr id="4" name="Picture 3">
            <a:extLst>
              <a:ext uri="{FF2B5EF4-FFF2-40B4-BE49-F238E27FC236}">
                <a16:creationId xmlns:a16="http://schemas.microsoft.com/office/drawing/2014/main" id="{15AB2F49-E06F-D84E-8B5A-5012467ED8AF}"/>
              </a:ext>
            </a:extLst>
          </p:cNvPr>
          <p:cNvPicPr>
            <a:picLocks noChangeAspect="1"/>
          </p:cNvPicPr>
          <p:nvPr/>
        </p:nvPicPr>
        <p:blipFill>
          <a:blip r:embed="rId2"/>
          <a:stretch>
            <a:fillRect/>
          </a:stretch>
        </p:blipFill>
        <p:spPr>
          <a:xfrm>
            <a:off x="1522320" y="418962"/>
            <a:ext cx="1066892" cy="1066892"/>
          </a:xfrm>
          <a:prstGeom prst="rect">
            <a:avLst/>
          </a:prstGeom>
        </p:spPr>
      </p:pic>
    </p:spTree>
    <p:extLst>
      <p:ext uri="{BB962C8B-B14F-4D97-AF65-F5344CB8AC3E}">
        <p14:creationId xmlns:p14="http://schemas.microsoft.com/office/powerpoint/2010/main" val="48335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82621"/>
          </a:xfrm>
        </p:spPr>
        <p:txBody>
          <a:bodyPr/>
          <a:lstStyle/>
          <a:p>
            <a:r>
              <a:rPr lang="en-US" dirty="0"/>
              <a:t>SERVICES OFFERED BY CONSULTANTS</a:t>
            </a:r>
          </a:p>
        </p:txBody>
      </p:sp>
      <p:sp>
        <p:nvSpPr>
          <p:cNvPr id="3" name="Content Placeholder 2"/>
          <p:cNvSpPr>
            <a:spLocks noGrp="1"/>
          </p:cNvSpPr>
          <p:nvPr>
            <p:ph idx="1"/>
          </p:nvPr>
        </p:nvSpPr>
        <p:spPr>
          <a:xfrm>
            <a:off x="2589212" y="2133600"/>
            <a:ext cx="8915400" cy="4724400"/>
          </a:xfrm>
        </p:spPr>
        <p:txBody>
          <a:bodyPr>
            <a:normAutofit fontScale="85000" lnSpcReduction="20000"/>
          </a:bodyPr>
          <a:lstStyle/>
          <a:p>
            <a:pPr marL="0" indent="0">
              <a:buNone/>
            </a:pPr>
            <a:r>
              <a:rPr lang="en-US" sz="2100" b="1" dirty="0"/>
              <a:t>CONSULTANTS</a:t>
            </a:r>
          </a:p>
          <a:p>
            <a:r>
              <a:rPr lang="en-US" sz="2700" dirty="0"/>
              <a:t>Project Management</a:t>
            </a:r>
          </a:p>
          <a:p>
            <a:r>
              <a:rPr lang="en-US" sz="2700" dirty="0"/>
              <a:t>Geotechnical Surveying (Soil Investigation &amp; Engineering services)</a:t>
            </a:r>
          </a:p>
          <a:p>
            <a:r>
              <a:rPr lang="en-US" sz="2700" dirty="0"/>
              <a:t>Geomatics Engineering/ Land surveying (Site setting out)</a:t>
            </a:r>
          </a:p>
          <a:p>
            <a:r>
              <a:rPr lang="en-US" sz="2700" dirty="0"/>
              <a:t>Geotechnical Surveying (Soil Investigation &amp; Engineering services)</a:t>
            </a:r>
          </a:p>
          <a:p>
            <a:r>
              <a:rPr lang="en-US" sz="2700" dirty="0"/>
              <a:t>Environmental Impact assessment</a:t>
            </a:r>
          </a:p>
          <a:p>
            <a:pPr algn="just"/>
            <a:r>
              <a:rPr lang="en-US" sz="2700" dirty="0"/>
              <a:t>Electronic Services </a:t>
            </a:r>
          </a:p>
          <a:p>
            <a:pPr algn="just"/>
            <a:r>
              <a:rPr lang="en-US" sz="2700" dirty="0"/>
              <a:t>Water and Sanitation/ water resources management and irrigation</a:t>
            </a:r>
          </a:p>
          <a:p>
            <a:pPr algn="just"/>
            <a:r>
              <a:rPr lang="en-US" sz="2700" dirty="0"/>
              <a:t>Waste Water Management</a:t>
            </a:r>
          </a:p>
          <a:p>
            <a:endParaRPr lang="en-US" dirty="0"/>
          </a:p>
          <a:p>
            <a:endParaRPr lang="en-US" dirty="0"/>
          </a:p>
          <a:p>
            <a:pPr marL="0" indent="0">
              <a:buNone/>
            </a:pPr>
            <a:endParaRPr lang="en-US" dirty="0"/>
          </a:p>
        </p:txBody>
      </p:sp>
      <p:pic>
        <p:nvPicPr>
          <p:cNvPr id="4" name="Picture 3">
            <a:extLst>
              <a:ext uri="{FF2B5EF4-FFF2-40B4-BE49-F238E27FC236}">
                <a16:creationId xmlns:a16="http://schemas.microsoft.com/office/drawing/2014/main" id="{0D1AF1EA-BED3-8CC0-64E4-99280E692262}"/>
              </a:ext>
            </a:extLst>
          </p:cNvPr>
          <p:cNvPicPr>
            <a:picLocks noChangeAspect="1"/>
          </p:cNvPicPr>
          <p:nvPr/>
        </p:nvPicPr>
        <p:blipFill>
          <a:blip r:embed="rId2"/>
          <a:stretch>
            <a:fillRect/>
          </a:stretch>
        </p:blipFill>
        <p:spPr>
          <a:xfrm>
            <a:off x="1522320" y="269828"/>
            <a:ext cx="1066892" cy="1066892"/>
          </a:xfrm>
          <a:prstGeom prst="rect">
            <a:avLst/>
          </a:prstGeom>
        </p:spPr>
      </p:pic>
    </p:spTree>
    <p:extLst>
      <p:ext uri="{BB962C8B-B14F-4D97-AF65-F5344CB8AC3E}">
        <p14:creationId xmlns:p14="http://schemas.microsoft.com/office/powerpoint/2010/main" val="2636601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SERVICES OFFERED BY CONSULTANTS </a:t>
            </a:r>
            <a:r>
              <a:rPr lang="en-US" dirty="0" err="1"/>
              <a:t>cont</a:t>
            </a:r>
            <a:r>
              <a:rPr lang="en-US" dirty="0"/>
              <a:t>…</a:t>
            </a:r>
          </a:p>
        </p:txBody>
      </p:sp>
      <p:sp>
        <p:nvSpPr>
          <p:cNvPr id="3" name="Content Placeholder 2"/>
          <p:cNvSpPr>
            <a:spLocks noGrp="1"/>
          </p:cNvSpPr>
          <p:nvPr>
            <p:ph idx="1"/>
          </p:nvPr>
        </p:nvSpPr>
        <p:spPr/>
        <p:txBody>
          <a:bodyPr>
            <a:normAutofit/>
          </a:bodyPr>
          <a:lstStyle/>
          <a:p>
            <a:pPr algn="just"/>
            <a:r>
              <a:rPr lang="en-US" sz="2500" dirty="0"/>
              <a:t>Solid Waste Management</a:t>
            </a:r>
          </a:p>
          <a:p>
            <a:pPr algn="just"/>
            <a:r>
              <a:rPr lang="en-US" sz="2500" dirty="0"/>
              <a:t>Design and Installation of Water Harvesting Systems</a:t>
            </a:r>
          </a:p>
          <a:p>
            <a:pPr algn="just"/>
            <a:r>
              <a:rPr lang="en-US" sz="2500" dirty="0"/>
              <a:t>Procurement Services</a:t>
            </a:r>
          </a:p>
          <a:p>
            <a:pPr algn="just"/>
            <a:r>
              <a:rPr lang="en-US" sz="2500" dirty="0"/>
              <a:t>Contract Management</a:t>
            </a:r>
          </a:p>
          <a:p>
            <a:pPr algn="just"/>
            <a:r>
              <a:rPr lang="en-US" sz="2500" dirty="0"/>
              <a:t>Construction Supervision</a:t>
            </a:r>
          </a:p>
          <a:p>
            <a:pPr algn="just"/>
            <a:r>
              <a:rPr lang="en-US" sz="2500" dirty="0"/>
              <a:t>Design and Development</a:t>
            </a:r>
          </a:p>
          <a:p>
            <a:pPr algn="just"/>
            <a:r>
              <a:rPr lang="en-US" sz="2500" dirty="0"/>
              <a:t>Technical Audit Services</a:t>
            </a:r>
          </a:p>
          <a:p>
            <a:pPr marL="0" indent="0">
              <a:buNone/>
            </a:pPr>
            <a:endParaRPr lang="en-US" dirty="0"/>
          </a:p>
        </p:txBody>
      </p:sp>
      <p:pic>
        <p:nvPicPr>
          <p:cNvPr id="4" name="Picture 3">
            <a:extLst>
              <a:ext uri="{FF2B5EF4-FFF2-40B4-BE49-F238E27FC236}">
                <a16:creationId xmlns:a16="http://schemas.microsoft.com/office/drawing/2014/main" id="{A1F8BDF3-6A73-E9AB-D45A-3B67B1FF672D}"/>
              </a:ext>
            </a:extLst>
          </p:cNvPr>
          <p:cNvPicPr>
            <a:picLocks noChangeAspect="1"/>
          </p:cNvPicPr>
          <p:nvPr/>
        </p:nvPicPr>
        <p:blipFill>
          <a:blip r:embed="rId2"/>
          <a:stretch>
            <a:fillRect/>
          </a:stretch>
        </p:blipFill>
        <p:spPr>
          <a:xfrm>
            <a:off x="1522320" y="302479"/>
            <a:ext cx="1066892" cy="1066892"/>
          </a:xfrm>
          <a:prstGeom prst="rect">
            <a:avLst/>
          </a:prstGeom>
        </p:spPr>
      </p:pic>
    </p:spTree>
    <p:extLst>
      <p:ext uri="{BB962C8B-B14F-4D97-AF65-F5344CB8AC3E}">
        <p14:creationId xmlns:p14="http://schemas.microsoft.com/office/powerpoint/2010/main" val="1577046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382" y="696036"/>
            <a:ext cx="8652230" cy="1208964"/>
          </a:xfrm>
        </p:spPr>
        <p:txBody>
          <a:bodyPr/>
          <a:lstStyle/>
          <a:p>
            <a:r>
              <a:rPr lang="en-US" dirty="0"/>
              <a:t>TYPES OF MEMBERSHIPS</a:t>
            </a:r>
          </a:p>
        </p:txBody>
      </p:sp>
      <p:sp>
        <p:nvSpPr>
          <p:cNvPr id="3" name="Content Placeholder 2"/>
          <p:cNvSpPr>
            <a:spLocks noGrp="1"/>
          </p:cNvSpPr>
          <p:nvPr>
            <p:ph idx="1"/>
          </p:nvPr>
        </p:nvSpPr>
        <p:spPr/>
        <p:txBody>
          <a:bodyPr>
            <a:normAutofit/>
          </a:bodyPr>
          <a:lstStyle/>
          <a:p>
            <a:pPr marL="0" indent="0">
              <a:buNone/>
            </a:pPr>
            <a:r>
              <a:rPr lang="en-US" sz="2500" dirty="0"/>
              <a:t>There are two (2) types of Memberships to the ACEZ.</a:t>
            </a:r>
          </a:p>
          <a:p>
            <a:r>
              <a:rPr lang="en-US" sz="2500" dirty="0"/>
              <a:t>1. Natural Person</a:t>
            </a:r>
          </a:p>
          <a:p>
            <a:r>
              <a:rPr lang="en-US" sz="2500" dirty="0"/>
              <a:t>2. Legal Entity</a:t>
            </a:r>
          </a:p>
        </p:txBody>
      </p:sp>
      <p:pic>
        <p:nvPicPr>
          <p:cNvPr id="4" name="Picture 3">
            <a:extLst>
              <a:ext uri="{FF2B5EF4-FFF2-40B4-BE49-F238E27FC236}">
                <a16:creationId xmlns:a16="http://schemas.microsoft.com/office/drawing/2014/main" id="{7DA85060-D3F3-871C-D031-FA7D239CE1BA}"/>
              </a:ext>
            </a:extLst>
          </p:cNvPr>
          <p:cNvPicPr>
            <a:picLocks noChangeAspect="1"/>
          </p:cNvPicPr>
          <p:nvPr/>
        </p:nvPicPr>
        <p:blipFill>
          <a:blip r:embed="rId2"/>
          <a:stretch>
            <a:fillRect/>
          </a:stretch>
        </p:blipFill>
        <p:spPr>
          <a:xfrm>
            <a:off x="1522320" y="395510"/>
            <a:ext cx="1066892" cy="1066892"/>
          </a:xfrm>
          <a:prstGeom prst="rect">
            <a:avLst/>
          </a:prstGeom>
        </p:spPr>
      </p:pic>
    </p:spTree>
    <p:extLst>
      <p:ext uri="{BB962C8B-B14F-4D97-AF65-F5344CB8AC3E}">
        <p14:creationId xmlns:p14="http://schemas.microsoft.com/office/powerpoint/2010/main" val="3340555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MEMBERSHIP cont..</a:t>
            </a:r>
          </a:p>
        </p:txBody>
      </p:sp>
      <p:sp>
        <p:nvSpPr>
          <p:cNvPr id="3" name="Content Placeholder 2"/>
          <p:cNvSpPr>
            <a:spLocks noGrp="1"/>
          </p:cNvSpPr>
          <p:nvPr>
            <p:ph idx="1"/>
          </p:nvPr>
        </p:nvSpPr>
        <p:spPr/>
        <p:txBody>
          <a:bodyPr>
            <a:normAutofit/>
          </a:bodyPr>
          <a:lstStyle/>
          <a:p>
            <a:pPr marL="0" indent="0">
              <a:buNone/>
            </a:pPr>
            <a:r>
              <a:rPr lang="en-US" sz="2500" dirty="0"/>
              <a:t>Natural persons may be admitted as;</a:t>
            </a:r>
          </a:p>
          <a:p>
            <a:pPr marL="0" indent="0">
              <a:buNone/>
            </a:pPr>
            <a:r>
              <a:rPr lang="en-US" sz="2500" dirty="0">
                <a:solidFill>
                  <a:srgbClr val="C00000"/>
                </a:solidFill>
              </a:rPr>
              <a:t>1</a:t>
            </a:r>
            <a:r>
              <a:rPr lang="en-US" sz="2500" dirty="0"/>
              <a:t>. Associate Member; or</a:t>
            </a:r>
          </a:p>
          <a:p>
            <a:pPr marL="0" indent="0">
              <a:buNone/>
            </a:pPr>
            <a:r>
              <a:rPr lang="en-US" sz="2500" dirty="0">
                <a:solidFill>
                  <a:srgbClr val="C00000"/>
                </a:solidFill>
              </a:rPr>
              <a:t>2</a:t>
            </a:r>
            <a:r>
              <a:rPr lang="en-US" sz="2500" dirty="0"/>
              <a:t>. Member</a:t>
            </a:r>
          </a:p>
        </p:txBody>
      </p:sp>
      <p:pic>
        <p:nvPicPr>
          <p:cNvPr id="4" name="Picture 3">
            <a:extLst>
              <a:ext uri="{FF2B5EF4-FFF2-40B4-BE49-F238E27FC236}">
                <a16:creationId xmlns:a16="http://schemas.microsoft.com/office/drawing/2014/main" id="{BD2A55E1-2283-0E4D-8BF6-D3CB38CBE0B9}"/>
              </a:ext>
            </a:extLst>
          </p:cNvPr>
          <p:cNvPicPr>
            <a:picLocks noChangeAspect="1"/>
          </p:cNvPicPr>
          <p:nvPr/>
        </p:nvPicPr>
        <p:blipFill>
          <a:blip r:embed="rId2"/>
          <a:stretch>
            <a:fillRect/>
          </a:stretch>
        </p:blipFill>
        <p:spPr>
          <a:xfrm>
            <a:off x="1522320" y="395510"/>
            <a:ext cx="1066892" cy="1066892"/>
          </a:xfrm>
          <a:prstGeom prst="rect">
            <a:avLst/>
          </a:prstGeom>
        </p:spPr>
      </p:pic>
    </p:spTree>
    <p:extLst>
      <p:ext uri="{BB962C8B-B14F-4D97-AF65-F5344CB8AC3E}">
        <p14:creationId xmlns:p14="http://schemas.microsoft.com/office/powerpoint/2010/main" val="3129388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MEMBERSHIP CONT..</a:t>
            </a:r>
          </a:p>
        </p:txBody>
      </p:sp>
      <p:sp>
        <p:nvSpPr>
          <p:cNvPr id="3" name="Content Placeholder 2"/>
          <p:cNvSpPr>
            <a:spLocks noGrp="1"/>
          </p:cNvSpPr>
          <p:nvPr>
            <p:ph idx="1"/>
          </p:nvPr>
        </p:nvSpPr>
        <p:spPr/>
        <p:txBody>
          <a:bodyPr>
            <a:normAutofit/>
          </a:bodyPr>
          <a:lstStyle/>
          <a:p>
            <a:pPr marL="0" indent="0">
              <a:buNone/>
            </a:pPr>
            <a:r>
              <a:rPr lang="en-US" sz="2500" dirty="0"/>
              <a:t>Legal Entity may be admitted as;</a:t>
            </a:r>
          </a:p>
          <a:p>
            <a:pPr>
              <a:buAutoNum type="arabicPeriod"/>
            </a:pPr>
            <a:r>
              <a:rPr lang="en-US" sz="2500" dirty="0"/>
              <a:t>Local Member Firm; or</a:t>
            </a:r>
          </a:p>
          <a:p>
            <a:pPr>
              <a:buAutoNum type="arabicPeriod"/>
            </a:pPr>
            <a:r>
              <a:rPr lang="en-US" sz="2500" dirty="0"/>
              <a:t>Foreign Member Firm</a:t>
            </a:r>
          </a:p>
          <a:p>
            <a:endParaRPr lang="en-US" sz="2500" dirty="0"/>
          </a:p>
        </p:txBody>
      </p:sp>
      <p:pic>
        <p:nvPicPr>
          <p:cNvPr id="4" name="Picture 3">
            <a:extLst>
              <a:ext uri="{FF2B5EF4-FFF2-40B4-BE49-F238E27FC236}">
                <a16:creationId xmlns:a16="http://schemas.microsoft.com/office/drawing/2014/main" id="{8F0A2DB1-E2F6-8DF2-F5EA-CBA619A457E8}"/>
              </a:ext>
            </a:extLst>
          </p:cNvPr>
          <p:cNvPicPr>
            <a:picLocks noChangeAspect="1"/>
          </p:cNvPicPr>
          <p:nvPr/>
        </p:nvPicPr>
        <p:blipFill>
          <a:blip r:embed="rId2"/>
          <a:stretch>
            <a:fillRect/>
          </a:stretch>
        </p:blipFill>
        <p:spPr>
          <a:xfrm>
            <a:off x="1522320" y="206624"/>
            <a:ext cx="1066892" cy="1066892"/>
          </a:xfrm>
          <a:prstGeom prst="rect">
            <a:avLst/>
          </a:prstGeom>
        </p:spPr>
      </p:pic>
    </p:spTree>
    <p:extLst>
      <p:ext uri="{BB962C8B-B14F-4D97-AF65-F5344CB8AC3E}">
        <p14:creationId xmlns:p14="http://schemas.microsoft.com/office/powerpoint/2010/main" val="3205873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 REGISTRATION REQUIREMENT</a:t>
            </a:r>
          </a:p>
        </p:txBody>
      </p:sp>
      <p:sp>
        <p:nvSpPr>
          <p:cNvPr id="3" name="Content Placeholder 2"/>
          <p:cNvSpPr>
            <a:spLocks noGrp="1"/>
          </p:cNvSpPr>
          <p:nvPr>
            <p:ph idx="1"/>
          </p:nvPr>
        </p:nvSpPr>
        <p:spPr>
          <a:xfrm>
            <a:off x="2589212" y="1620982"/>
            <a:ext cx="8915400" cy="5237018"/>
          </a:xfrm>
        </p:spPr>
        <p:txBody>
          <a:bodyPr>
            <a:normAutofit/>
          </a:bodyPr>
          <a:lstStyle/>
          <a:p>
            <a:pPr marL="0" indent="0" algn="just">
              <a:buNone/>
            </a:pPr>
            <a:r>
              <a:rPr lang="en-GB" sz="2500" dirty="0"/>
              <a:t>Membership of the ACEZ is open to all Engineers who meet the minimum requirements listed below:</a:t>
            </a:r>
          </a:p>
          <a:p>
            <a:pPr marL="0" indent="0" algn="just">
              <a:buNone/>
            </a:pPr>
            <a:endParaRPr lang="en-GB" sz="2500" dirty="0"/>
          </a:p>
          <a:p>
            <a:pPr algn="just"/>
            <a:r>
              <a:rPr lang="en-GB" sz="2500" dirty="0"/>
              <a:t>The applicant must be an engineer registered with </a:t>
            </a:r>
            <a:r>
              <a:rPr lang="en-GB" sz="2500" dirty="0" err="1"/>
              <a:t>EngRB</a:t>
            </a:r>
            <a:r>
              <a:rPr lang="en-GB" sz="2500" dirty="0"/>
              <a:t> for at least 10 years</a:t>
            </a:r>
          </a:p>
          <a:p>
            <a:pPr marL="0" indent="0" algn="just">
              <a:buNone/>
            </a:pPr>
            <a:endParaRPr lang="en-GB" sz="2500" dirty="0"/>
          </a:p>
          <a:p>
            <a:pPr algn="just"/>
            <a:r>
              <a:rPr lang="en-GB" sz="2500" dirty="0"/>
              <a:t>Must have </a:t>
            </a:r>
            <a:r>
              <a:rPr lang="en-GB" sz="2500" dirty="0">
                <a:solidFill>
                  <a:srgbClr val="C00000"/>
                </a:solidFill>
              </a:rPr>
              <a:t>four (4)</a:t>
            </a:r>
            <a:r>
              <a:rPr lang="en-GB" sz="2500" dirty="0"/>
              <a:t> years of demonstrable consulting experience</a:t>
            </a:r>
          </a:p>
          <a:p>
            <a:pPr marL="0" indent="0" algn="just">
              <a:buNone/>
            </a:pPr>
            <a:endParaRPr lang="en-GB" sz="2500" dirty="0"/>
          </a:p>
          <a:p>
            <a:pPr algn="just"/>
            <a:r>
              <a:rPr lang="en-GB" sz="2500" dirty="0"/>
              <a:t>The applicant must submit a signed original copy of  an ACEZ proposer and  ACEZ Seconder</a:t>
            </a:r>
          </a:p>
          <a:p>
            <a:pPr marL="0" indent="0">
              <a:buNone/>
            </a:pPr>
            <a:endParaRPr lang="en-US" dirty="0"/>
          </a:p>
        </p:txBody>
      </p:sp>
      <p:pic>
        <p:nvPicPr>
          <p:cNvPr id="4" name="Picture 3">
            <a:extLst>
              <a:ext uri="{FF2B5EF4-FFF2-40B4-BE49-F238E27FC236}">
                <a16:creationId xmlns:a16="http://schemas.microsoft.com/office/drawing/2014/main" id="{BD7C5322-9CB9-D0AB-FA09-99E3928ACCCA}"/>
              </a:ext>
            </a:extLst>
          </p:cNvPr>
          <p:cNvPicPr>
            <a:picLocks noChangeAspect="1"/>
          </p:cNvPicPr>
          <p:nvPr/>
        </p:nvPicPr>
        <p:blipFill>
          <a:blip r:embed="rId2"/>
          <a:stretch>
            <a:fillRect/>
          </a:stretch>
        </p:blipFill>
        <p:spPr>
          <a:xfrm>
            <a:off x="1524177" y="554090"/>
            <a:ext cx="1066892" cy="1066892"/>
          </a:xfrm>
          <a:prstGeom prst="rect">
            <a:avLst/>
          </a:prstGeom>
        </p:spPr>
      </p:pic>
    </p:spTree>
    <p:extLst>
      <p:ext uri="{BB962C8B-B14F-4D97-AF65-F5344CB8AC3E}">
        <p14:creationId xmlns:p14="http://schemas.microsoft.com/office/powerpoint/2010/main" val="1906070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MEMBER REGISTRATION REQUIREMENT</a:t>
            </a:r>
          </a:p>
        </p:txBody>
      </p:sp>
      <p:sp>
        <p:nvSpPr>
          <p:cNvPr id="3" name="Content Placeholder 2"/>
          <p:cNvSpPr>
            <a:spLocks noGrp="1"/>
          </p:cNvSpPr>
          <p:nvPr>
            <p:ph idx="1"/>
          </p:nvPr>
        </p:nvSpPr>
        <p:spPr>
          <a:xfrm>
            <a:off x="2589212" y="2133600"/>
            <a:ext cx="8915400" cy="4724400"/>
          </a:xfrm>
        </p:spPr>
        <p:txBody>
          <a:bodyPr>
            <a:normAutofit fontScale="77500" lnSpcReduction="20000"/>
          </a:bodyPr>
          <a:lstStyle/>
          <a:p>
            <a:pPr marL="0" indent="0" algn="just">
              <a:buNone/>
            </a:pPr>
            <a:endParaRPr lang="en-GB" sz="2500" b="1" dirty="0"/>
          </a:p>
          <a:p>
            <a:pPr algn="just"/>
            <a:r>
              <a:rPr lang="en-GB" sz="2500" dirty="0"/>
              <a:t>The applicant must fill in an application form (which can be obtained from the ACEZ Secretariat or from the ACEZ website (</a:t>
            </a:r>
            <a:r>
              <a:rPr lang="en-GB" sz="2500" dirty="0">
                <a:hlinkClick r:id="rId2"/>
              </a:rPr>
              <a:t>www.acez.co.zm</a:t>
            </a:r>
            <a:r>
              <a:rPr lang="en-GB" sz="2500" dirty="0"/>
              <a:t>)</a:t>
            </a:r>
          </a:p>
          <a:p>
            <a:pPr marL="0" indent="0" algn="just">
              <a:buNone/>
            </a:pPr>
            <a:endParaRPr lang="en-GB" sz="2500" dirty="0"/>
          </a:p>
          <a:p>
            <a:pPr algn="just"/>
            <a:r>
              <a:rPr lang="en-GB" sz="2500" dirty="0"/>
              <a:t>The applicant must submit their CV in the ACEZ prescribed format attached to the application form</a:t>
            </a:r>
          </a:p>
          <a:p>
            <a:pPr marL="0" indent="0" algn="just">
              <a:buNone/>
            </a:pPr>
            <a:endParaRPr lang="en-GB" sz="2500" b="1" dirty="0"/>
          </a:p>
          <a:p>
            <a:pPr marL="0" indent="0" algn="just">
              <a:buNone/>
            </a:pPr>
            <a:r>
              <a:rPr lang="en-GB" sz="2500" b="1" dirty="0"/>
              <a:t>The application should be Submitted with the following certified Documents</a:t>
            </a:r>
          </a:p>
          <a:p>
            <a:pPr algn="just"/>
            <a:r>
              <a:rPr lang="en-GB" sz="2500" dirty="0"/>
              <a:t>ID (NRC/PASSPORT)</a:t>
            </a:r>
          </a:p>
          <a:p>
            <a:pPr algn="just"/>
            <a:r>
              <a:rPr lang="en-GB" sz="2500" dirty="0"/>
              <a:t>EIZ Registration</a:t>
            </a:r>
          </a:p>
          <a:p>
            <a:pPr algn="just"/>
            <a:r>
              <a:rPr lang="en-GB" sz="2500" dirty="0"/>
              <a:t>ERB Registration card</a:t>
            </a:r>
          </a:p>
          <a:p>
            <a:pPr algn="just"/>
            <a:r>
              <a:rPr lang="en-GB" sz="2500" dirty="0"/>
              <a:t>Educational Certificates</a:t>
            </a:r>
          </a:p>
        </p:txBody>
      </p:sp>
      <p:pic>
        <p:nvPicPr>
          <p:cNvPr id="4" name="Picture 3">
            <a:extLst>
              <a:ext uri="{FF2B5EF4-FFF2-40B4-BE49-F238E27FC236}">
                <a16:creationId xmlns:a16="http://schemas.microsoft.com/office/drawing/2014/main" id="{28CF2B46-8283-28B6-2FFE-445A75ACE492}"/>
              </a:ext>
            </a:extLst>
          </p:cNvPr>
          <p:cNvPicPr>
            <a:picLocks noChangeAspect="1"/>
          </p:cNvPicPr>
          <p:nvPr/>
        </p:nvPicPr>
        <p:blipFill>
          <a:blip r:embed="rId3"/>
          <a:stretch>
            <a:fillRect/>
          </a:stretch>
        </p:blipFill>
        <p:spPr>
          <a:xfrm>
            <a:off x="1522320" y="197663"/>
            <a:ext cx="1066892" cy="1066892"/>
          </a:xfrm>
          <a:prstGeom prst="rect">
            <a:avLst/>
          </a:prstGeom>
        </p:spPr>
      </p:pic>
    </p:spTree>
    <p:extLst>
      <p:ext uri="{BB962C8B-B14F-4D97-AF65-F5344CB8AC3E}">
        <p14:creationId xmlns:p14="http://schemas.microsoft.com/office/powerpoint/2010/main" val="3882047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ASSOCIATE REGISTRATION REQUIREMENTS</a:t>
            </a:r>
          </a:p>
        </p:txBody>
      </p:sp>
      <p:sp>
        <p:nvSpPr>
          <p:cNvPr id="3" name="Content Placeholder 2"/>
          <p:cNvSpPr>
            <a:spLocks noGrp="1"/>
          </p:cNvSpPr>
          <p:nvPr>
            <p:ph idx="1"/>
          </p:nvPr>
        </p:nvSpPr>
        <p:spPr/>
        <p:txBody>
          <a:bodyPr>
            <a:normAutofit/>
          </a:bodyPr>
          <a:lstStyle/>
          <a:p>
            <a:pPr marL="0" indent="0" algn="just">
              <a:buNone/>
            </a:pPr>
            <a:r>
              <a:rPr lang="en-GB" sz="2500" dirty="0"/>
              <a:t>The applicant;</a:t>
            </a:r>
          </a:p>
          <a:p>
            <a:pPr algn="just"/>
            <a:r>
              <a:rPr lang="en-GB" sz="2500" dirty="0"/>
              <a:t>Should submit an application form (which can be obtained from the ACEZ Secretariat or from the ACEZ website </a:t>
            </a:r>
            <a:r>
              <a:rPr lang="en-GB" sz="2500" dirty="0">
                <a:solidFill>
                  <a:srgbClr val="C00000"/>
                </a:solidFill>
                <a:hlinkClick r:id="rId2"/>
              </a:rPr>
              <a:t>www.acez.co.zm</a:t>
            </a:r>
            <a:r>
              <a:rPr lang="en-GB" sz="2500" dirty="0"/>
              <a:t>)</a:t>
            </a:r>
          </a:p>
          <a:p>
            <a:pPr algn="just"/>
            <a:r>
              <a:rPr lang="en-GB" sz="2500" dirty="0"/>
              <a:t>Should submit their (CV) in ACEZ prescribed format attached to the application form.</a:t>
            </a:r>
          </a:p>
          <a:p>
            <a:pPr algn="just"/>
            <a:r>
              <a:rPr lang="en-GB" sz="2500" dirty="0"/>
              <a:t>Should submit a mentorship letter from the Mentor.</a:t>
            </a:r>
          </a:p>
          <a:p>
            <a:endParaRPr lang="en-US" sz="2500" dirty="0"/>
          </a:p>
        </p:txBody>
      </p:sp>
      <p:pic>
        <p:nvPicPr>
          <p:cNvPr id="4" name="Picture 3">
            <a:extLst>
              <a:ext uri="{FF2B5EF4-FFF2-40B4-BE49-F238E27FC236}">
                <a16:creationId xmlns:a16="http://schemas.microsoft.com/office/drawing/2014/main" id="{51E27175-8192-DB16-2FEA-8B73316B0E86}"/>
              </a:ext>
            </a:extLst>
          </p:cNvPr>
          <p:cNvPicPr>
            <a:picLocks noChangeAspect="1"/>
          </p:cNvPicPr>
          <p:nvPr/>
        </p:nvPicPr>
        <p:blipFill>
          <a:blip r:embed="rId3"/>
          <a:stretch>
            <a:fillRect/>
          </a:stretch>
        </p:blipFill>
        <p:spPr>
          <a:xfrm>
            <a:off x="1522320" y="197663"/>
            <a:ext cx="1066892" cy="1066892"/>
          </a:xfrm>
          <a:prstGeom prst="rect">
            <a:avLst/>
          </a:prstGeom>
        </p:spPr>
      </p:pic>
    </p:spTree>
    <p:extLst>
      <p:ext uri="{BB962C8B-B14F-4D97-AF65-F5344CB8AC3E}">
        <p14:creationId xmlns:p14="http://schemas.microsoft.com/office/powerpoint/2010/main" val="863946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ASSOCIATE REGISTRATION REQUIREMENTS</a:t>
            </a:r>
          </a:p>
        </p:txBody>
      </p:sp>
      <p:sp>
        <p:nvSpPr>
          <p:cNvPr id="3" name="Content Placeholder 2"/>
          <p:cNvSpPr>
            <a:spLocks noGrp="1"/>
          </p:cNvSpPr>
          <p:nvPr>
            <p:ph idx="1"/>
          </p:nvPr>
        </p:nvSpPr>
        <p:spPr/>
        <p:txBody>
          <a:bodyPr/>
          <a:lstStyle/>
          <a:p>
            <a:pPr marL="0" indent="0" algn="just">
              <a:buNone/>
            </a:pPr>
            <a:r>
              <a:rPr lang="en-GB" b="1" dirty="0"/>
              <a:t>The application should be submitted with the following certified Documents:</a:t>
            </a:r>
          </a:p>
          <a:p>
            <a:pPr marL="0" indent="0" algn="just">
              <a:buNone/>
            </a:pPr>
            <a:endParaRPr lang="en-GB" b="1" dirty="0"/>
          </a:p>
          <a:p>
            <a:pPr algn="just"/>
            <a:r>
              <a:rPr lang="en-GB" dirty="0"/>
              <a:t>ID (NRC/PASSPORT)</a:t>
            </a:r>
          </a:p>
          <a:p>
            <a:pPr algn="just"/>
            <a:r>
              <a:rPr lang="en-GB" dirty="0"/>
              <a:t>EIZ Registration</a:t>
            </a:r>
          </a:p>
          <a:p>
            <a:pPr algn="just"/>
            <a:r>
              <a:rPr lang="en-GB" dirty="0"/>
              <a:t>ERB Registration card</a:t>
            </a:r>
          </a:p>
          <a:p>
            <a:pPr algn="just"/>
            <a:r>
              <a:rPr lang="en-GB" dirty="0"/>
              <a:t>Educational Certificates</a:t>
            </a:r>
          </a:p>
          <a:p>
            <a:endParaRPr lang="en-US" dirty="0"/>
          </a:p>
        </p:txBody>
      </p:sp>
      <p:pic>
        <p:nvPicPr>
          <p:cNvPr id="4" name="Picture 3">
            <a:extLst>
              <a:ext uri="{FF2B5EF4-FFF2-40B4-BE49-F238E27FC236}">
                <a16:creationId xmlns:a16="http://schemas.microsoft.com/office/drawing/2014/main" id="{09234122-4179-CDCF-D55A-0A95EA6B4925}"/>
              </a:ext>
            </a:extLst>
          </p:cNvPr>
          <p:cNvPicPr>
            <a:picLocks noChangeAspect="1"/>
          </p:cNvPicPr>
          <p:nvPr/>
        </p:nvPicPr>
        <p:blipFill>
          <a:blip r:embed="rId2"/>
          <a:stretch>
            <a:fillRect/>
          </a:stretch>
        </p:blipFill>
        <p:spPr>
          <a:xfrm>
            <a:off x="1741182" y="197663"/>
            <a:ext cx="1066892" cy="1066892"/>
          </a:xfrm>
          <a:prstGeom prst="rect">
            <a:avLst/>
          </a:prstGeom>
        </p:spPr>
      </p:pic>
    </p:spTree>
    <p:extLst>
      <p:ext uri="{BB962C8B-B14F-4D97-AF65-F5344CB8AC3E}">
        <p14:creationId xmlns:p14="http://schemas.microsoft.com/office/powerpoint/2010/main" val="2471158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55092"/>
            <a:ext cx="7851324" cy="1249907"/>
          </a:xfrm>
        </p:spPr>
        <p:txBody>
          <a:bodyPr/>
          <a:lstStyle/>
          <a:p>
            <a:pPr algn="ctr"/>
            <a:r>
              <a:rPr lang="en-US" dirty="0"/>
              <a:t>TRAINING </a:t>
            </a:r>
          </a:p>
        </p:txBody>
      </p:sp>
      <p:sp>
        <p:nvSpPr>
          <p:cNvPr id="3" name="Content Placeholder 2"/>
          <p:cNvSpPr>
            <a:spLocks noGrp="1"/>
          </p:cNvSpPr>
          <p:nvPr>
            <p:ph idx="1"/>
          </p:nvPr>
        </p:nvSpPr>
        <p:spPr/>
        <p:txBody>
          <a:bodyPr>
            <a:normAutofit/>
          </a:bodyPr>
          <a:lstStyle/>
          <a:p>
            <a:pPr marL="0" indent="0">
              <a:buNone/>
            </a:pPr>
            <a:r>
              <a:rPr lang="en-GB" b="1" dirty="0"/>
              <a:t> </a:t>
            </a:r>
            <a:endParaRPr lang="en-US" dirty="0"/>
          </a:p>
          <a:p>
            <a:r>
              <a:rPr lang="en-US" dirty="0"/>
              <a:t>ACEZ offers training to its members and the general public</a:t>
            </a:r>
          </a:p>
          <a:p>
            <a:r>
              <a:rPr lang="en-US" dirty="0"/>
              <a:t>ACEZ offers bespoke trainings  such as but not limited to:</a:t>
            </a:r>
          </a:p>
          <a:p>
            <a:r>
              <a:rPr lang="en-US" dirty="0"/>
              <a:t> Contract Management</a:t>
            </a:r>
          </a:p>
          <a:p>
            <a:r>
              <a:rPr lang="en-US" dirty="0"/>
              <a:t>Monitoring and Evaluation </a:t>
            </a:r>
          </a:p>
          <a:p>
            <a:r>
              <a:rPr lang="en-US" dirty="0"/>
              <a:t>FIDIC Contract Management </a:t>
            </a:r>
          </a:p>
          <a:p>
            <a:r>
              <a:rPr lang="en-US" dirty="0"/>
              <a:t>Construction Law</a:t>
            </a:r>
          </a:p>
          <a:p>
            <a:r>
              <a:rPr lang="en-US" dirty="0"/>
              <a:t>The Business of Consulting Engineering </a:t>
            </a:r>
          </a:p>
          <a:p>
            <a:endParaRPr lang="en-US" dirty="0"/>
          </a:p>
          <a:p>
            <a:pPr marL="0" indent="0">
              <a:buNone/>
            </a:pPr>
            <a:endParaRPr lang="en-US" dirty="0"/>
          </a:p>
        </p:txBody>
      </p:sp>
      <p:pic>
        <p:nvPicPr>
          <p:cNvPr id="4" name="Picture 3">
            <a:extLst>
              <a:ext uri="{FF2B5EF4-FFF2-40B4-BE49-F238E27FC236}">
                <a16:creationId xmlns:a16="http://schemas.microsoft.com/office/drawing/2014/main" id="{E8ACD1AC-07A5-8EB1-2E35-237F29F6C60E}"/>
              </a:ext>
            </a:extLst>
          </p:cNvPr>
          <p:cNvPicPr>
            <a:picLocks noChangeAspect="1"/>
          </p:cNvPicPr>
          <p:nvPr/>
        </p:nvPicPr>
        <p:blipFill>
          <a:blip r:embed="rId2"/>
          <a:stretch>
            <a:fillRect/>
          </a:stretch>
        </p:blipFill>
        <p:spPr>
          <a:xfrm>
            <a:off x="1522320" y="358254"/>
            <a:ext cx="1066892" cy="1066892"/>
          </a:xfrm>
          <a:prstGeom prst="rect">
            <a:avLst/>
          </a:prstGeom>
        </p:spPr>
      </p:pic>
    </p:spTree>
    <p:extLst>
      <p:ext uri="{BB962C8B-B14F-4D97-AF65-F5344CB8AC3E}">
        <p14:creationId xmlns:p14="http://schemas.microsoft.com/office/powerpoint/2010/main" val="1692417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CONTACT DETAILS </a:t>
            </a:r>
          </a:p>
        </p:txBody>
      </p:sp>
      <p:sp>
        <p:nvSpPr>
          <p:cNvPr id="3" name="Content Placeholder 2"/>
          <p:cNvSpPr>
            <a:spLocks noGrp="1"/>
          </p:cNvSpPr>
          <p:nvPr>
            <p:ph idx="1"/>
          </p:nvPr>
        </p:nvSpPr>
        <p:spPr>
          <a:xfrm>
            <a:off x="2589212" y="2333766"/>
            <a:ext cx="7905916" cy="3577455"/>
          </a:xfrm>
        </p:spPr>
        <p:txBody>
          <a:bodyPr>
            <a:normAutofit lnSpcReduction="10000"/>
          </a:bodyPr>
          <a:lstStyle/>
          <a:p>
            <a:pPr marL="342900" marR="0" lvl="0" indent="-342900" algn="ctr"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1" i="0" u="none" strike="noStrike" kern="0" cap="none" spc="0" normalizeH="0" baseline="0" noProof="0" dirty="0">
                <a:ln>
                  <a:noFill/>
                </a:ln>
                <a:solidFill>
                  <a:prstClr val="black">
                    <a:lumMod val="75000"/>
                    <a:lumOff val="25000"/>
                  </a:prstClr>
                </a:solidFill>
                <a:effectLst/>
                <a:uLnTx/>
                <a:uFillTx/>
                <a:latin typeface="Times New Roman" panose="02020603050405020304" pitchFamily="18" charset="0"/>
                <a:ea typeface="+mn-ea"/>
                <a:cs typeface="+mn-cs"/>
              </a:rPr>
              <a:t>0972 961 569</a:t>
            </a:r>
          </a:p>
          <a:p>
            <a:pPr marL="342900" marR="0" lvl="0" indent="-342900" algn="ctr"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Plot 37/1P Lake Road</a:t>
            </a:r>
          </a:p>
          <a:p>
            <a:pPr marL="342900" marR="0" lvl="0" indent="-342900" algn="ctr"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St Eugene Lake Road Office Park, </a:t>
            </a:r>
          </a:p>
          <a:p>
            <a:pPr marL="342900" marR="0" lvl="0" indent="-342900" algn="ctr"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Lusaka, Zambia</a:t>
            </a:r>
          </a:p>
          <a:p>
            <a:pPr marL="342900" marR="0" lvl="0" indent="-342900" algn="ctr"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P.O. Box 32562, Lusaka</a:t>
            </a:r>
          </a:p>
          <a:p>
            <a:pPr marL="0" marR="0" lvl="0" indent="0" algn="ctr"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Email: info@acez.co.zm</a:t>
            </a:r>
          </a:p>
          <a:p>
            <a:pPr marL="0" marR="0" lvl="0" indent="0" algn="l" defTabSz="457200" rtl="0" eaLnBrk="1" fontAlgn="auto" latinLnBrk="0" hangingPunct="1">
              <a:lnSpc>
                <a:spcPct val="100000"/>
              </a:lnSpc>
              <a:spcBef>
                <a:spcPts val="1000"/>
              </a:spcBef>
              <a:spcAft>
                <a:spcPts val="0"/>
              </a:spcAft>
              <a:buClr>
                <a:srgbClr val="5B9BD5"/>
              </a:buClr>
              <a:buSzTx/>
              <a:buFont typeface="Wingdings 3" charset="2"/>
              <a:buNone/>
              <a:tabLst/>
              <a:defRPr/>
            </a:pPr>
            <a:r>
              <a:rPr kumimoji="0" lang="en-GB"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www.acez.co.zm</a:t>
            </a:r>
          </a:p>
          <a:p>
            <a:endParaRPr lang="en-US" dirty="0"/>
          </a:p>
        </p:txBody>
      </p:sp>
      <p:pic>
        <p:nvPicPr>
          <p:cNvPr id="4" name="Picture 3">
            <a:extLst>
              <a:ext uri="{FF2B5EF4-FFF2-40B4-BE49-F238E27FC236}">
                <a16:creationId xmlns:a16="http://schemas.microsoft.com/office/drawing/2014/main" id="{0A86D216-2E32-D18C-0247-A8DAED39BE82}"/>
              </a:ext>
            </a:extLst>
          </p:cNvPr>
          <p:cNvPicPr>
            <a:picLocks noChangeAspect="1"/>
          </p:cNvPicPr>
          <p:nvPr/>
        </p:nvPicPr>
        <p:blipFill>
          <a:blip r:embed="rId2"/>
          <a:stretch>
            <a:fillRect/>
          </a:stretch>
        </p:blipFill>
        <p:spPr>
          <a:xfrm>
            <a:off x="1522320" y="418962"/>
            <a:ext cx="1066892" cy="1066892"/>
          </a:xfrm>
          <a:prstGeom prst="rect">
            <a:avLst/>
          </a:prstGeom>
        </p:spPr>
      </p:pic>
    </p:spTree>
    <p:extLst>
      <p:ext uri="{BB962C8B-B14F-4D97-AF65-F5344CB8AC3E}">
        <p14:creationId xmlns:p14="http://schemas.microsoft.com/office/powerpoint/2010/main" val="70057204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3149</TotalTime>
  <Words>839</Words>
  <Application>Microsoft Office PowerPoint</Application>
  <PresentationFormat>Widescreen</PresentationFormat>
  <Paragraphs>105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Century Gothic</vt:lpstr>
      <vt:lpstr>Times New Roman</vt:lpstr>
      <vt:lpstr>Wingdings 3</vt:lpstr>
      <vt:lpstr>Wisp</vt:lpstr>
      <vt:lpstr>PRESENTATION ON MEMBERSHIP OF THE ASSOCIATION OF CONSULTING ENGINEERS OF ZAMBIA (ACEZ)  TO THE 66TH EIZ COUNCIL  2026 SYMPOSIUM AND AGM  Presented by: Eng. Misheck Daka</vt:lpstr>
      <vt:lpstr>   WHO IS THE ASSOCIATION OF CONSULTING ENGINEERS OF ZAMBIA (ACEZ)?  </vt:lpstr>
      <vt:lpstr>         ABOUT ACEZ</vt:lpstr>
      <vt:lpstr>ABOUT ACEZ Cont..</vt:lpstr>
      <vt:lpstr>WHO IS A CONSULTANT?</vt:lpstr>
      <vt:lpstr>WHO IS A CONSULTANT cont…</vt:lpstr>
      <vt:lpstr>SERVICES OFFERED BY CONSULTANTS</vt:lpstr>
      <vt:lpstr>SERVICES OFFERED BY CONSULTANTS cont…</vt:lpstr>
      <vt:lpstr>TYPES OF MEMBERSHIPS</vt:lpstr>
      <vt:lpstr>TYPES OF MEMBERSHIP cont..</vt:lpstr>
      <vt:lpstr>TYPES OF MEMBERSHIP CONT..</vt:lpstr>
      <vt:lpstr>MEMBER REGISTRATION REQUIREMENT</vt:lpstr>
      <vt:lpstr>MEMBER REGISTRATION REQUIREMENT</vt:lpstr>
      <vt:lpstr>ASSOCIATE REGISTRATION REQUIREMENTS</vt:lpstr>
      <vt:lpstr>ASSOCIATE REGISTRATION REQUIREMENTS</vt:lpstr>
      <vt:lpstr>TRAINING </vt:lpstr>
      <vt:lpstr>CONTACT DETAILS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54TH ACEZ COUNCIL                     REPORT</dc:title>
  <dc:creator>Windows User</dc:creator>
  <cp:lastModifiedBy>Windows User</cp:lastModifiedBy>
  <cp:revision>149</cp:revision>
  <dcterms:created xsi:type="dcterms:W3CDTF">2021-01-28T07:33:47Z</dcterms:created>
  <dcterms:modified xsi:type="dcterms:W3CDTF">2026-04-13T13:52:44Z</dcterms:modified>
</cp:coreProperties>
</file>