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7" d="100"/>
          <a:sy n="117" d="100"/>
        </p:scale>
        <p:origin x="39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en-US" sz="1100" b="0" i="0" u="none" strike="noStrike" kern="1200" baseline="0">
                <a:solidFill>
                  <a:srgbClr val="1A1A1A"/>
                </a:solidFill>
                <a:latin typeface="Arial" panose="020B0604020202090204"/>
                <a:ea typeface="+mn-ea"/>
                <a:cs typeface="+mn-cs"/>
              </a:defRPr>
            </a:pPr>
            <a:r>
              <a:rPr lang="en-GB" sz="1100" b="0" i="0" u="none" strike="noStrike">
                <a:solidFill>
                  <a:srgbClr val="1A1A1A"/>
                </a:solidFill>
                <a:latin typeface="Arial" panose="020B0604020202090204"/>
              </a:rPr>
              <a:t>Monthly Generation Profile: Nov 2025–Feb 2026</a:t>
            </a:r>
          </a:p>
        </c:rich>
      </c:tx>
      <c:overlay val="0"/>
    </c:title>
    <c:autoTitleDeleted val="0"/>
    <c:plotArea>
      <c:layout/>
      <c:barChart>
        <c:barDir val="col"/>
        <c:grouping val="stacked"/>
        <c:varyColors val="0"/>
        <c:ser>
          <c:idx val="0"/>
          <c:order val="0"/>
          <c:tx>
            <c:strRef>
              <c:f>Sheet1!$B$1</c:f>
              <c:strCache>
                <c:ptCount val="1"/>
                <c:pt idx="0">
                  <c:v>Zero-generation days</c:v>
                </c:pt>
              </c:strCache>
            </c:strRef>
          </c:tx>
          <c:spPr>
            <a:solidFill>
              <a:srgbClr val="C0392B"/>
            </a:solidFill>
            <a:effectLst/>
          </c:spPr>
          <c:invertIfNegative val="0"/>
          <c:cat>
            <c:strRef>
              <c:f>Sheet1!$A$2:$A$5</c:f>
              <c:strCache>
                <c:ptCount val="4"/>
                <c:pt idx="0">
                  <c:v>Nov 2025</c:v>
                </c:pt>
                <c:pt idx="1">
                  <c:v>Dec 2025</c:v>
                </c:pt>
                <c:pt idx="2">
                  <c:v>Jan 2026</c:v>
                </c:pt>
                <c:pt idx="3">
                  <c:v>Feb 2026</c:v>
                </c:pt>
              </c:strCache>
            </c:strRef>
          </c:cat>
          <c:val>
            <c:numRef>
              <c:f>Sheet1!$B$2:$B$5</c:f>
              <c:numCache>
                <c:formatCode>General</c:formatCode>
                <c:ptCount val="4"/>
                <c:pt idx="0">
                  <c:v>6</c:v>
                </c:pt>
                <c:pt idx="1">
                  <c:v>0</c:v>
                </c:pt>
                <c:pt idx="2">
                  <c:v>10</c:v>
                </c:pt>
                <c:pt idx="3">
                  <c:v>0</c:v>
                </c:pt>
              </c:numCache>
            </c:numRef>
          </c:val>
          <c:extLst>
            <c:ext xmlns:c16="http://schemas.microsoft.com/office/drawing/2014/chart" uri="{C3380CC4-5D6E-409C-BE32-E72D297353CC}">
              <c16:uniqueId val="{00000004-3BDE-4CE6-AA68-0D2BE1D2F932}"/>
            </c:ext>
          </c:extLst>
        </c:ser>
        <c:ser>
          <c:idx val="1"/>
          <c:order val="1"/>
          <c:tx>
            <c:strRef>
              <c:f>Sheet1!$C$1</c:f>
              <c:strCache>
                <c:ptCount val="1"/>
                <c:pt idx="0">
                  <c:v>Generating days</c:v>
                </c:pt>
              </c:strCache>
            </c:strRef>
          </c:tx>
          <c:spPr>
            <a:solidFill>
              <a:srgbClr val="008040"/>
            </a:solidFill>
            <a:effectLst/>
          </c:spPr>
          <c:invertIfNegative val="0"/>
          <c:cat>
            <c:strRef>
              <c:f>Sheet1!$A$2:$A$5</c:f>
              <c:strCache>
                <c:ptCount val="4"/>
                <c:pt idx="0">
                  <c:v>Nov 2025</c:v>
                </c:pt>
                <c:pt idx="1">
                  <c:v>Dec 2025</c:v>
                </c:pt>
                <c:pt idx="2">
                  <c:v>Jan 2026</c:v>
                </c:pt>
                <c:pt idx="3">
                  <c:v>Feb 2026</c:v>
                </c:pt>
              </c:strCache>
            </c:strRef>
          </c:cat>
          <c:val>
            <c:numRef>
              <c:f>Sheet1!$C$2:$C$5</c:f>
              <c:numCache>
                <c:formatCode>General</c:formatCode>
                <c:ptCount val="4"/>
                <c:pt idx="0">
                  <c:v>24</c:v>
                </c:pt>
                <c:pt idx="1">
                  <c:v>31</c:v>
                </c:pt>
                <c:pt idx="2">
                  <c:v>21</c:v>
                </c:pt>
                <c:pt idx="3">
                  <c:v>28</c:v>
                </c:pt>
              </c:numCache>
            </c:numRef>
          </c:val>
          <c:extLst>
            <c:ext xmlns:c16="http://schemas.microsoft.com/office/drawing/2014/chart" uri="{C3380CC4-5D6E-409C-BE32-E72D297353CC}">
              <c16:uniqueId val="{00000009-3BDE-4CE6-AA68-0D2BE1D2F932}"/>
            </c:ext>
          </c:extLst>
        </c:ser>
        <c:dLbls>
          <c:showLegendKey val="0"/>
          <c:showVal val="0"/>
          <c:showCatName val="0"/>
          <c:showSerName val="0"/>
          <c:showPercent val="0"/>
          <c:showBubbleSize val="0"/>
        </c:dLbls>
        <c:gapWidth val="50"/>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cmpd="sng" algn="ctr">
            <a:solidFill>
              <a:srgbClr val="888888"/>
            </a:solidFill>
            <a:prstDash val="solid"/>
            <a:round/>
          </a:ln>
        </c:spPr>
        <c:txPr>
          <a:bodyPr rot="-60000000" spcFirstLastPara="0" vertOverflow="ellipsis" vert="horz" wrap="square" anchor="ctr" anchorCtr="1"/>
          <a:lstStyle/>
          <a:p>
            <a:pPr>
              <a:defRPr lang="en-US" sz="1200" b="0" i="0" u="none" strike="noStrike" kern="1200" baseline="0">
                <a:solidFill>
                  <a:srgbClr val="444444"/>
                </a:solidFill>
                <a:latin typeface="Arial" panose="020B0604020202090204"/>
                <a:ea typeface="+mn-ea"/>
                <a:cs typeface="+mn-cs"/>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cmpd="sng" algn="ctr">
              <a:solidFill>
                <a:srgbClr val="E0E0E0"/>
              </a:solidFill>
              <a:prstDash val="solid"/>
              <a:round/>
            </a:ln>
          </c:spPr>
        </c:majorGridlines>
        <c:numFmt formatCode="General" sourceLinked="0"/>
        <c:majorTickMark val="out"/>
        <c:minorTickMark val="none"/>
        <c:tickLblPos val="nextTo"/>
        <c:spPr>
          <a:ln w="12700" cap="flat" cmpd="sng" algn="ctr">
            <a:solidFill>
              <a:srgbClr val="888888"/>
            </a:solidFill>
            <a:prstDash val="solid"/>
            <a:round/>
          </a:ln>
        </c:spPr>
        <c:txPr>
          <a:bodyPr rot="-60000000" spcFirstLastPara="0" vertOverflow="ellipsis" vert="horz" wrap="square" anchor="ctr" anchorCtr="1"/>
          <a:lstStyle/>
          <a:p>
            <a:pPr>
              <a:defRPr lang="en-US" sz="1200" b="0" i="0" u="none" strike="noStrike" kern="1200" baseline="0">
                <a:solidFill>
                  <a:srgbClr val="444444"/>
                </a:solidFill>
                <a:latin typeface="Arial" panose="020B0604020202090204"/>
                <a:ea typeface="+mn-ea"/>
                <a:cs typeface="+mn-cs"/>
              </a:defRPr>
            </a:pPr>
            <a:endParaRPr lang="en-US"/>
          </a:p>
        </c:txPr>
        <c:crossAx val="2094734554"/>
        <c:crosses val="autoZero"/>
        <c:crossBetween val="between"/>
      </c:valAx>
      <c:spPr>
        <a:noFill/>
        <a:ln>
          <a:noFill/>
        </a:ln>
        <a:effectLst/>
      </c:spPr>
    </c:plotArea>
    <c:legend>
      <c:legendPos val="b"/>
      <c:overlay val="0"/>
      <c:txPr>
        <a:bodyPr rot="0" spcFirstLastPara="0"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legend>
    <c:plotVisOnly val="1"/>
    <c:dispBlanksAs val="span"/>
    <c:showDLblsOverMax val="0"/>
    <c:extLst>
      <c:ext uri="{0b15fc19-7d7d-44ad-8c2d-2c3a37ce22c3}">
        <chartProps xmlns="https://web.wps.cn/et/2018/main" chartId="{dadd0ac9-d745-42d2-9c61-4141c90fec60}"/>
      </c:ext>
    </c:extLst>
  </c:chart>
  <c:spPr>
    <a:solidFill>
      <a:srgbClr val="F5F5F5"/>
    </a:solidFill>
    <a:ln>
      <a:noFill/>
    </a:ln>
    <a:effectLst/>
  </c:spPr>
  <c:txPr>
    <a:bodyPr/>
    <a:lstStyle/>
    <a:p>
      <a:pPr>
        <a:defRPr lang="en-US"/>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en-US" sz="1100" b="0" i="0" u="none" strike="noStrike" kern="1200" baseline="0">
                <a:solidFill>
                  <a:srgbClr val="1A1A1A"/>
                </a:solidFill>
                <a:latin typeface="Arial" panose="020B0604020202090204"/>
                <a:ea typeface="+mn-ea"/>
                <a:cs typeface="+mn-cs"/>
              </a:defRPr>
            </a:pPr>
            <a:r>
              <a:rPr lang="en-GB" sz="1100" b="0" i="0" u="none" strike="noStrike">
                <a:solidFill>
                  <a:srgbClr val="1A1A1A"/>
                </a:solidFill>
                <a:latin typeface="Arial" panose="020B0604020202090204"/>
              </a:rPr>
              <a:t>Daily Generation: 6–12 January 2026 (NHPP2 = 0 kWh every day)</a:t>
            </a:r>
          </a:p>
        </c:rich>
      </c:tx>
      <c:overlay val="0"/>
    </c:title>
    <c:autoTitleDeleted val="0"/>
    <c:plotArea>
      <c:layout/>
      <c:barChart>
        <c:barDir val="col"/>
        <c:grouping val="clustered"/>
        <c:varyColors val="0"/>
        <c:ser>
          <c:idx val="0"/>
          <c:order val="0"/>
          <c:tx>
            <c:strRef>
              <c:f>Sheet1!$B$1</c:f>
              <c:strCache>
                <c:ptCount val="1"/>
                <c:pt idx="0">
                  <c:v>Eureka BESS (kWh)</c:v>
                </c:pt>
              </c:strCache>
            </c:strRef>
          </c:tx>
          <c:spPr>
            <a:solidFill>
              <a:srgbClr val="008040"/>
            </a:solidFill>
            <a:effectLst/>
          </c:spPr>
          <c:invertIfNegative val="0"/>
          <c:dLbls>
            <c:numFmt formatCode="#,##0" sourceLinked="0"/>
            <c:spPr>
              <a:noFill/>
              <a:ln>
                <a:noFill/>
              </a:ln>
              <a:effectLst/>
            </c:spPr>
            <c:txPr>
              <a:bodyPr rot="0" spcFirstLastPara="0" vertOverflow="ellipsis" vert="horz" wrap="square" lIns="38100" tIns="19050" rIns="38100" bIns="19050" anchor="ctr" anchorCtr="1"/>
              <a:lstStyle/>
              <a:p>
                <a:pPr>
                  <a:defRPr lang="en-US" sz="1200" b="0" i="0" u="none" strike="noStrike" kern="1200" baseline="0">
                    <a:solidFill>
                      <a:srgbClr val="1A1A1A"/>
                    </a:solidFill>
                    <a:latin typeface="Arial" panose="020B0604020202090204"/>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6 Jan</c:v>
                </c:pt>
                <c:pt idx="1">
                  <c:v>7 Jan</c:v>
                </c:pt>
                <c:pt idx="2">
                  <c:v>8 Jan</c:v>
                </c:pt>
                <c:pt idx="3">
                  <c:v>9 Jan</c:v>
                </c:pt>
                <c:pt idx="4">
                  <c:v>10 Jan</c:v>
                </c:pt>
                <c:pt idx="5">
                  <c:v>11 Jan</c:v>
                </c:pt>
                <c:pt idx="6">
                  <c:v>12 Jan</c:v>
                </c:pt>
              </c:strCache>
            </c:strRef>
          </c:cat>
          <c:val>
            <c:numRef>
              <c:f>Sheet1!$B$2:$B$8</c:f>
              <c:numCache>
                <c:formatCode>General</c:formatCode>
                <c:ptCount val="7"/>
                <c:pt idx="0">
                  <c:v>143.80000000000001</c:v>
                </c:pt>
                <c:pt idx="1">
                  <c:v>145.6</c:v>
                </c:pt>
                <c:pt idx="2">
                  <c:v>152.9</c:v>
                </c:pt>
                <c:pt idx="3">
                  <c:v>148.4</c:v>
                </c:pt>
                <c:pt idx="4">
                  <c:v>114.1</c:v>
                </c:pt>
                <c:pt idx="5">
                  <c:v>95.6</c:v>
                </c:pt>
                <c:pt idx="6">
                  <c:v>165</c:v>
                </c:pt>
              </c:numCache>
            </c:numRef>
          </c:val>
          <c:extLst>
            <c:ext xmlns:c16="http://schemas.microsoft.com/office/drawing/2014/chart" uri="{C3380CC4-5D6E-409C-BE32-E72D297353CC}">
              <c16:uniqueId val="{00000000-8B47-40C1-B6BC-F0F56D59ABC2}"/>
            </c:ext>
          </c:extLst>
        </c:ser>
        <c:ser>
          <c:idx val="1"/>
          <c:order val="1"/>
          <c:tx>
            <c:strRef>
              <c:f>Sheet1!$C$1</c:f>
              <c:strCache>
                <c:ptCount val="1"/>
                <c:pt idx="0">
                  <c:v>NHPP2 No BESS (kWh)</c:v>
                </c:pt>
              </c:strCache>
            </c:strRef>
          </c:tx>
          <c:spPr>
            <a:solidFill>
              <a:srgbClr val="C0392B"/>
            </a:solidFill>
            <a:effectLst/>
          </c:spPr>
          <c:invertIfNegative val="0"/>
          <c:dLbls>
            <c:numFmt formatCode="#,##0" sourceLinked="0"/>
            <c:spPr>
              <a:noFill/>
              <a:ln>
                <a:noFill/>
              </a:ln>
              <a:effectLst/>
            </c:spPr>
            <c:txPr>
              <a:bodyPr rot="0" spcFirstLastPara="0" vertOverflow="ellipsis" vert="horz" wrap="square" lIns="38100" tIns="19050" rIns="38100" bIns="19050" anchor="ctr" anchorCtr="1"/>
              <a:lstStyle/>
              <a:p>
                <a:pPr>
                  <a:defRPr lang="en-US" sz="1200" b="0" i="0" u="none" strike="noStrike" kern="1200" baseline="0">
                    <a:solidFill>
                      <a:srgbClr val="1A1A1A"/>
                    </a:solidFill>
                    <a:latin typeface="Arial" panose="020B0604020202090204"/>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6 Jan</c:v>
                </c:pt>
                <c:pt idx="1">
                  <c:v>7 Jan</c:v>
                </c:pt>
                <c:pt idx="2">
                  <c:v>8 Jan</c:v>
                </c:pt>
                <c:pt idx="3">
                  <c:v>9 Jan</c:v>
                </c:pt>
                <c:pt idx="4">
                  <c:v>10 Jan</c:v>
                </c:pt>
                <c:pt idx="5">
                  <c:v>11 Jan</c:v>
                </c:pt>
                <c:pt idx="6">
                  <c:v>12 Jan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8B47-40C1-B6BC-F0F56D59ABC2}"/>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cmpd="sng" algn="ctr">
            <a:solidFill>
              <a:srgbClr val="888888"/>
            </a:solidFill>
            <a:prstDash val="solid"/>
            <a:round/>
          </a:ln>
        </c:spPr>
        <c:txPr>
          <a:bodyPr rot="-60000000" spcFirstLastPara="0" vertOverflow="ellipsis" vert="horz" wrap="square" anchor="ctr" anchorCtr="1"/>
          <a:lstStyle/>
          <a:p>
            <a:pPr>
              <a:defRPr lang="en-US" sz="1200" b="0" i="0" u="none" strike="noStrike" kern="1200" baseline="0">
                <a:solidFill>
                  <a:srgbClr val="444444"/>
                </a:solidFill>
                <a:latin typeface="Arial" panose="020B0604020202090204"/>
                <a:ea typeface="+mn-ea"/>
                <a:cs typeface="+mn-cs"/>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cmpd="sng" algn="ctr">
              <a:solidFill>
                <a:srgbClr val="E0E0E0"/>
              </a:solidFill>
              <a:prstDash val="solid"/>
              <a:round/>
            </a:ln>
          </c:spPr>
        </c:majorGridlines>
        <c:numFmt formatCode="General" sourceLinked="0"/>
        <c:majorTickMark val="out"/>
        <c:minorTickMark val="none"/>
        <c:tickLblPos val="nextTo"/>
        <c:spPr>
          <a:ln w="12700" cap="flat" cmpd="sng" algn="ctr">
            <a:solidFill>
              <a:srgbClr val="888888"/>
            </a:solidFill>
            <a:prstDash val="solid"/>
            <a:round/>
          </a:ln>
        </c:spPr>
        <c:txPr>
          <a:bodyPr rot="-60000000" spcFirstLastPara="0" vertOverflow="ellipsis" vert="horz" wrap="square" anchor="ctr" anchorCtr="1"/>
          <a:lstStyle/>
          <a:p>
            <a:pPr>
              <a:defRPr lang="en-US" sz="1200" b="0" i="0" u="none" strike="noStrike" kern="1200" baseline="0">
                <a:solidFill>
                  <a:srgbClr val="444444"/>
                </a:solidFill>
                <a:latin typeface="Arial" panose="020B0604020202090204"/>
                <a:ea typeface="+mn-ea"/>
                <a:cs typeface="+mn-cs"/>
              </a:defRPr>
            </a:pPr>
            <a:endParaRPr lang="en-US"/>
          </a:p>
        </c:txPr>
        <c:crossAx val="2094734554"/>
        <c:crosses val="autoZero"/>
        <c:crossBetween val="between"/>
      </c:valAx>
      <c:spPr>
        <a:noFill/>
        <a:ln>
          <a:noFill/>
        </a:ln>
        <a:effectLst/>
      </c:spPr>
    </c:plotArea>
    <c:legend>
      <c:legendPos val="b"/>
      <c:overlay val="0"/>
      <c:txPr>
        <a:bodyPr rot="0" spcFirstLastPara="0"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legend>
    <c:plotVisOnly val="1"/>
    <c:dispBlanksAs val="span"/>
    <c:showDLblsOverMax val="0"/>
    <c:extLst>
      <c:ext uri="{0b15fc19-7d7d-44ad-8c2d-2c3a37ce22c3}">
        <chartProps xmlns="https://web.wps.cn/et/2018/main" chartId="{73bcc3c0-258a-40d5-a509-c2d95d66caaa}"/>
      </c:ext>
    </c:extLst>
  </c:chart>
  <c:spPr>
    <a:solidFill>
      <a:srgbClr val="F5F5F5"/>
    </a:solidFill>
    <a:ln>
      <a:noFill/>
    </a:ln>
    <a:effectLst/>
  </c:spPr>
  <c:txPr>
    <a:bodyPr/>
    <a:lstStyle/>
    <a:p>
      <a:pPr>
        <a:defRPr lang="en-US"/>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4/4/2026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image" Target="../media/image1.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notesSlide" Target="../notesSlides/notesSlide3.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slideLayout" Target="../slideLayouts/slideLayout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tags" Target="../tags/tag36.xml"/><Relationship Id="rId26" Type="http://schemas.openxmlformats.org/officeDocument/2006/relationships/slideLayout" Target="../slideLayouts/slideLayout1.xml"/><Relationship Id="rId3" Type="http://schemas.openxmlformats.org/officeDocument/2006/relationships/tags" Target="../tags/tag21.xml"/><Relationship Id="rId21" Type="http://schemas.openxmlformats.org/officeDocument/2006/relationships/tags" Target="../tags/tag39.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tags" Target="../tags/tag35.xml"/><Relationship Id="rId25" Type="http://schemas.openxmlformats.org/officeDocument/2006/relationships/tags" Target="../tags/tag43.xml"/><Relationship Id="rId2" Type="http://schemas.openxmlformats.org/officeDocument/2006/relationships/tags" Target="../tags/tag20.xml"/><Relationship Id="rId16" Type="http://schemas.openxmlformats.org/officeDocument/2006/relationships/tags" Target="../tags/tag34.xml"/><Relationship Id="rId20" Type="http://schemas.openxmlformats.org/officeDocument/2006/relationships/tags" Target="../tags/tag38.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24" Type="http://schemas.openxmlformats.org/officeDocument/2006/relationships/tags" Target="../tags/tag42.xml"/><Relationship Id="rId5" Type="http://schemas.openxmlformats.org/officeDocument/2006/relationships/tags" Target="../tags/tag23.xml"/><Relationship Id="rId15" Type="http://schemas.openxmlformats.org/officeDocument/2006/relationships/tags" Target="../tags/tag33.xml"/><Relationship Id="rId23" Type="http://schemas.openxmlformats.org/officeDocument/2006/relationships/tags" Target="../tags/tag41.xml"/><Relationship Id="rId28" Type="http://schemas.openxmlformats.org/officeDocument/2006/relationships/image" Target="../media/image1.png"/><Relationship Id="rId10" Type="http://schemas.openxmlformats.org/officeDocument/2006/relationships/tags" Target="../tags/tag28.xml"/><Relationship Id="rId19" Type="http://schemas.openxmlformats.org/officeDocument/2006/relationships/tags" Target="../tags/tag37.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 Id="rId22" Type="http://schemas.openxmlformats.org/officeDocument/2006/relationships/tags" Target="../tags/tag40.xml"/><Relationship Id="rId2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slideLayout" Target="../slideLayouts/slideLayout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tags" Target="../tags/tag55.xml"/><Relationship Id="rId2" Type="http://schemas.openxmlformats.org/officeDocument/2006/relationships/tags" Target="../tags/tag45.xml"/><Relationship Id="rId16" Type="http://schemas.openxmlformats.org/officeDocument/2006/relationships/chart" Target="../charts/chart1.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5" Type="http://schemas.openxmlformats.org/officeDocument/2006/relationships/image" Target="../media/image1.png"/><Relationship Id="rId10" Type="http://schemas.openxmlformats.org/officeDocument/2006/relationships/tags" Target="../tags/tag53.xml"/><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image" Target="../media/image1.png"/><Relationship Id="rId5" Type="http://schemas.openxmlformats.org/officeDocument/2006/relationships/tags" Target="../tags/tag60.xml"/><Relationship Id="rId10" Type="http://schemas.openxmlformats.org/officeDocument/2006/relationships/notesSlide" Target="../notesSlides/notesSlide13.xml"/><Relationship Id="rId4" Type="http://schemas.openxmlformats.org/officeDocument/2006/relationships/tags" Target="../tags/tag59.xml"/><Relationship Id="rId9"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18" Type="http://schemas.openxmlformats.org/officeDocument/2006/relationships/tags" Target="../tags/tag81.xml"/><Relationship Id="rId26" Type="http://schemas.openxmlformats.org/officeDocument/2006/relationships/notesSlide" Target="../notesSlides/notesSlide14.xml"/><Relationship Id="rId3" Type="http://schemas.openxmlformats.org/officeDocument/2006/relationships/tags" Target="../tags/tag66.xml"/><Relationship Id="rId21" Type="http://schemas.openxmlformats.org/officeDocument/2006/relationships/tags" Target="../tags/tag84.xml"/><Relationship Id="rId7" Type="http://schemas.openxmlformats.org/officeDocument/2006/relationships/tags" Target="../tags/tag70.xml"/><Relationship Id="rId12" Type="http://schemas.openxmlformats.org/officeDocument/2006/relationships/tags" Target="../tags/tag75.xml"/><Relationship Id="rId17" Type="http://schemas.openxmlformats.org/officeDocument/2006/relationships/tags" Target="../tags/tag80.xml"/><Relationship Id="rId25" Type="http://schemas.openxmlformats.org/officeDocument/2006/relationships/slideLayout" Target="../slideLayouts/slideLayout1.xml"/><Relationship Id="rId2" Type="http://schemas.openxmlformats.org/officeDocument/2006/relationships/tags" Target="../tags/tag65.xml"/><Relationship Id="rId16" Type="http://schemas.openxmlformats.org/officeDocument/2006/relationships/tags" Target="../tags/tag79.xml"/><Relationship Id="rId20" Type="http://schemas.openxmlformats.org/officeDocument/2006/relationships/tags" Target="../tags/tag83.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tags" Target="../tags/tag74.xml"/><Relationship Id="rId24" Type="http://schemas.openxmlformats.org/officeDocument/2006/relationships/tags" Target="../tags/tag87.xml"/><Relationship Id="rId5" Type="http://schemas.openxmlformats.org/officeDocument/2006/relationships/tags" Target="../tags/tag68.xml"/><Relationship Id="rId15" Type="http://schemas.openxmlformats.org/officeDocument/2006/relationships/tags" Target="../tags/tag78.xml"/><Relationship Id="rId23" Type="http://schemas.openxmlformats.org/officeDocument/2006/relationships/tags" Target="../tags/tag86.xml"/><Relationship Id="rId10" Type="http://schemas.openxmlformats.org/officeDocument/2006/relationships/tags" Target="../tags/tag73.xml"/><Relationship Id="rId19" Type="http://schemas.openxmlformats.org/officeDocument/2006/relationships/tags" Target="../tags/tag82.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 Id="rId22" Type="http://schemas.openxmlformats.org/officeDocument/2006/relationships/tags" Target="../tags/tag85.xml"/><Relationship Id="rId27"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3" Type="http://schemas.openxmlformats.org/officeDocument/2006/relationships/tags" Target="../tags/tag100.xml"/><Relationship Id="rId18" Type="http://schemas.openxmlformats.org/officeDocument/2006/relationships/tags" Target="../tags/tag105.xml"/><Relationship Id="rId26" Type="http://schemas.openxmlformats.org/officeDocument/2006/relationships/tags" Target="../tags/tag113.xml"/><Relationship Id="rId39" Type="http://schemas.openxmlformats.org/officeDocument/2006/relationships/tags" Target="../tags/tag126.xml"/><Relationship Id="rId21" Type="http://schemas.openxmlformats.org/officeDocument/2006/relationships/tags" Target="../tags/tag108.xml"/><Relationship Id="rId34" Type="http://schemas.openxmlformats.org/officeDocument/2006/relationships/tags" Target="../tags/tag121.xml"/><Relationship Id="rId42" Type="http://schemas.openxmlformats.org/officeDocument/2006/relationships/notesSlide" Target="../notesSlides/notesSlide16.xml"/><Relationship Id="rId7" Type="http://schemas.openxmlformats.org/officeDocument/2006/relationships/tags" Target="../tags/tag94.xml"/><Relationship Id="rId2" Type="http://schemas.openxmlformats.org/officeDocument/2006/relationships/tags" Target="../tags/tag89.xml"/><Relationship Id="rId16" Type="http://schemas.openxmlformats.org/officeDocument/2006/relationships/tags" Target="../tags/tag103.xml"/><Relationship Id="rId20" Type="http://schemas.openxmlformats.org/officeDocument/2006/relationships/tags" Target="../tags/tag107.xml"/><Relationship Id="rId29" Type="http://schemas.openxmlformats.org/officeDocument/2006/relationships/tags" Target="../tags/tag116.xml"/><Relationship Id="rId41" Type="http://schemas.openxmlformats.org/officeDocument/2006/relationships/slideLayout" Target="../slideLayouts/slideLayout1.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tags" Target="../tags/tag98.xml"/><Relationship Id="rId24" Type="http://schemas.openxmlformats.org/officeDocument/2006/relationships/tags" Target="../tags/tag111.xml"/><Relationship Id="rId32" Type="http://schemas.openxmlformats.org/officeDocument/2006/relationships/tags" Target="../tags/tag119.xml"/><Relationship Id="rId37" Type="http://schemas.openxmlformats.org/officeDocument/2006/relationships/tags" Target="../tags/tag124.xml"/><Relationship Id="rId40" Type="http://schemas.openxmlformats.org/officeDocument/2006/relationships/tags" Target="../tags/tag127.xml"/><Relationship Id="rId5" Type="http://schemas.openxmlformats.org/officeDocument/2006/relationships/tags" Target="../tags/tag92.xml"/><Relationship Id="rId15" Type="http://schemas.openxmlformats.org/officeDocument/2006/relationships/tags" Target="../tags/tag102.xml"/><Relationship Id="rId23" Type="http://schemas.openxmlformats.org/officeDocument/2006/relationships/tags" Target="../tags/tag110.xml"/><Relationship Id="rId28" Type="http://schemas.openxmlformats.org/officeDocument/2006/relationships/tags" Target="../tags/tag115.xml"/><Relationship Id="rId36" Type="http://schemas.openxmlformats.org/officeDocument/2006/relationships/tags" Target="../tags/tag123.xml"/><Relationship Id="rId10" Type="http://schemas.openxmlformats.org/officeDocument/2006/relationships/tags" Target="../tags/tag97.xml"/><Relationship Id="rId19" Type="http://schemas.openxmlformats.org/officeDocument/2006/relationships/tags" Target="../tags/tag106.xml"/><Relationship Id="rId31" Type="http://schemas.openxmlformats.org/officeDocument/2006/relationships/tags" Target="../tags/tag118.xml"/><Relationship Id="rId4" Type="http://schemas.openxmlformats.org/officeDocument/2006/relationships/tags" Target="../tags/tag91.xml"/><Relationship Id="rId9" Type="http://schemas.openxmlformats.org/officeDocument/2006/relationships/tags" Target="../tags/tag96.xml"/><Relationship Id="rId14" Type="http://schemas.openxmlformats.org/officeDocument/2006/relationships/tags" Target="../tags/tag101.xml"/><Relationship Id="rId22" Type="http://schemas.openxmlformats.org/officeDocument/2006/relationships/tags" Target="../tags/tag109.xml"/><Relationship Id="rId27" Type="http://schemas.openxmlformats.org/officeDocument/2006/relationships/tags" Target="../tags/tag114.xml"/><Relationship Id="rId30" Type="http://schemas.openxmlformats.org/officeDocument/2006/relationships/tags" Target="../tags/tag117.xml"/><Relationship Id="rId35" Type="http://schemas.openxmlformats.org/officeDocument/2006/relationships/tags" Target="../tags/tag122.xml"/><Relationship Id="rId43" Type="http://schemas.openxmlformats.org/officeDocument/2006/relationships/image" Target="../media/image1.png"/><Relationship Id="rId8" Type="http://schemas.openxmlformats.org/officeDocument/2006/relationships/tags" Target="../tags/tag95.xml"/><Relationship Id="rId3" Type="http://schemas.openxmlformats.org/officeDocument/2006/relationships/tags" Target="../tags/tag90.xml"/><Relationship Id="rId12" Type="http://schemas.openxmlformats.org/officeDocument/2006/relationships/tags" Target="../tags/tag99.xml"/><Relationship Id="rId17" Type="http://schemas.openxmlformats.org/officeDocument/2006/relationships/tags" Target="../tags/tag104.xml"/><Relationship Id="rId25" Type="http://schemas.openxmlformats.org/officeDocument/2006/relationships/tags" Target="../tags/tag112.xml"/><Relationship Id="rId33" Type="http://schemas.openxmlformats.org/officeDocument/2006/relationships/tags" Target="../tags/tag120.xml"/><Relationship Id="rId38" Type="http://schemas.openxmlformats.org/officeDocument/2006/relationships/tags" Target="../tags/tag12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tags" Target="../tags/tag140.xml"/><Relationship Id="rId18" Type="http://schemas.openxmlformats.org/officeDocument/2006/relationships/tags" Target="../tags/tag145.xml"/><Relationship Id="rId26" Type="http://schemas.openxmlformats.org/officeDocument/2006/relationships/notesSlide" Target="../notesSlides/notesSlide18.xml"/><Relationship Id="rId3" Type="http://schemas.openxmlformats.org/officeDocument/2006/relationships/tags" Target="../tags/tag130.xml"/><Relationship Id="rId21" Type="http://schemas.openxmlformats.org/officeDocument/2006/relationships/tags" Target="../tags/tag148.xml"/><Relationship Id="rId7" Type="http://schemas.openxmlformats.org/officeDocument/2006/relationships/tags" Target="../tags/tag134.xml"/><Relationship Id="rId12" Type="http://schemas.openxmlformats.org/officeDocument/2006/relationships/tags" Target="../tags/tag139.xml"/><Relationship Id="rId17" Type="http://schemas.openxmlformats.org/officeDocument/2006/relationships/tags" Target="../tags/tag144.xml"/><Relationship Id="rId25" Type="http://schemas.openxmlformats.org/officeDocument/2006/relationships/slideLayout" Target="../slideLayouts/slideLayout1.xml"/><Relationship Id="rId2" Type="http://schemas.openxmlformats.org/officeDocument/2006/relationships/tags" Target="../tags/tag129.xml"/><Relationship Id="rId16" Type="http://schemas.openxmlformats.org/officeDocument/2006/relationships/tags" Target="../tags/tag143.xml"/><Relationship Id="rId20" Type="http://schemas.openxmlformats.org/officeDocument/2006/relationships/tags" Target="../tags/tag147.xml"/><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tags" Target="../tags/tag138.xml"/><Relationship Id="rId24" Type="http://schemas.openxmlformats.org/officeDocument/2006/relationships/tags" Target="../tags/tag151.xml"/><Relationship Id="rId5" Type="http://schemas.openxmlformats.org/officeDocument/2006/relationships/tags" Target="../tags/tag132.xml"/><Relationship Id="rId15" Type="http://schemas.openxmlformats.org/officeDocument/2006/relationships/tags" Target="../tags/tag142.xml"/><Relationship Id="rId23" Type="http://schemas.openxmlformats.org/officeDocument/2006/relationships/tags" Target="../tags/tag150.xml"/><Relationship Id="rId10" Type="http://schemas.openxmlformats.org/officeDocument/2006/relationships/tags" Target="../tags/tag137.xml"/><Relationship Id="rId19" Type="http://schemas.openxmlformats.org/officeDocument/2006/relationships/tags" Target="../tags/tag146.xml"/><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tags" Target="../tags/tag141.xml"/><Relationship Id="rId22" Type="http://schemas.openxmlformats.org/officeDocument/2006/relationships/tags" Target="../tags/tag149.xml"/><Relationship Id="rId27"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home/claude/eiz_logo_clean.png"/>
          <p:cNvPicPr>
            <a:picLocks noChangeAspect="1"/>
          </p:cNvPicPr>
          <p:nvPr/>
        </p:nvPicPr>
        <p:blipFill>
          <a:blip r:embed="rId3"/>
          <a:stretch>
            <a:fillRect/>
          </a:stretch>
        </p:blipFill>
        <p:spPr>
          <a:xfrm>
            <a:off x="3840480" y="91440"/>
            <a:ext cx="1463040" cy="1463040"/>
          </a:xfrm>
          <a:prstGeom prst="rect">
            <a:avLst/>
          </a:prstGeom>
        </p:spPr>
      </p:pic>
      <p:sp>
        <p:nvSpPr>
          <p:cNvPr id="3" name="Text 0"/>
          <p:cNvSpPr/>
          <p:nvPr/>
        </p:nvSpPr>
        <p:spPr>
          <a:xfrm>
            <a:off x="457200" y="1627632"/>
            <a:ext cx="8229600" cy="411480"/>
          </a:xfrm>
          <a:prstGeom prst="rect">
            <a:avLst/>
          </a:prstGeom>
          <a:noFill/>
        </p:spPr>
        <p:txBody>
          <a:bodyPr wrap="square" rtlCol="0" anchor="ctr"/>
          <a:lstStyle/>
          <a:p>
            <a:pPr marL="0" indent="0" algn="ctr">
              <a:buNone/>
            </a:pPr>
            <a:r>
              <a:rPr lang="en-US" sz="1400" b="1" kern="0" spc="100" dirty="0">
                <a:solidFill>
                  <a:srgbClr val="008040"/>
                </a:solidFill>
                <a:latin typeface="Calibri" panose="020F0502020204030204" pitchFamily="34" charset="0"/>
                <a:ea typeface="Calibri" panose="020F0502020204030204" pitchFamily="34" charset="-122"/>
                <a:cs typeface="Calibri" panose="020F0502020204030204" pitchFamily="34" charset="-120"/>
              </a:rPr>
              <a:t>2026 ENGINEERING INSTITUTION OF ZAMBIA SYMPOSIUM</a:t>
            </a:r>
            <a:endParaRPr lang="en-US" sz="1400" dirty="0"/>
          </a:p>
        </p:txBody>
      </p:sp>
      <p:sp>
        <p:nvSpPr>
          <p:cNvPr id="4" name="Shape 1"/>
          <p:cNvSpPr/>
          <p:nvPr/>
        </p:nvSpPr>
        <p:spPr>
          <a:xfrm>
            <a:off x="1371600" y="2084832"/>
            <a:ext cx="6400800" cy="45720"/>
          </a:xfrm>
          <a:prstGeom prst="rect">
            <a:avLst/>
          </a:prstGeom>
          <a:solidFill>
            <a:srgbClr val="008040"/>
          </a:solidFill>
          <a:ln w="12700">
            <a:solidFill>
              <a:srgbClr val="008040"/>
            </a:solidFill>
            <a:prstDash val="solid"/>
          </a:ln>
        </p:spPr>
      </p:sp>
      <p:sp>
        <p:nvSpPr>
          <p:cNvPr id="5" name="Text 2"/>
          <p:cNvSpPr/>
          <p:nvPr/>
        </p:nvSpPr>
        <p:spPr>
          <a:xfrm>
            <a:off x="457200" y="2148840"/>
            <a:ext cx="8229600" cy="1691640"/>
          </a:xfrm>
          <a:prstGeom prst="rect">
            <a:avLst/>
          </a:prstGeom>
          <a:noFill/>
        </p:spPr>
        <p:txBody>
          <a:bodyPr wrap="square" rtlCol="0" anchor="ctr"/>
          <a:lstStyle/>
          <a:p>
            <a:pPr marL="0" indent="0" algn="ctr">
              <a:buNone/>
            </a:pPr>
            <a:r>
              <a:rPr lang="en-US" sz="3000" b="1" dirty="0">
                <a:solidFill>
                  <a:srgbClr val="1A1A1A"/>
                </a:solidFill>
                <a:latin typeface="Calibri" panose="020F0502020204030204" pitchFamily="34" charset="0"/>
                <a:ea typeface="Calibri" panose="020F0502020204030204" pitchFamily="34" charset="-122"/>
                <a:cs typeface="Calibri" panose="020F0502020204030204" pitchFamily="34" charset="-120"/>
              </a:rPr>
              <a:t>TECHNICAL PREREQUISITES FOR</a:t>
            </a:r>
            <a:endParaRPr lang="en-US" sz="3000" dirty="0"/>
          </a:p>
          <a:p>
            <a:pPr marL="0" indent="0" algn="ctr">
              <a:buNone/>
            </a:pPr>
            <a:r>
              <a:rPr lang="en-US" sz="3000" b="1" dirty="0">
                <a:solidFill>
                  <a:srgbClr val="1A1A1A"/>
                </a:solidFill>
                <a:latin typeface="Calibri" panose="020F0502020204030204" pitchFamily="34" charset="0"/>
                <a:ea typeface="Calibri" panose="020F0502020204030204" pitchFamily="34" charset="-122"/>
                <a:cs typeface="Calibri" panose="020F0502020204030204" pitchFamily="34" charset="-120"/>
              </a:rPr>
              <a:t>HIGH-PENETRATION SOLAR PV</a:t>
            </a:r>
            <a:endParaRPr lang="en-US" sz="3000" dirty="0"/>
          </a:p>
          <a:p>
            <a:pPr marL="0" indent="0" algn="ctr">
              <a:buNone/>
            </a:pPr>
            <a:r>
              <a:rPr lang="en-US" sz="3000" b="1" dirty="0">
                <a:solidFill>
                  <a:srgbClr val="1A1A1A"/>
                </a:solidFill>
                <a:latin typeface="Calibri" panose="020F0502020204030204" pitchFamily="34" charset="0"/>
                <a:ea typeface="Calibri" panose="020F0502020204030204" pitchFamily="34" charset="-122"/>
                <a:cs typeface="Calibri" panose="020F0502020204030204" pitchFamily="34" charset="-120"/>
              </a:rPr>
              <a:t>INTEGRATION IN ZAMBIA</a:t>
            </a:r>
            <a:endParaRPr lang="en-US" sz="3000" dirty="0"/>
          </a:p>
        </p:txBody>
      </p:sp>
      <p:sp>
        <p:nvSpPr>
          <p:cNvPr id="6" name="Text 3"/>
          <p:cNvSpPr/>
          <p:nvPr/>
        </p:nvSpPr>
        <p:spPr>
          <a:xfrm>
            <a:off x="731520" y="3858768"/>
            <a:ext cx="7680960" cy="365760"/>
          </a:xfrm>
          <a:prstGeom prst="rect">
            <a:avLst/>
          </a:prstGeom>
          <a:noFill/>
        </p:spPr>
        <p:txBody>
          <a:bodyPr wrap="square" rtlCol="0" anchor="ctr"/>
          <a:lstStyle/>
          <a:p>
            <a:pPr marL="0" indent="0" algn="ctr">
              <a:buNone/>
            </a:pPr>
            <a:r>
              <a:rPr lang="en-US" sz="1300" i="1" dirty="0">
                <a:solidFill>
                  <a:srgbClr val="008040"/>
                </a:solidFill>
                <a:latin typeface="Calibri" panose="020F0502020204030204" pitchFamily="34" charset="0"/>
                <a:ea typeface="Calibri" panose="020F0502020204030204" pitchFamily="34" charset="-122"/>
                <a:cs typeface="Calibri" panose="020F0502020204030204" pitchFamily="34" charset="-120"/>
              </a:rPr>
              <a:t>Lessons from Germany and South Africa on Power Quality and Grid Stability</a:t>
            </a:r>
            <a:endParaRPr lang="en-US" sz="1300" dirty="0"/>
          </a:p>
        </p:txBody>
      </p:sp>
      <p:sp>
        <p:nvSpPr>
          <p:cNvPr id="7" name="Text 4"/>
          <p:cNvSpPr/>
          <p:nvPr/>
        </p:nvSpPr>
        <p:spPr>
          <a:xfrm>
            <a:off x="457200" y="4279392"/>
            <a:ext cx="8229600" cy="292608"/>
          </a:xfrm>
          <a:prstGeom prst="rect">
            <a:avLst/>
          </a:prstGeom>
          <a:noFill/>
        </p:spPr>
        <p:txBody>
          <a:bodyPr wrap="square" rtlCol="0" anchor="ctr"/>
          <a:lstStyle/>
          <a:p>
            <a:pPr marL="0" indent="0" algn="ctr">
              <a:buNone/>
            </a:pPr>
            <a:r>
              <a:rPr lang="en-US" sz="1200" b="1" dirty="0">
                <a:solidFill>
                  <a:srgbClr val="008040"/>
                </a:solidFill>
                <a:latin typeface="Calibri" panose="020F0502020204030204" pitchFamily="34" charset="0"/>
                <a:ea typeface="Calibri" panose="020F0502020204030204" pitchFamily="34" charset="-122"/>
                <a:cs typeface="Calibri" panose="020F0502020204030204" pitchFamily="34" charset="-120"/>
              </a:rPr>
              <a:t>PRESENTER:  Eng. Nyakamenji Kaponda  FEIZ, R.Eng  |  Director, Slon Champion Initiatives</a:t>
            </a:r>
            <a:endParaRPr lang="en-US" sz="1200" dirty="0"/>
          </a:p>
        </p:txBody>
      </p:sp>
      <p:sp>
        <p:nvSpPr>
          <p:cNvPr id="8" name="Text 5"/>
          <p:cNvSpPr/>
          <p:nvPr/>
        </p:nvSpPr>
        <p:spPr>
          <a:xfrm>
            <a:off x="457200" y="4590288"/>
            <a:ext cx="8229600" cy="292608"/>
          </a:xfrm>
          <a:prstGeom prst="rect">
            <a:avLst/>
          </a:prstGeom>
          <a:noFill/>
        </p:spPr>
        <p:txBody>
          <a:bodyPr wrap="square" rtlCol="0" anchor="ctr"/>
          <a:lstStyle/>
          <a:p>
            <a:pPr marL="0" indent="0" algn="ctr">
              <a:buNone/>
            </a:pPr>
            <a:r>
              <a:rPr lang="en-US" sz="1100" dirty="0">
                <a:solidFill>
                  <a:srgbClr val="1A1A1A"/>
                </a:solidFill>
                <a:latin typeface="Calibri" panose="020F0502020204030204" pitchFamily="34" charset="0"/>
                <a:ea typeface="Calibri" panose="020F0502020204030204" pitchFamily="34" charset="-122"/>
                <a:cs typeface="Calibri" panose="020F0502020204030204" pitchFamily="34" charset="-120"/>
              </a:rPr>
              <a:t>DATE:  Friday 17th April 2026  |  Avani Victoria Falls Resort, Livingstone, Zambia</a:t>
            </a:r>
            <a:endParaRPr lang="en-US" sz="1100" dirty="0"/>
          </a:p>
        </p:txBody>
      </p:sp>
      <p:sp>
        <p:nvSpPr>
          <p:cNvPr id="9" name="Text 6"/>
          <p:cNvSpPr/>
          <p:nvPr/>
        </p:nvSpPr>
        <p:spPr>
          <a:xfrm>
            <a:off x="457200" y="4882896"/>
            <a:ext cx="8229600" cy="237744"/>
          </a:xfrm>
          <a:prstGeom prst="rect">
            <a:avLst/>
          </a:prstGeom>
          <a:noFill/>
        </p:spPr>
        <p:txBody>
          <a:bodyPr wrap="square" rtlCol="0" anchor="ctr"/>
          <a:lstStyle/>
          <a:p>
            <a:pPr marL="0" indent="0" algn="ctr">
              <a:buNone/>
            </a:pPr>
            <a:r>
              <a:rPr lang="en-US" sz="900" dirty="0">
                <a:solidFill>
                  <a:srgbClr val="888888"/>
                </a:solidFill>
                <a:latin typeface="Calibri" panose="020F0502020204030204" pitchFamily="34" charset="0"/>
                <a:ea typeface="Calibri" panose="020F0502020204030204" pitchFamily="34" charset="-122"/>
                <a:cs typeface="Calibri" panose="020F0502020204030204" pitchFamily="34" charset="-120"/>
              </a:rPr>
              <a:t>EngRB No. SMENG220502130021634  |  +260 976 206 536  |  nyakamenjikaponda@gmail.com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1B3461"/>
          </a:solidFill>
          <a:ln w="12700">
            <a:solidFill>
              <a:srgbClr val="1B3461"/>
            </a:solidFill>
            <a:prstDash val="solid"/>
          </a:ln>
        </p:spPr>
        <p:txBody>
          <a:bodyPr/>
          <a:lstStyle/>
          <a:p>
            <a:endParaRPr/>
          </a:p>
        </p:txBody>
      </p:sp>
      <p:sp>
        <p:nvSpPr>
          <p:cNvPr id="3" name="Text 1"/>
          <p:cNvSpPr/>
          <p:nvPr/>
        </p:nvSpPr>
        <p:spPr>
          <a:xfrm>
            <a:off x="365760" y="0"/>
            <a:ext cx="8412480" cy="960120"/>
          </a:xfrm>
          <a:prstGeom prst="rect">
            <a:avLst/>
          </a:prstGeom>
          <a:noFill/>
        </p:spPr>
        <p:txBody>
          <a:bodyPr wrap="square" rtlCol="0" anchor="ctr"/>
          <a:lstStyle/>
          <a:p>
            <a:pPr marL="0" indent="0">
              <a:buNone/>
            </a:pPr>
            <a:r>
              <a:rPr lang="en-US" sz="2400" b="1" dirty="0">
                <a:solidFill>
                  <a:srgbClr val="FFFFFF"/>
                </a:solidFill>
                <a:latin typeface="Calibri" panose="020F0502020204030204" pitchFamily="34" charset="0"/>
                <a:ea typeface="Calibri" panose="020F0502020204030204" pitchFamily="34" charset="-122"/>
                <a:cs typeface="Calibri" panose="020F0502020204030204" pitchFamily="34" charset="-120"/>
              </a:rPr>
              <a:t>COVERAGE: This paper answers 11 questions</a:t>
            </a:r>
            <a:endParaRPr lang="en-US" sz="2400" dirty="0"/>
          </a:p>
        </p:txBody>
      </p:sp>
      <p:pic>
        <p:nvPicPr>
          <p:cNvPr id="4" name="Image 0" descr="/home/claude/eiz_logo_clean.png"/>
          <p:cNvPicPr>
            <a:picLocks noChangeAspect="1"/>
          </p:cNvPicPr>
          <p:nvPr/>
        </p:nvPicPr>
        <p:blipFill>
          <a:blip r:embed="rId3"/>
          <a:stretch>
            <a:fillRect/>
          </a:stretch>
        </p:blipFill>
        <p:spPr>
          <a:xfrm>
            <a:off x="137160" y="4663440"/>
            <a:ext cx="438912" cy="438912"/>
          </a:xfrm>
          <a:prstGeom prst="rect">
            <a:avLst/>
          </a:prstGeom>
        </p:spPr>
      </p:pic>
      <p:sp>
        <p:nvSpPr>
          <p:cNvPr id="5" name="Shape 2"/>
          <p:cNvSpPr/>
          <p:nvPr/>
        </p:nvSpPr>
        <p:spPr>
          <a:xfrm>
            <a:off x="365760" y="1051560"/>
            <a:ext cx="347472" cy="347472"/>
          </a:xfrm>
          <a:prstGeom prst="ellipse">
            <a:avLst/>
          </a:prstGeom>
          <a:solidFill>
            <a:srgbClr val="1B3461"/>
          </a:solidFill>
          <a:ln w="12700">
            <a:solidFill>
              <a:srgbClr val="1B3461"/>
            </a:solidFill>
            <a:prstDash val="solid"/>
          </a:ln>
        </p:spPr>
        <p:txBody>
          <a:bodyPr/>
          <a:lstStyle/>
          <a:p>
            <a:endParaRPr/>
          </a:p>
        </p:txBody>
      </p:sp>
      <p:sp>
        <p:nvSpPr>
          <p:cNvPr id="6" name="Text 3"/>
          <p:cNvSpPr/>
          <p:nvPr/>
        </p:nvSpPr>
        <p:spPr>
          <a:xfrm>
            <a:off x="365760" y="1051560"/>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1</a:t>
            </a:r>
            <a:endParaRPr lang="en-US" sz="1300" dirty="0"/>
          </a:p>
        </p:txBody>
      </p:sp>
      <p:sp>
        <p:nvSpPr>
          <p:cNvPr id="7" name="Text 4"/>
          <p:cNvSpPr/>
          <p:nvPr/>
        </p:nvSpPr>
        <p:spPr>
          <a:xfrm>
            <a:off x="804672" y="1051560"/>
            <a:ext cx="3931920" cy="347472"/>
          </a:xfrm>
          <a:prstGeom prst="rect">
            <a:avLst/>
          </a:prstGeom>
          <a:noFill/>
        </p:spPr>
        <p:txBody>
          <a:bodyPr wrap="square" lIns="0" tIns="0" rIns="0" bIns="0" rtlCol="0" anchor="ctr"/>
          <a:lstStyle/>
          <a:p>
            <a:pPr marL="0" indent="0">
              <a:buNone/>
            </a:pPr>
            <a:r>
              <a:t>Why does this paper exist?</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endParaRPr>
          </a:p>
        </p:txBody>
      </p:sp>
      <p:sp>
        <p:nvSpPr>
          <p:cNvPr id="8" name="Shape 5"/>
          <p:cNvSpPr/>
          <p:nvPr/>
        </p:nvSpPr>
        <p:spPr>
          <a:xfrm>
            <a:off x="365760" y="1709928"/>
            <a:ext cx="347472" cy="347472"/>
          </a:xfrm>
          <a:prstGeom prst="ellipse">
            <a:avLst/>
          </a:prstGeom>
          <a:solidFill>
            <a:srgbClr val="1B3461"/>
          </a:solidFill>
          <a:ln w="12700">
            <a:solidFill>
              <a:srgbClr val="1B3461"/>
            </a:solidFill>
            <a:prstDash val="solid"/>
          </a:ln>
        </p:spPr>
        <p:txBody>
          <a:bodyPr/>
          <a:lstStyle/>
          <a:p>
            <a:endParaRPr/>
          </a:p>
        </p:txBody>
      </p:sp>
      <p:sp>
        <p:nvSpPr>
          <p:cNvPr id="9" name="Text 6"/>
          <p:cNvSpPr/>
          <p:nvPr/>
        </p:nvSpPr>
        <p:spPr>
          <a:xfrm>
            <a:off x="365760" y="1709928"/>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2</a:t>
            </a:r>
            <a:endParaRPr lang="en-US" sz="1300" dirty="0"/>
          </a:p>
        </p:txBody>
      </p:sp>
      <p:sp>
        <p:nvSpPr>
          <p:cNvPr id="10" name="Text 7"/>
          <p:cNvSpPr/>
          <p:nvPr/>
        </p:nvSpPr>
        <p:spPr>
          <a:xfrm>
            <a:off x="804672" y="1709928"/>
            <a:ext cx="3931920" cy="347472"/>
          </a:xfrm>
          <a:prstGeom prst="rect">
            <a:avLst/>
          </a:prstGeom>
          <a:noFill/>
        </p:spPr>
        <p:txBody>
          <a:bodyPr wrap="square" lIns="0" tIns="0" rIns="0" bIns="0" rtlCol="0" anchor="ctr">
            <a:noAutofit/>
          </a:bodyPr>
          <a:lstStyle/>
          <a:p>
            <a:pPr lvl="0" algn="l">
              <a:buClrTx/>
              <a:buSzTx/>
              <a:buFontTx/>
            </a:pPr>
            <a:r>
              <a:t>What is hydro-solar hybrid system?</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11" name="Shape 8"/>
          <p:cNvSpPr/>
          <p:nvPr/>
        </p:nvSpPr>
        <p:spPr>
          <a:xfrm>
            <a:off x="365760" y="2368296"/>
            <a:ext cx="347472" cy="347472"/>
          </a:xfrm>
          <a:prstGeom prst="ellipse">
            <a:avLst/>
          </a:prstGeom>
          <a:solidFill>
            <a:srgbClr val="1B3461"/>
          </a:solidFill>
          <a:ln w="12700">
            <a:solidFill>
              <a:srgbClr val="1B3461"/>
            </a:solidFill>
            <a:prstDash val="solid"/>
          </a:ln>
        </p:spPr>
        <p:txBody>
          <a:bodyPr/>
          <a:lstStyle/>
          <a:p>
            <a:endParaRPr/>
          </a:p>
        </p:txBody>
      </p:sp>
      <p:sp>
        <p:nvSpPr>
          <p:cNvPr id="12" name="Text 9"/>
          <p:cNvSpPr/>
          <p:nvPr/>
        </p:nvSpPr>
        <p:spPr>
          <a:xfrm>
            <a:off x="365760" y="236829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3</a:t>
            </a:r>
            <a:endParaRPr lang="en-US" sz="1300" dirty="0"/>
          </a:p>
        </p:txBody>
      </p:sp>
      <p:sp>
        <p:nvSpPr>
          <p:cNvPr id="13" name="Text 10"/>
          <p:cNvSpPr/>
          <p:nvPr/>
        </p:nvSpPr>
        <p:spPr>
          <a:xfrm>
            <a:off x="804672" y="2368296"/>
            <a:ext cx="3931920" cy="347472"/>
          </a:xfrm>
          <a:prstGeom prst="rect">
            <a:avLst/>
          </a:prstGeom>
          <a:noFill/>
        </p:spPr>
        <p:txBody>
          <a:bodyPr wrap="square" lIns="0" tIns="0" rIns="0" bIns="0" rtlCol="0" anchor="ctr">
            <a:noAutofit/>
          </a:bodyPr>
          <a:lstStyle/>
          <a:p>
            <a:pPr lvl="0" algn="l">
              <a:buClrTx/>
              <a:buSzTx/>
              <a:buFontTx/>
            </a:pPr>
            <a:r>
              <a:t>Why is the Hydro-Solar Hybrid not working yet?</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14" name="Shape 11"/>
          <p:cNvSpPr/>
          <p:nvPr/>
        </p:nvSpPr>
        <p:spPr>
          <a:xfrm>
            <a:off x="365760" y="3026664"/>
            <a:ext cx="347472" cy="347472"/>
          </a:xfrm>
          <a:prstGeom prst="ellipse">
            <a:avLst/>
          </a:prstGeom>
          <a:solidFill>
            <a:srgbClr val="1B3461"/>
          </a:solidFill>
          <a:ln w="12700">
            <a:solidFill>
              <a:srgbClr val="1B3461"/>
            </a:solidFill>
            <a:prstDash val="solid"/>
          </a:ln>
        </p:spPr>
        <p:txBody>
          <a:bodyPr/>
          <a:lstStyle/>
          <a:p>
            <a:endParaRPr/>
          </a:p>
        </p:txBody>
      </p:sp>
      <p:sp>
        <p:nvSpPr>
          <p:cNvPr id="15" name="Text 12"/>
          <p:cNvSpPr/>
          <p:nvPr/>
        </p:nvSpPr>
        <p:spPr>
          <a:xfrm>
            <a:off x="365760" y="3026664"/>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4</a:t>
            </a:r>
            <a:endParaRPr lang="en-US" sz="1300" dirty="0"/>
          </a:p>
        </p:txBody>
      </p:sp>
      <p:sp>
        <p:nvSpPr>
          <p:cNvPr id="16" name="Text 13"/>
          <p:cNvSpPr/>
          <p:nvPr/>
        </p:nvSpPr>
        <p:spPr>
          <a:xfrm>
            <a:off x="804672" y="3026664"/>
            <a:ext cx="3931920" cy="347472"/>
          </a:xfrm>
          <a:prstGeom prst="rect">
            <a:avLst/>
          </a:prstGeom>
          <a:noFill/>
        </p:spPr>
        <p:txBody>
          <a:bodyPr wrap="square" lIns="0" tIns="0" rIns="0" bIns="0" rtlCol="0" anchor="ctr">
            <a:noAutofit/>
          </a:bodyPr>
          <a:lstStyle/>
          <a:p>
            <a:pPr lvl="0" algn="l">
              <a:buClrTx/>
              <a:buSzTx/>
              <a:buFontTx/>
            </a:pPr>
            <a:r>
              <a:t>What is Zambia's real-world solar performance data showing?</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17" name="Shape 14"/>
          <p:cNvSpPr/>
          <p:nvPr/>
        </p:nvSpPr>
        <p:spPr>
          <a:xfrm>
            <a:off x="365760" y="3685032"/>
            <a:ext cx="347472" cy="347472"/>
          </a:xfrm>
          <a:prstGeom prst="ellipse">
            <a:avLst/>
          </a:prstGeom>
          <a:solidFill>
            <a:srgbClr val="1B3461"/>
          </a:solidFill>
          <a:ln w="12700">
            <a:solidFill>
              <a:srgbClr val="1B3461"/>
            </a:solidFill>
            <a:prstDash val="solid"/>
          </a:ln>
        </p:spPr>
        <p:txBody>
          <a:bodyPr/>
          <a:lstStyle/>
          <a:p>
            <a:endParaRPr/>
          </a:p>
        </p:txBody>
      </p:sp>
      <p:sp>
        <p:nvSpPr>
          <p:cNvPr id="18" name="Text 15"/>
          <p:cNvSpPr/>
          <p:nvPr/>
        </p:nvSpPr>
        <p:spPr>
          <a:xfrm>
            <a:off x="365760" y="3685032"/>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5</a:t>
            </a:r>
            <a:endParaRPr lang="en-US" sz="1300" dirty="0"/>
          </a:p>
        </p:txBody>
      </p:sp>
      <p:sp>
        <p:nvSpPr>
          <p:cNvPr id="19" name="Text 16"/>
          <p:cNvSpPr/>
          <p:nvPr/>
        </p:nvSpPr>
        <p:spPr>
          <a:xfrm>
            <a:off x="804672" y="3685032"/>
            <a:ext cx="3931920" cy="347472"/>
          </a:xfrm>
          <a:prstGeom prst="rect">
            <a:avLst/>
          </a:prstGeom>
          <a:noFill/>
        </p:spPr>
        <p:txBody>
          <a:bodyPr wrap="square" lIns="0" tIns="0" rIns="0" bIns="0" rtlCol="0" anchor="ctr">
            <a:noAutofit/>
          </a:bodyPr>
          <a:lstStyle/>
          <a:p>
            <a:pPr lvl="0" algn="l">
              <a:buClrTx/>
              <a:buSzTx/>
              <a:buFontTx/>
            </a:pPr>
            <a:r>
              <a:t>What does a plant with BESS do that one without cannot?</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20" name="Shape 17"/>
          <p:cNvSpPr/>
          <p:nvPr/>
        </p:nvSpPr>
        <p:spPr>
          <a:xfrm>
            <a:off x="365760" y="4343400"/>
            <a:ext cx="347472" cy="347472"/>
          </a:xfrm>
          <a:prstGeom prst="ellipse">
            <a:avLst/>
          </a:prstGeom>
          <a:solidFill>
            <a:srgbClr val="1B3461"/>
          </a:solidFill>
          <a:ln w="12700">
            <a:solidFill>
              <a:srgbClr val="1B3461"/>
            </a:solidFill>
            <a:prstDash val="solid"/>
          </a:ln>
        </p:spPr>
        <p:txBody>
          <a:bodyPr/>
          <a:lstStyle/>
          <a:p>
            <a:endParaRPr/>
          </a:p>
        </p:txBody>
      </p:sp>
      <p:sp>
        <p:nvSpPr>
          <p:cNvPr id="21" name="Text 18"/>
          <p:cNvSpPr/>
          <p:nvPr/>
        </p:nvSpPr>
        <p:spPr>
          <a:xfrm>
            <a:off x="365760" y="4343400"/>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6</a:t>
            </a:r>
            <a:endParaRPr lang="en-US" sz="1300" dirty="0"/>
          </a:p>
        </p:txBody>
      </p:sp>
      <p:sp>
        <p:nvSpPr>
          <p:cNvPr id="22" name="Text 19"/>
          <p:cNvSpPr/>
          <p:nvPr/>
        </p:nvSpPr>
        <p:spPr>
          <a:xfrm>
            <a:off x="804672" y="4343400"/>
            <a:ext cx="3931920" cy="347472"/>
          </a:xfrm>
          <a:prstGeom prst="rect">
            <a:avLst/>
          </a:prstGeom>
          <a:noFill/>
        </p:spPr>
        <p:txBody>
          <a:bodyPr wrap="square" lIns="0" tIns="0" rIns="0" bIns="0" rtlCol="0" anchor="ctr">
            <a:noAutofit/>
          </a:bodyPr>
          <a:lstStyle/>
          <a:p>
            <a:pPr lvl="0" algn="l">
              <a:buClrTx/>
              <a:buSzTx/>
              <a:buFontTx/>
            </a:pPr>
            <a:r>
              <a:t>What went wrong in Germany and South Africa and is Zambia heading the same way?</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23" name="Shape 20"/>
          <p:cNvSpPr/>
          <p:nvPr/>
        </p:nvSpPr>
        <p:spPr>
          <a:xfrm>
            <a:off x="4846320" y="1051560"/>
            <a:ext cx="347472" cy="347472"/>
          </a:xfrm>
          <a:prstGeom prst="ellipse">
            <a:avLst/>
          </a:prstGeom>
          <a:solidFill>
            <a:srgbClr val="008040"/>
          </a:solidFill>
          <a:ln w="12700">
            <a:solidFill>
              <a:srgbClr val="008040"/>
            </a:solidFill>
            <a:prstDash val="solid"/>
          </a:ln>
        </p:spPr>
        <p:txBody>
          <a:bodyPr/>
          <a:lstStyle/>
          <a:p>
            <a:endParaRPr/>
          </a:p>
        </p:txBody>
      </p:sp>
      <p:sp>
        <p:nvSpPr>
          <p:cNvPr id="24" name="Text 21"/>
          <p:cNvSpPr/>
          <p:nvPr/>
        </p:nvSpPr>
        <p:spPr>
          <a:xfrm>
            <a:off x="4846320" y="1051560"/>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7</a:t>
            </a:r>
            <a:endParaRPr lang="en-US" sz="1300" dirty="0"/>
          </a:p>
        </p:txBody>
      </p:sp>
      <p:sp>
        <p:nvSpPr>
          <p:cNvPr id="25" name="Text 22"/>
          <p:cNvSpPr/>
          <p:nvPr/>
        </p:nvSpPr>
        <p:spPr>
          <a:xfrm>
            <a:off x="5285232" y="1051560"/>
            <a:ext cx="3639312" cy="347472"/>
          </a:xfrm>
          <a:prstGeom prst="rect">
            <a:avLst/>
          </a:prstGeom>
          <a:noFill/>
        </p:spPr>
        <p:txBody>
          <a:bodyPr wrap="square" lIns="0" tIns="0" rIns="0" bIns="0" rtlCol="0" anchor="ctr">
            <a:noAutofit/>
          </a:bodyPr>
          <a:lstStyle/>
          <a:p>
            <a:pPr lvl="0" algn="l">
              <a:buClrTx/>
              <a:buSzTx/>
              <a:buFontTx/>
            </a:pPr>
            <a:r>
              <a:t>The current power quality reports from ERB</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26" name="Shape 23"/>
          <p:cNvSpPr/>
          <p:nvPr/>
        </p:nvSpPr>
        <p:spPr>
          <a:xfrm>
            <a:off x="4846320" y="1709928"/>
            <a:ext cx="347472" cy="347472"/>
          </a:xfrm>
          <a:prstGeom prst="ellipse">
            <a:avLst/>
          </a:prstGeom>
          <a:solidFill>
            <a:srgbClr val="008040"/>
          </a:solidFill>
          <a:ln w="12700">
            <a:solidFill>
              <a:srgbClr val="008040"/>
            </a:solidFill>
            <a:prstDash val="solid"/>
          </a:ln>
        </p:spPr>
        <p:txBody>
          <a:bodyPr/>
          <a:lstStyle/>
          <a:p>
            <a:endParaRPr/>
          </a:p>
        </p:txBody>
      </p:sp>
      <p:sp>
        <p:nvSpPr>
          <p:cNvPr id="27" name="Text 24"/>
          <p:cNvSpPr/>
          <p:nvPr/>
        </p:nvSpPr>
        <p:spPr>
          <a:xfrm>
            <a:off x="4846320" y="1709928"/>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8</a:t>
            </a:r>
            <a:endParaRPr lang="en-US" sz="1300" dirty="0"/>
          </a:p>
        </p:txBody>
      </p:sp>
      <p:sp>
        <p:nvSpPr>
          <p:cNvPr id="28" name="Text 25"/>
          <p:cNvSpPr/>
          <p:nvPr/>
        </p:nvSpPr>
        <p:spPr>
          <a:xfrm>
            <a:off x="5285232" y="1709928"/>
            <a:ext cx="3639312" cy="347472"/>
          </a:xfrm>
          <a:prstGeom prst="rect">
            <a:avLst/>
          </a:prstGeom>
          <a:noFill/>
        </p:spPr>
        <p:txBody>
          <a:bodyPr wrap="square" lIns="0" tIns="0" rIns="0" bIns="0" rtlCol="0" anchor="ctr">
            <a:noAutofit/>
          </a:bodyPr>
          <a:lstStyle/>
          <a:p>
            <a:pPr lvl="0" algn="l">
              <a:buClrTx/>
              <a:buSzTx/>
              <a:buFontTx/>
            </a:pPr>
            <a:r>
              <a:t>What should the grid code contain to make hydro-solar system possible?</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29" name="Shape 26"/>
          <p:cNvSpPr/>
          <p:nvPr/>
        </p:nvSpPr>
        <p:spPr>
          <a:xfrm>
            <a:off x="4846320" y="2368296"/>
            <a:ext cx="347472" cy="347472"/>
          </a:xfrm>
          <a:prstGeom prst="ellipse">
            <a:avLst/>
          </a:prstGeom>
          <a:solidFill>
            <a:srgbClr val="008040"/>
          </a:solidFill>
          <a:ln w="12700">
            <a:solidFill>
              <a:srgbClr val="008040"/>
            </a:solidFill>
            <a:prstDash val="solid"/>
          </a:ln>
        </p:spPr>
        <p:txBody>
          <a:bodyPr/>
          <a:lstStyle/>
          <a:p>
            <a:endParaRPr/>
          </a:p>
        </p:txBody>
      </p:sp>
      <p:sp>
        <p:nvSpPr>
          <p:cNvPr id="30" name="Text 27"/>
          <p:cNvSpPr/>
          <p:nvPr/>
        </p:nvSpPr>
        <p:spPr>
          <a:xfrm>
            <a:off x="4846320" y="236829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9</a:t>
            </a:r>
            <a:endParaRPr lang="en-US" sz="1300" dirty="0"/>
          </a:p>
        </p:txBody>
      </p:sp>
      <p:sp>
        <p:nvSpPr>
          <p:cNvPr id="31" name="Text 28"/>
          <p:cNvSpPr/>
          <p:nvPr/>
        </p:nvSpPr>
        <p:spPr>
          <a:xfrm>
            <a:off x="5285232" y="2368296"/>
            <a:ext cx="3639312" cy="347472"/>
          </a:xfrm>
          <a:prstGeom prst="rect">
            <a:avLst/>
          </a:prstGeom>
          <a:noFill/>
        </p:spPr>
        <p:txBody>
          <a:bodyPr wrap="square" lIns="0" tIns="0" rIns="0" bIns="0" rtlCol="0" anchor="ctr">
            <a:noAutofit/>
          </a:bodyPr>
          <a:lstStyle/>
          <a:p>
            <a:pPr lvl="0" algn="l">
              <a:buClrTx/>
              <a:buSzTx/>
              <a:buFontTx/>
            </a:pPr>
            <a:r>
              <a:t>Why it can't be a loss to have BESS mandatory?</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32" name="Shape 29"/>
          <p:cNvSpPr/>
          <p:nvPr/>
        </p:nvSpPr>
        <p:spPr>
          <a:xfrm>
            <a:off x="4846320" y="3026664"/>
            <a:ext cx="347472" cy="347472"/>
          </a:xfrm>
          <a:prstGeom prst="ellipse">
            <a:avLst/>
          </a:prstGeom>
          <a:solidFill>
            <a:srgbClr val="008040"/>
          </a:solidFill>
          <a:ln w="12700">
            <a:solidFill>
              <a:srgbClr val="008040"/>
            </a:solidFill>
            <a:prstDash val="solid"/>
          </a:ln>
        </p:spPr>
        <p:txBody>
          <a:bodyPr/>
          <a:lstStyle/>
          <a:p>
            <a:endParaRPr/>
          </a:p>
        </p:txBody>
      </p:sp>
      <p:sp>
        <p:nvSpPr>
          <p:cNvPr id="33" name="Text 30"/>
          <p:cNvSpPr/>
          <p:nvPr/>
        </p:nvSpPr>
        <p:spPr>
          <a:xfrm>
            <a:off x="4846320" y="3026664"/>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10</a:t>
            </a:r>
            <a:endParaRPr lang="en-US" sz="1300" dirty="0"/>
          </a:p>
        </p:txBody>
      </p:sp>
      <p:sp>
        <p:nvSpPr>
          <p:cNvPr id="34" name="Text 31"/>
          <p:cNvSpPr/>
          <p:nvPr/>
        </p:nvSpPr>
        <p:spPr>
          <a:xfrm>
            <a:off x="5285232" y="3026664"/>
            <a:ext cx="3639312" cy="347472"/>
          </a:xfrm>
          <a:prstGeom prst="rect">
            <a:avLst/>
          </a:prstGeom>
          <a:noFill/>
        </p:spPr>
        <p:txBody>
          <a:bodyPr wrap="square" lIns="0" tIns="0" rIns="0" bIns="0" rtlCol="0" anchor="ctr">
            <a:noAutofit/>
          </a:bodyPr>
          <a:lstStyle/>
          <a:p>
            <a:pPr lvl="0" algn="l">
              <a:buClrTx/>
              <a:buSzTx/>
              <a:buFontTx/>
            </a:pPr>
            <a:r>
              <a:t>Why the FDT?</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35" name="Shape 32"/>
          <p:cNvSpPr/>
          <p:nvPr/>
        </p:nvSpPr>
        <p:spPr>
          <a:xfrm>
            <a:off x="4846320" y="3685032"/>
            <a:ext cx="347472" cy="347472"/>
          </a:xfrm>
          <a:prstGeom prst="ellipse">
            <a:avLst/>
          </a:prstGeom>
          <a:solidFill>
            <a:srgbClr val="008040"/>
          </a:solidFill>
          <a:ln w="12700">
            <a:solidFill>
              <a:srgbClr val="008040"/>
            </a:solidFill>
            <a:prstDash val="solid"/>
          </a:ln>
        </p:spPr>
        <p:txBody>
          <a:bodyPr/>
          <a:lstStyle/>
          <a:p>
            <a:endParaRPr/>
          </a:p>
        </p:txBody>
      </p:sp>
      <p:sp>
        <p:nvSpPr>
          <p:cNvPr id="36" name="Text 33"/>
          <p:cNvSpPr/>
          <p:nvPr/>
        </p:nvSpPr>
        <p:spPr>
          <a:xfrm>
            <a:off x="4846320" y="3685032"/>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11</a:t>
            </a:r>
            <a:endParaRPr lang="en-US" sz="1300" dirty="0"/>
          </a:p>
        </p:txBody>
      </p:sp>
      <p:sp>
        <p:nvSpPr>
          <p:cNvPr id="37" name="Text 34"/>
          <p:cNvSpPr/>
          <p:nvPr/>
        </p:nvSpPr>
        <p:spPr>
          <a:xfrm>
            <a:off x="5285232" y="3685032"/>
            <a:ext cx="3639312" cy="347472"/>
          </a:xfrm>
          <a:prstGeom prst="rect">
            <a:avLst/>
          </a:prstGeom>
          <a:noFill/>
        </p:spPr>
        <p:txBody>
          <a:bodyPr wrap="square" lIns="0" tIns="0" rIns="0" bIns="0" rtlCol="0" anchor="ctr">
            <a:noAutofit/>
          </a:bodyPr>
          <a:lstStyle/>
          <a:p>
            <a:pPr lvl="0" algn="l">
              <a:buClrTx/>
              <a:buSzTx/>
              <a:buFontTx/>
            </a:pPr>
            <a:r>
              <a:t>Conclusion</a:t>
            </a:r>
            <a:endParaRPr lang="en-US" sz="16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PURPOSE OF THIS PAPER: Why This Paper Exists</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21"/>
          <a:stretch>
            <a:fillRect/>
          </a:stretch>
        </p:blipFill>
        <p:spPr>
          <a:xfrm>
            <a:off x="137160" y="4663440"/>
            <a:ext cx="438912" cy="438912"/>
          </a:xfrm>
          <a:prstGeom prst="rect">
            <a:avLst/>
          </a:prstGeom>
        </p:spPr>
      </p:pic>
      <p:sp>
        <p:nvSpPr>
          <p:cNvPr id="5" name="Shape 2"/>
          <p:cNvSpPr/>
          <p:nvPr>
            <p:custDataLst>
              <p:tags r:id="rId1"/>
            </p:custDataLst>
          </p:nvPr>
        </p:nvSpPr>
        <p:spPr>
          <a:xfrm>
            <a:off x="365760" y="859536"/>
            <a:ext cx="8412480" cy="1280160"/>
          </a:xfrm>
          <a:prstGeom prst="rect">
            <a:avLst/>
          </a:prstGeom>
          <a:solidFill>
            <a:srgbClr val="EBF7EE"/>
          </a:solidFill>
          <a:ln w="19050">
            <a:solidFill>
              <a:srgbClr val="008040"/>
            </a:solidFill>
            <a:prstDash val="solid"/>
          </a:ln>
          <a:effectLst>
            <a:outerShdw blurRad="50800" dist="25400" dir="8100000" algn="bl" rotWithShape="0">
              <a:srgbClr val="000000">
                <a:alpha val="10000"/>
              </a:srgbClr>
            </a:outerShdw>
          </a:effectLst>
        </p:spPr>
      </p:sp>
      <p:sp>
        <p:nvSpPr>
          <p:cNvPr id="6" name="Shape 3"/>
          <p:cNvSpPr/>
          <p:nvPr>
            <p:custDataLst>
              <p:tags r:id="rId2"/>
            </p:custDataLst>
          </p:nvPr>
        </p:nvSpPr>
        <p:spPr>
          <a:xfrm>
            <a:off x="365760" y="859536"/>
            <a:ext cx="164592" cy="1280160"/>
          </a:xfrm>
          <a:prstGeom prst="rect">
            <a:avLst/>
          </a:prstGeom>
          <a:solidFill>
            <a:srgbClr val="008040"/>
          </a:solidFill>
          <a:ln w="12700">
            <a:solidFill>
              <a:srgbClr val="008040"/>
            </a:solidFill>
            <a:prstDash val="solid"/>
          </a:ln>
        </p:spPr>
      </p:sp>
      <p:sp>
        <p:nvSpPr>
          <p:cNvPr id="7" name="Shape 4"/>
          <p:cNvSpPr/>
          <p:nvPr>
            <p:custDataLst>
              <p:tags r:id="rId3"/>
            </p:custDataLst>
          </p:nvPr>
        </p:nvSpPr>
        <p:spPr>
          <a:xfrm>
            <a:off x="493776" y="969264"/>
            <a:ext cx="347472" cy="347472"/>
          </a:xfrm>
          <a:prstGeom prst="ellipse">
            <a:avLst/>
          </a:prstGeom>
          <a:solidFill>
            <a:srgbClr val="008040"/>
          </a:solidFill>
          <a:ln w="12700">
            <a:solidFill>
              <a:srgbClr val="008040"/>
            </a:solidFill>
            <a:prstDash val="solid"/>
          </a:ln>
        </p:spPr>
      </p:sp>
      <p:sp>
        <p:nvSpPr>
          <p:cNvPr id="8" name="Text 5"/>
          <p:cNvSpPr/>
          <p:nvPr>
            <p:custDataLst>
              <p:tags r:id="rId4"/>
            </p:custDataLst>
          </p:nvPr>
        </p:nvSpPr>
        <p:spPr>
          <a:xfrm>
            <a:off x="493776" y="969264"/>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1</a:t>
            </a:r>
            <a:endParaRPr lang="en-US" sz="1300" dirty="0"/>
          </a:p>
        </p:txBody>
      </p:sp>
      <p:sp>
        <p:nvSpPr>
          <p:cNvPr id="9" name="Text 6"/>
          <p:cNvSpPr/>
          <p:nvPr>
            <p:custDataLst>
              <p:tags r:id="rId5"/>
            </p:custDataLst>
          </p:nvPr>
        </p:nvSpPr>
        <p:spPr>
          <a:xfrm>
            <a:off x="932688" y="950976"/>
            <a:ext cx="3200400" cy="274320"/>
          </a:xfrm>
          <a:prstGeom prst="rect">
            <a:avLst/>
          </a:prstGeom>
          <a:noFill/>
        </p:spPr>
        <p:txBody>
          <a:bodyPr wrap="square" lIns="0" tIns="0" rIns="0" bIns="0" rtlCol="0" anchor="ctr"/>
          <a:lstStyle/>
          <a:p>
            <a:pPr marL="0" indent="0">
              <a:buNone/>
            </a:pPr>
            <a:r>
              <a:rPr lang="en-US" sz="1200" b="1" dirty="0">
                <a:solidFill>
                  <a:srgbClr val="008040"/>
                </a:solidFill>
                <a:latin typeface="Calibri" panose="020F0502020204030204" pitchFamily="34" charset="0"/>
                <a:ea typeface="Calibri" panose="020F0502020204030204" pitchFamily="34" charset="-122"/>
                <a:cs typeface="Calibri" panose="020F0502020204030204" pitchFamily="34" charset="-120"/>
              </a:rPr>
              <a:t>THE OPPORTUNITY</a:t>
            </a:r>
            <a:endParaRPr lang="en-US" sz="1200" dirty="0"/>
          </a:p>
        </p:txBody>
      </p:sp>
      <p:sp>
        <p:nvSpPr>
          <p:cNvPr id="10" name="Text 7"/>
          <p:cNvSpPr/>
          <p:nvPr>
            <p:custDataLst>
              <p:tags r:id="rId6"/>
            </p:custDataLst>
          </p:nvPr>
        </p:nvSpPr>
        <p:spPr>
          <a:xfrm>
            <a:off x="603504" y="1298448"/>
            <a:ext cx="8065008" cy="768096"/>
          </a:xfrm>
          <a:prstGeom prst="rect">
            <a:avLst/>
          </a:prstGeom>
          <a:noFill/>
        </p:spPr>
        <p:txBody>
          <a:bodyPr wrap="square" lIns="0" tIns="0" rIns="0" bIns="0" rtlCol="0" anchor="t"/>
          <a:lstStyle/>
          <a:p>
            <a:pPr marL="0" indent="0">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Zambia has a natural advantage: hydro and solar can work together. 80% of Zambia's electricity comes from hydropower. Every MWh of reliable daytime solar generation conserves 1,683 m³ of reservoir water, water that stays in the dam for evening generation. Solar does not compete with hydro. It completes it.</a:t>
            </a:r>
          </a:p>
        </p:txBody>
      </p:sp>
      <p:sp>
        <p:nvSpPr>
          <p:cNvPr id="11" name="Shape 8"/>
          <p:cNvSpPr/>
          <p:nvPr>
            <p:custDataLst>
              <p:tags r:id="rId7"/>
            </p:custDataLst>
          </p:nvPr>
        </p:nvSpPr>
        <p:spPr>
          <a:xfrm>
            <a:off x="365760" y="2276856"/>
            <a:ext cx="8412480" cy="1280160"/>
          </a:xfrm>
          <a:prstGeom prst="rect">
            <a:avLst/>
          </a:prstGeom>
          <a:solidFill>
            <a:srgbClr val="FEF0ED"/>
          </a:solidFill>
          <a:ln w="19050">
            <a:solidFill>
              <a:srgbClr val="C0392B"/>
            </a:solidFill>
            <a:prstDash val="solid"/>
          </a:ln>
          <a:effectLst>
            <a:outerShdw blurRad="50800" dist="25400" dir="8100000" algn="bl" rotWithShape="0">
              <a:srgbClr val="000000">
                <a:alpha val="10000"/>
              </a:srgbClr>
            </a:outerShdw>
          </a:effectLst>
        </p:spPr>
      </p:sp>
      <p:sp>
        <p:nvSpPr>
          <p:cNvPr id="12" name="Shape 9"/>
          <p:cNvSpPr/>
          <p:nvPr>
            <p:custDataLst>
              <p:tags r:id="rId8"/>
            </p:custDataLst>
          </p:nvPr>
        </p:nvSpPr>
        <p:spPr>
          <a:xfrm>
            <a:off x="365760" y="2276856"/>
            <a:ext cx="164592" cy="1280160"/>
          </a:xfrm>
          <a:prstGeom prst="rect">
            <a:avLst/>
          </a:prstGeom>
          <a:solidFill>
            <a:srgbClr val="C0392B"/>
          </a:solidFill>
          <a:ln w="12700">
            <a:solidFill>
              <a:srgbClr val="C0392B"/>
            </a:solidFill>
            <a:prstDash val="solid"/>
          </a:ln>
        </p:spPr>
      </p:sp>
      <p:sp>
        <p:nvSpPr>
          <p:cNvPr id="13" name="Shape 10"/>
          <p:cNvSpPr/>
          <p:nvPr>
            <p:custDataLst>
              <p:tags r:id="rId9"/>
            </p:custDataLst>
          </p:nvPr>
        </p:nvSpPr>
        <p:spPr>
          <a:xfrm>
            <a:off x="493776" y="2331974"/>
            <a:ext cx="347472" cy="347472"/>
          </a:xfrm>
          <a:prstGeom prst="ellipse">
            <a:avLst/>
          </a:prstGeom>
          <a:solidFill>
            <a:srgbClr val="C0392B"/>
          </a:solidFill>
          <a:ln w="12700">
            <a:solidFill>
              <a:srgbClr val="C0392B"/>
            </a:solidFill>
            <a:prstDash val="solid"/>
          </a:ln>
        </p:spPr>
      </p:sp>
      <p:sp>
        <p:nvSpPr>
          <p:cNvPr id="14" name="Text 11"/>
          <p:cNvSpPr/>
          <p:nvPr>
            <p:custDataLst>
              <p:tags r:id="rId10"/>
            </p:custDataLst>
          </p:nvPr>
        </p:nvSpPr>
        <p:spPr>
          <a:xfrm>
            <a:off x="493776" y="2286889"/>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2</a:t>
            </a:r>
            <a:endParaRPr lang="en-US" sz="1300" dirty="0"/>
          </a:p>
        </p:txBody>
      </p:sp>
      <p:sp>
        <p:nvSpPr>
          <p:cNvPr id="15" name="Text 12"/>
          <p:cNvSpPr/>
          <p:nvPr>
            <p:custDataLst>
              <p:tags r:id="rId11"/>
            </p:custDataLst>
          </p:nvPr>
        </p:nvSpPr>
        <p:spPr>
          <a:xfrm>
            <a:off x="932688" y="2368296"/>
            <a:ext cx="3200400" cy="274320"/>
          </a:xfrm>
          <a:prstGeom prst="rect">
            <a:avLst/>
          </a:prstGeom>
          <a:noFill/>
        </p:spPr>
        <p:txBody>
          <a:bodyPr wrap="square" lIns="0" tIns="0" rIns="0" bIns="0" rtlCol="0" anchor="ctr"/>
          <a:lstStyle/>
          <a:p>
            <a:pPr marL="0" indent="0">
              <a:buNone/>
            </a:pPr>
            <a:r>
              <a:rPr lang="en-US" sz="1200" b="1" dirty="0">
                <a:solidFill>
                  <a:schemeClr val="tx1"/>
                </a:solidFill>
                <a:latin typeface="Calibri" panose="020F0502020204030204" pitchFamily="34" charset="0"/>
                <a:ea typeface="Calibri" panose="020F0502020204030204" pitchFamily="34" charset="-122"/>
                <a:cs typeface="Calibri" panose="020F0502020204030204" pitchFamily="34" charset="-120"/>
              </a:rPr>
              <a:t>THE GAP</a:t>
            </a:r>
          </a:p>
        </p:txBody>
      </p:sp>
      <p:sp>
        <p:nvSpPr>
          <p:cNvPr id="16" name="Text 13"/>
          <p:cNvSpPr/>
          <p:nvPr>
            <p:custDataLst>
              <p:tags r:id="rId12"/>
            </p:custDataLst>
          </p:nvPr>
        </p:nvSpPr>
        <p:spPr>
          <a:xfrm>
            <a:off x="603504" y="2651633"/>
            <a:ext cx="8065008" cy="768096"/>
          </a:xfrm>
          <a:prstGeom prst="rect">
            <a:avLst/>
          </a:prstGeom>
          <a:noFill/>
        </p:spPr>
        <p:txBody>
          <a:bodyPr wrap="square" lIns="0" tIns="0" rIns="0" bIns="0" rtlCol="0" anchor="t">
            <a:noAutofit/>
          </a:bodyPr>
          <a:lstStyle/>
          <a:p>
            <a:pPr lvl="0" algn="l">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Solar only delivers that benefit if it stays connected. Right now, it does not. Grid-following inverters, the technology across Zambia's entire 307 MW solar fleet, stop generating whenever ZESCO's grid quality deteriorates. No battery. No independent reference. No ride-through. The result: stranded energy, unrealised water conservation, and cascade risk as the fleet doubles.</a:t>
            </a:r>
          </a:p>
        </p:txBody>
      </p:sp>
      <p:sp>
        <p:nvSpPr>
          <p:cNvPr id="17" name="Shape 14"/>
          <p:cNvSpPr/>
          <p:nvPr>
            <p:custDataLst>
              <p:tags r:id="rId13"/>
            </p:custDataLst>
          </p:nvPr>
        </p:nvSpPr>
        <p:spPr>
          <a:xfrm>
            <a:off x="365760" y="3694176"/>
            <a:ext cx="8412480" cy="1280160"/>
          </a:xfrm>
          <a:prstGeom prst="rect">
            <a:avLst/>
          </a:prstGeom>
          <a:solidFill>
            <a:srgbClr val="FFFBEB"/>
          </a:solidFill>
          <a:ln w="19050">
            <a:solidFill>
              <a:srgbClr val="D97706"/>
            </a:solidFill>
            <a:prstDash val="solid"/>
          </a:ln>
          <a:effectLst>
            <a:outerShdw blurRad="50800" dist="25400" dir="8100000" algn="bl" rotWithShape="0">
              <a:srgbClr val="000000">
                <a:alpha val="10000"/>
              </a:srgbClr>
            </a:outerShdw>
          </a:effectLst>
        </p:spPr>
      </p:sp>
      <p:sp>
        <p:nvSpPr>
          <p:cNvPr id="18" name="Shape 15"/>
          <p:cNvSpPr/>
          <p:nvPr>
            <p:custDataLst>
              <p:tags r:id="rId14"/>
            </p:custDataLst>
          </p:nvPr>
        </p:nvSpPr>
        <p:spPr>
          <a:xfrm>
            <a:off x="365760" y="3694176"/>
            <a:ext cx="164592" cy="1280160"/>
          </a:xfrm>
          <a:prstGeom prst="rect">
            <a:avLst/>
          </a:prstGeom>
          <a:solidFill>
            <a:srgbClr val="D97706"/>
          </a:solidFill>
          <a:ln w="12700">
            <a:solidFill>
              <a:srgbClr val="D97706"/>
            </a:solidFill>
            <a:prstDash val="solid"/>
          </a:ln>
        </p:spPr>
      </p:sp>
      <p:sp>
        <p:nvSpPr>
          <p:cNvPr id="19" name="Shape 16"/>
          <p:cNvSpPr/>
          <p:nvPr>
            <p:custDataLst>
              <p:tags r:id="rId15"/>
            </p:custDataLst>
          </p:nvPr>
        </p:nvSpPr>
        <p:spPr>
          <a:xfrm>
            <a:off x="529971" y="3768344"/>
            <a:ext cx="347472" cy="347472"/>
          </a:xfrm>
          <a:prstGeom prst="ellipse">
            <a:avLst/>
          </a:prstGeom>
          <a:solidFill>
            <a:srgbClr val="D97706"/>
          </a:solidFill>
          <a:ln w="12700">
            <a:solidFill>
              <a:srgbClr val="D97706"/>
            </a:solidFill>
            <a:prstDash val="solid"/>
          </a:ln>
        </p:spPr>
      </p:sp>
      <p:sp>
        <p:nvSpPr>
          <p:cNvPr id="20" name="Text 17"/>
          <p:cNvSpPr/>
          <p:nvPr>
            <p:custDataLst>
              <p:tags r:id="rId16"/>
            </p:custDataLst>
          </p:nvPr>
        </p:nvSpPr>
        <p:spPr>
          <a:xfrm>
            <a:off x="493776" y="3793109"/>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3</a:t>
            </a:r>
            <a:endParaRPr lang="en-US" sz="1300" dirty="0"/>
          </a:p>
        </p:txBody>
      </p:sp>
      <p:sp>
        <p:nvSpPr>
          <p:cNvPr id="21" name="Text 18"/>
          <p:cNvSpPr/>
          <p:nvPr>
            <p:custDataLst>
              <p:tags r:id="rId17"/>
            </p:custDataLst>
          </p:nvPr>
        </p:nvSpPr>
        <p:spPr>
          <a:xfrm>
            <a:off x="932688" y="3785616"/>
            <a:ext cx="3200400" cy="274320"/>
          </a:xfrm>
          <a:prstGeom prst="rect">
            <a:avLst/>
          </a:prstGeom>
          <a:noFill/>
        </p:spPr>
        <p:txBody>
          <a:bodyPr wrap="square" lIns="0" tIns="0" rIns="0" bIns="0" rtlCol="0" anchor="ctr"/>
          <a:lstStyle/>
          <a:p>
            <a:pPr marL="0" indent="0">
              <a:buNone/>
            </a:pPr>
            <a:r>
              <a:rPr lang="en-US" sz="1200" b="1" dirty="0">
                <a:solidFill>
                  <a:schemeClr val="tx1"/>
                </a:solidFill>
                <a:latin typeface="Calibri" panose="020F0502020204030204" pitchFamily="34" charset="0"/>
                <a:ea typeface="Calibri" panose="020F0502020204030204" pitchFamily="34" charset="-122"/>
                <a:cs typeface="Calibri" panose="020F0502020204030204" pitchFamily="34" charset="-120"/>
              </a:rPr>
              <a:t>THE CONTRIBUTION</a:t>
            </a:r>
          </a:p>
        </p:txBody>
      </p:sp>
      <p:sp>
        <p:nvSpPr>
          <p:cNvPr id="22" name="Text 19"/>
          <p:cNvSpPr/>
          <p:nvPr>
            <p:custDataLst>
              <p:tags r:id="rId18"/>
            </p:custDataLst>
          </p:nvPr>
        </p:nvSpPr>
        <p:spPr>
          <a:xfrm>
            <a:off x="603504" y="4133088"/>
            <a:ext cx="8065008" cy="768096"/>
          </a:xfrm>
          <a:prstGeom prst="rect">
            <a:avLst/>
          </a:prstGeom>
          <a:noFill/>
        </p:spPr>
        <p:txBody>
          <a:bodyPr wrap="square" lIns="0" tIns="0" rIns="0" bIns="0" rtlCol="0" anchor="t">
            <a:noAutofit/>
          </a:bodyPr>
          <a:lstStyle/>
          <a:p>
            <a:pPr lvl="0" algn="l">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This paper proposes eight technical prerequisites that close that gap. Four months of Zambian field data. A live BESS vs no-BESS comparison. Germany and South Africa case studies. ERB grid compliance data. Together: the engineering standards that must be codified before the Hydro-Solar Hybrid moves from theory to operation.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THE FRAMEWORK: The Hydro-Solar Hybrid System: </a:t>
            </a:r>
          </a:p>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How It Works and Why BESS Is Not Optional</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3"/>
          <a:stretch>
            <a:fillRect/>
          </a:stretch>
        </p:blipFill>
        <p:spPr>
          <a:xfrm>
            <a:off x="137160" y="4663440"/>
            <a:ext cx="438912" cy="438912"/>
          </a:xfrm>
          <a:prstGeom prst="rect">
            <a:avLst/>
          </a:prstGeom>
        </p:spPr>
      </p:pic>
      <p:sp>
        <p:nvSpPr>
          <p:cNvPr id="5" name="Shape 2"/>
          <p:cNvSpPr/>
          <p:nvPr/>
        </p:nvSpPr>
        <p:spPr>
          <a:xfrm>
            <a:off x="320040" y="868680"/>
            <a:ext cx="2011680" cy="2331720"/>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6" name="Shape 3"/>
          <p:cNvSpPr/>
          <p:nvPr/>
        </p:nvSpPr>
        <p:spPr>
          <a:xfrm>
            <a:off x="1124712" y="914400"/>
            <a:ext cx="347472" cy="347472"/>
          </a:xfrm>
          <a:prstGeom prst="ellipse">
            <a:avLst/>
          </a:prstGeom>
          <a:solidFill>
            <a:srgbClr val="008040"/>
          </a:solidFill>
          <a:ln w="12700">
            <a:solidFill>
              <a:srgbClr val="008040"/>
            </a:solidFill>
            <a:prstDash val="solid"/>
          </a:ln>
        </p:spPr>
      </p:sp>
      <p:sp>
        <p:nvSpPr>
          <p:cNvPr id="7" name="Text 4"/>
          <p:cNvSpPr/>
          <p:nvPr/>
        </p:nvSpPr>
        <p:spPr>
          <a:xfrm>
            <a:off x="1124712" y="914400"/>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1</a:t>
            </a:r>
            <a:endParaRPr lang="en-US" sz="1300" dirty="0"/>
          </a:p>
        </p:txBody>
      </p:sp>
      <p:sp>
        <p:nvSpPr>
          <p:cNvPr id="8" name="Text 5"/>
          <p:cNvSpPr/>
          <p:nvPr/>
        </p:nvSpPr>
        <p:spPr>
          <a:xfrm>
            <a:off x="393192" y="1325880"/>
            <a:ext cx="1865376" cy="502920"/>
          </a:xfrm>
          <a:prstGeom prst="rect">
            <a:avLst/>
          </a:prstGeom>
          <a:noFill/>
        </p:spPr>
        <p:txBody>
          <a:bodyPr wrap="square" lIns="0" tIns="0" rIns="0" bIns="0" rtlCol="0" anchor="ctr">
            <a:noAutofit/>
          </a:bodyPr>
          <a:lstStyle/>
          <a:p>
            <a:pPr lvl="0" algn="ctr">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Solar generates</a:t>
            </a:r>
          </a:p>
          <a:p>
            <a:pPr lvl="0" algn="ctr">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during the day</a:t>
            </a:r>
          </a:p>
        </p:txBody>
      </p:sp>
      <p:sp>
        <p:nvSpPr>
          <p:cNvPr id="9" name="Text 6"/>
          <p:cNvSpPr/>
          <p:nvPr/>
        </p:nvSpPr>
        <p:spPr>
          <a:xfrm>
            <a:off x="411480" y="1874520"/>
            <a:ext cx="1828800" cy="1234440"/>
          </a:xfrm>
          <a:prstGeom prst="rect">
            <a:avLst/>
          </a:prstGeom>
          <a:noFill/>
        </p:spPr>
        <p:txBody>
          <a:bodyPr wrap="square" lIns="0" tIns="0" rIns="0" bIns="0" rtlCol="0" anchor="ctr"/>
          <a:lstStyle/>
          <a:p>
            <a:pPr marL="0" indent="0" algn="ctr">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Daytime solar covers demand that would otherwise be met by releasing water through turbines.</a:t>
            </a:r>
          </a:p>
        </p:txBody>
      </p:sp>
      <p:sp>
        <p:nvSpPr>
          <p:cNvPr id="10" name="Text 7"/>
          <p:cNvSpPr/>
          <p:nvPr/>
        </p:nvSpPr>
        <p:spPr>
          <a:xfrm>
            <a:off x="2350008" y="1828800"/>
            <a:ext cx="146304" cy="365760"/>
          </a:xfrm>
          <a:prstGeom prst="rect">
            <a:avLst/>
          </a:prstGeom>
          <a:noFill/>
        </p:spPr>
        <p:txBody>
          <a:bodyPr wrap="square" lIns="0" tIns="0" rIns="0" bIns="0" rtlCol="0" anchor="ctr"/>
          <a:lstStyle/>
          <a:p>
            <a:pPr marL="0" indent="0" algn="ctr">
              <a:buNone/>
            </a:pPr>
            <a:r>
              <a:rPr lang="en-US" sz="1600" dirty="0">
                <a:solidFill>
                  <a:srgbClr val="008040"/>
                </a:solidFill>
                <a:latin typeface="Calibri" panose="020F0502020204030204" pitchFamily="34" charset="0"/>
                <a:ea typeface="Calibri" panose="020F0502020204030204" pitchFamily="34" charset="-122"/>
                <a:cs typeface="Calibri" panose="020F0502020204030204" pitchFamily="34" charset="-120"/>
              </a:rPr>
              <a:t>▶</a:t>
            </a:r>
            <a:endParaRPr lang="en-US" sz="1600" dirty="0"/>
          </a:p>
        </p:txBody>
      </p:sp>
      <p:sp>
        <p:nvSpPr>
          <p:cNvPr id="11" name="Shape 8"/>
          <p:cNvSpPr/>
          <p:nvPr/>
        </p:nvSpPr>
        <p:spPr>
          <a:xfrm>
            <a:off x="2514600" y="868680"/>
            <a:ext cx="2011680" cy="2331720"/>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12" name="Shape 9"/>
          <p:cNvSpPr/>
          <p:nvPr/>
        </p:nvSpPr>
        <p:spPr>
          <a:xfrm>
            <a:off x="3319272" y="914400"/>
            <a:ext cx="347472" cy="347472"/>
          </a:xfrm>
          <a:prstGeom prst="ellipse">
            <a:avLst/>
          </a:prstGeom>
          <a:solidFill>
            <a:srgbClr val="008040"/>
          </a:solidFill>
          <a:ln w="12700">
            <a:solidFill>
              <a:srgbClr val="008040"/>
            </a:solidFill>
            <a:prstDash val="solid"/>
          </a:ln>
        </p:spPr>
      </p:sp>
      <p:sp>
        <p:nvSpPr>
          <p:cNvPr id="13" name="Text 10"/>
          <p:cNvSpPr/>
          <p:nvPr/>
        </p:nvSpPr>
        <p:spPr>
          <a:xfrm>
            <a:off x="3319272" y="914400"/>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2</a:t>
            </a:r>
            <a:endParaRPr lang="en-US" sz="1300" dirty="0"/>
          </a:p>
        </p:txBody>
      </p:sp>
      <p:sp>
        <p:nvSpPr>
          <p:cNvPr id="14" name="Text 11"/>
          <p:cNvSpPr/>
          <p:nvPr/>
        </p:nvSpPr>
        <p:spPr>
          <a:xfrm>
            <a:off x="2587752" y="1325880"/>
            <a:ext cx="1865376" cy="502920"/>
          </a:xfrm>
          <a:prstGeom prst="rect">
            <a:avLst/>
          </a:prstGeom>
          <a:noFill/>
        </p:spPr>
        <p:txBody>
          <a:bodyPr wrap="square" lIns="0" tIns="0" rIns="0" bIns="0" rtlCol="0" anchor="ctr">
            <a:noAutofit/>
          </a:bodyPr>
          <a:lstStyle/>
          <a:p>
            <a:pPr lvl="0" algn="ctr">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ZESCO reduces</a:t>
            </a:r>
          </a:p>
          <a:p>
            <a:pPr lvl="0" algn="ctr">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hydro dispatch</a:t>
            </a:r>
          </a:p>
        </p:txBody>
      </p:sp>
      <p:sp>
        <p:nvSpPr>
          <p:cNvPr id="15" name="Text 12"/>
          <p:cNvSpPr/>
          <p:nvPr/>
        </p:nvSpPr>
        <p:spPr>
          <a:xfrm>
            <a:off x="2606040" y="1874520"/>
            <a:ext cx="1828800" cy="1234440"/>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Solar covers demand so ZESCO throttles back turbine output. Less water leaves the reservoir.</a:t>
            </a:r>
          </a:p>
        </p:txBody>
      </p:sp>
      <p:sp>
        <p:nvSpPr>
          <p:cNvPr id="16" name="Text 13"/>
          <p:cNvSpPr/>
          <p:nvPr/>
        </p:nvSpPr>
        <p:spPr>
          <a:xfrm>
            <a:off x="4544568" y="1828800"/>
            <a:ext cx="146304" cy="365760"/>
          </a:xfrm>
          <a:prstGeom prst="rect">
            <a:avLst/>
          </a:prstGeom>
          <a:noFill/>
        </p:spPr>
        <p:txBody>
          <a:bodyPr wrap="square" lIns="0" tIns="0" rIns="0" bIns="0" rtlCol="0" anchor="ctr"/>
          <a:lstStyle/>
          <a:p>
            <a:pPr marL="0" indent="0" algn="ctr">
              <a:buNone/>
            </a:pPr>
            <a:r>
              <a:rPr lang="en-US" sz="1600" dirty="0">
                <a:solidFill>
                  <a:srgbClr val="008040"/>
                </a:solidFill>
                <a:latin typeface="Calibri" panose="020F0502020204030204" pitchFamily="34" charset="0"/>
                <a:ea typeface="Calibri" panose="020F0502020204030204" pitchFamily="34" charset="-122"/>
                <a:cs typeface="Calibri" panose="020F0502020204030204" pitchFamily="34" charset="-120"/>
              </a:rPr>
              <a:t>▶</a:t>
            </a:r>
            <a:endParaRPr lang="en-US" sz="1600" dirty="0"/>
          </a:p>
        </p:txBody>
      </p:sp>
      <p:sp>
        <p:nvSpPr>
          <p:cNvPr id="17" name="Shape 14"/>
          <p:cNvSpPr/>
          <p:nvPr/>
        </p:nvSpPr>
        <p:spPr>
          <a:xfrm>
            <a:off x="4709160" y="868680"/>
            <a:ext cx="2011680" cy="2331720"/>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18" name="Shape 15"/>
          <p:cNvSpPr/>
          <p:nvPr/>
        </p:nvSpPr>
        <p:spPr>
          <a:xfrm>
            <a:off x="5513832" y="914400"/>
            <a:ext cx="347472" cy="347472"/>
          </a:xfrm>
          <a:prstGeom prst="ellipse">
            <a:avLst/>
          </a:prstGeom>
          <a:solidFill>
            <a:srgbClr val="008040"/>
          </a:solidFill>
          <a:ln w="12700">
            <a:solidFill>
              <a:srgbClr val="008040"/>
            </a:solidFill>
            <a:prstDash val="solid"/>
          </a:ln>
        </p:spPr>
      </p:sp>
      <p:sp>
        <p:nvSpPr>
          <p:cNvPr id="19" name="Text 16"/>
          <p:cNvSpPr/>
          <p:nvPr/>
        </p:nvSpPr>
        <p:spPr>
          <a:xfrm>
            <a:off x="5513832" y="914400"/>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3</a:t>
            </a:r>
            <a:endParaRPr lang="en-US" sz="1300" dirty="0"/>
          </a:p>
        </p:txBody>
      </p:sp>
      <p:sp>
        <p:nvSpPr>
          <p:cNvPr id="20" name="Text 17"/>
          <p:cNvSpPr/>
          <p:nvPr/>
        </p:nvSpPr>
        <p:spPr>
          <a:xfrm>
            <a:off x="4782312" y="1325880"/>
            <a:ext cx="1865376" cy="502920"/>
          </a:xfrm>
          <a:prstGeom prst="rect">
            <a:avLst/>
          </a:prstGeom>
          <a:noFill/>
        </p:spPr>
        <p:txBody>
          <a:bodyPr wrap="square" lIns="0" tIns="0" rIns="0" bIns="0" rtlCol="0" anchor="ctr">
            <a:noAutofit/>
          </a:bodyPr>
          <a:lstStyle/>
          <a:p>
            <a:pPr lvl="0" algn="ctr">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Water stays in</a:t>
            </a:r>
          </a:p>
          <a:p>
            <a:pPr lvl="0" algn="ctr">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the reservoir</a:t>
            </a:r>
          </a:p>
        </p:txBody>
      </p:sp>
      <p:sp>
        <p:nvSpPr>
          <p:cNvPr id="21" name="Text 18"/>
          <p:cNvSpPr/>
          <p:nvPr/>
        </p:nvSpPr>
        <p:spPr>
          <a:xfrm>
            <a:off x="4800600" y="1874520"/>
            <a:ext cx="1828800" cy="1234440"/>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Conserved water, 1,683 m³ per MWh of solar, becomes the evening peak generation reserve.</a:t>
            </a:r>
          </a:p>
        </p:txBody>
      </p:sp>
      <p:sp>
        <p:nvSpPr>
          <p:cNvPr id="22" name="Text 19"/>
          <p:cNvSpPr/>
          <p:nvPr/>
        </p:nvSpPr>
        <p:spPr>
          <a:xfrm>
            <a:off x="6739128" y="1828800"/>
            <a:ext cx="146304" cy="365760"/>
          </a:xfrm>
          <a:prstGeom prst="rect">
            <a:avLst/>
          </a:prstGeom>
          <a:noFill/>
        </p:spPr>
        <p:txBody>
          <a:bodyPr wrap="square" lIns="0" tIns="0" rIns="0" bIns="0" rtlCol="0" anchor="ctr"/>
          <a:lstStyle/>
          <a:p>
            <a:pPr marL="0" indent="0" algn="ctr">
              <a:buNone/>
            </a:pPr>
            <a:r>
              <a:rPr lang="en-US" sz="1600" dirty="0">
                <a:solidFill>
                  <a:srgbClr val="008040"/>
                </a:solidFill>
                <a:latin typeface="Calibri" panose="020F0502020204030204" pitchFamily="34" charset="0"/>
                <a:ea typeface="Calibri" panose="020F0502020204030204" pitchFamily="34" charset="-122"/>
                <a:cs typeface="Calibri" panose="020F0502020204030204" pitchFamily="34" charset="-120"/>
              </a:rPr>
              <a:t>▶</a:t>
            </a:r>
            <a:endParaRPr lang="en-US" sz="1600" dirty="0"/>
          </a:p>
        </p:txBody>
      </p:sp>
      <p:sp>
        <p:nvSpPr>
          <p:cNvPr id="23" name="Shape 20"/>
          <p:cNvSpPr/>
          <p:nvPr/>
        </p:nvSpPr>
        <p:spPr>
          <a:xfrm>
            <a:off x="6903720" y="868680"/>
            <a:ext cx="2011680" cy="2331720"/>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24" name="Shape 21"/>
          <p:cNvSpPr/>
          <p:nvPr/>
        </p:nvSpPr>
        <p:spPr>
          <a:xfrm>
            <a:off x="7708392" y="914400"/>
            <a:ext cx="347472" cy="347472"/>
          </a:xfrm>
          <a:prstGeom prst="ellipse">
            <a:avLst/>
          </a:prstGeom>
          <a:solidFill>
            <a:srgbClr val="008040"/>
          </a:solidFill>
          <a:ln w="12700">
            <a:solidFill>
              <a:srgbClr val="008040"/>
            </a:solidFill>
            <a:prstDash val="solid"/>
          </a:ln>
        </p:spPr>
      </p:sp>
      <p:sp>
        <p:nvSpPr>
          <p:cNvPr id="25" name="Text 22"/>
          <p:cNvSpPr/>
          <p:nvPr/>
        </p:nvSpPr>
        <p:spPr>
          <a:xfrm>
            <a:off x="7708392" y="914400"/>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4</a:t>
            </a:r>
            <a:endParaRPr lang="en-US" sz="1300" dirty="0"/>
          </a:p>
        </p:txBody>
      </p:sp>
      <p:sp>
        <p:nvSpPr>
          <p:cNvPr id="26" name="Text 23"/>
          <p:cNvSpPr/>
          <p:nvPr/>
        </p:nvSpPr>
        <p:spPr>
          <a:xfrm>
            <a:off x="6976872" y="1325880"/>
            <a:ext cx="1865376" cy="502920"/>
          </a:xfrm>
          <a:prstGeom prst="rect">
            <a:avLst/>
          </a:prstGeom>
          <a:noFill/>
        </p:spPr>
        <p:txBody>
          <a:bodyPr wrap="square" lIns="0" tIns="0" rIns="0" bIns="0" rtlCol="0" anchor="ctr">
            <a:noAutofit/>
          </a:bodyPr>
          <a:lstStyle/>
          <a:p>
            <a:pPr lvl="0" algn="ctr">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Hydro generates</a:t>
            </a:r>
          </a:p>
          <a:p>
            <a:pPr lvl="0" algn="ctr">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reliably at night</a:t>
            </a:r>
          </a:p>
        </p:txBody>
      </p:sp>
      <p:sp>
        <p:nvSpPr>
          <p:cNvPr id="27" name="Text 24"/>
          <p:cNvSpPr/>
          <p:nvPr/>
        </p:nvSpPr>
        <p:spPr>
          <a:xfrm>
            <a:off x="6995160" y="1874520"/>
            <a:ext cx="1828800" cy="1234440"/>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Fuller reservoir. Hydro dispatches into the evening peak. Load-shedding is reduced.</a:t>
            </a:r>
          </a:p>
        </p:txBody>
      </p:sp>
      <p:sp>
        <p:nvSpPr>
          <p:cNvPr id="28" name="Shape 25"/>
          <p:cNvSpPr/>
          <p:nvPr/>
        </p:nvSpPr>
        <p:spPr>
          <a:xfrm>
            <a:off x="320040" y="3310255"/>
            <a:ext cx="8503920" cy="1300480"/>
          </a:xfrm>
          <a:prstGeom prst="rect">
            <a:avLst/>
          </a:prstGeom>
          <a:solidFill>
            <a:srgbClr val="FEF0ED"/>
          </a:solidFill>
          <a:ln w="19050">
            <a:solidFill>
              <a:srgbClr val="C0392B"/>
            </a:solidFill>
            <a:prstDash val="solid"/>
          </a:ln>
          <a:effectLst>
            <a:outerShdw blurRad="50800" dist="25400" dir="8100000" algn="bl" rotWithShape="0">
              <a:srgbClr val="000000">
                <a:alpha val="10000"/>
              </a:srgbClr>
            </a:outerShdw>
          </a:effectLst>
        </p:spPr>
      </p:sp>
      <p:sp>
        <p:nvSpPr>
          <p:cNvPr id="29" name="Shape 26"/>
          <p:cNvSpPr/>
          <p:nvPr/>
        </p:nvSpPr>
        <p:spPr>
          <a:xfrm>
            <a:off x="320040" y="3310255"/>
            <a:ext cx="164465" cy="1283335"/>
          </a:xfrm>
          <a:prstGeom prst="rect">
            <a:avLst/>
          </a:prstGeom>
          <a:solidFill>
            <a:srgbClr val="C0392B"/>
          </a:solidFill>
          <a:ln w="12700">
            <a:solidFill>
              <a:srgbClr val="C0392B"/>
            </a:solidFill>
            <a:prstDash val="solid"/>
          </a:ln>
        </p:spPr>
      </p:sp>
      <p:sp>
        <p:nvSpPr>
          <p:cNvPr id="30" name="Text 27"/>
          <p:cNvSpPr/>
          <p:nvPr/>
        </p:nvSpPr>
        <p:spPr>
          <a:xfrm>
            <a:off x="548640" y="3383280"/>
            <a:ext cx="3657600" cy="274320"/>
          </a:xfrm>
          <a:prstGeom prst="rect">
            <a:avLst/>
          </a:prstGeom>
          <a:noFill/>
        </p:spPr>
        <p:txBody>
          <a:bodyPr wrap="square" lIns="0" tIns="0" rIns="0" bIns="0" rtlCol="0" anchor="ctr"/>
          <a:lstStyle/>
          <a:p>
            <a:pPr marL="0" indent="0">
              <a:buNone/>
            </a:pPr>
            <a:r>
              <a:rPr lang="en-US" sz="1400" b="1" dirty="0">
                <a:solidFill>
                  <a:schemeClr val="tx1"/>
                </a:solidFill>
                <a:latin typeface="Calibri" panose="020F0502020204030204" pitchFamily="34" charset="0"/>
                <a:ea typeface="Calibri" panose="020F0502020204030204" pitchFamily="34" charset="-122"/>
                <a:cs typeface="Calibri" panose="020F0502020204030204" pitchFamily="34" charset="-120"/>
              </a:rPr>
              <a:t>CRITICAL CONDITION</a:t>
            </a:r>
          </a:p>
        </p:txBody>
      </p:sp>
      <p:sp>
        <p:nvSpPr>
          <p:cNvPr id="31" name="Text 28"/>
          <p:cNvSpPr/>
          <p:nvPr/>
        </p:nvSpPr>
        <p:spPr>
          <a:xfrm>
            <a:off x="548640" y="3703320"/>
            <a:ext cx="8229600" cy="1005840"/>
          </a:xfrm>
          <a:prstGeom prst="rect">
            <a:avLst/>
          </a:prstGeom>
          <a:noFill/>
        </p:spPr>
        <p:txBody>
          <a:bodyPr wrap="square" lIns="0" tIns="0" rIns="0" bIns="0" rtlCol="0" anchor="t"/>
          <a:lstStyle/>
          <a:p>
            <a:pPr marL="0" indent="0">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Step 2 only happens if ZESCO trusts solar to stay on. A grid-following inverter without BESS trips on every voltage dip, so ZESCO must keep hydro running at full capacity as backup. BESS makes each plant grid-forming and trustworthy. Without it, Steps 2, 3 and 4 never happen. The water conservation benefit of the entire 307 MW solar fleet depends on this one technical condition.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THE BARRIERS: Why the Hydro-Solar Hybrid system Is Not Working Yet</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3"/>
          <a:stretch>
            <a:fillRect/>
          </a:stretch>
        </p:blipFill>
        <p:spPr>
          <a:xfrm>
            <a:off x="137160" y="4663440"/>
            <a:ext cx="438912" cy="438912"/>
          </a:xfrm>
          <a:prstGeom prst="rect">
            <a:avLst/>
          </a:prstGeom>
        </p:spPr>
      </p:pic>
      <p:sp>
        <p:nvSpPr>
          <p:cNvPr id="5" name="Shape 2"/>
          <p:cNvSpPr/>
          <p:nvPr/>
        </p:nvSpPr>
        <p:spPr>
          <a:xfrm>
            <a:off x="365760" y="868680"/>
            <a:ext cx="8412480" cy="1920240"/>
          </a:xfrm>
          <a:prstGeom prst="rect">
            <a:avLst/>
          </a:prstGeom>
          <a:solidFill>
            <a:srgbClr val="FEF0ED"/>
          </a:solidFill>
          <a:ln w="19050">
            <a:solidFill>
              <a:srgbClr val="C0392B"/>
            </a:solidFill>
            <a:prstDash val="solid"/>
          </a:ln>
          <a:effectLst>
            <a:outerShdw blurRad="50800" dist="25400" dir="8100000" algn="bl" rotWithShape="0">
              <a:srgbClr val="000000">
                <a:alpha val="10000"/>
              </a:srgbClr>
            </a:outerShdw>
          </a:effectLst>
        </p:spPr>
      </p:sp>
      <p:sp>
        <p:nvSpPr>
          <p:cNvPr id="6" name="Shape 3"/>
          <p:cNvSpPr/>
          <p:nvPr/>
        </p:nvSpPr>
        <p:spPr>
          <a:xfrm>
            <a:off x="365760" y="868680"/>
            <a:ext cx="164592" cy="1920240"/>
          </a:xfrm>
          <a:prstGeom prst="rect">
            <a:avLst/>
          </a:prstGeom>
          <a:solidFill>
            <a:srgbClr val="C0392B"/>
          </a:solidFill>
          <a:ln w="12700">
            <a:solidFill>
              <a:srgbClr val="C0392B"/>
            </a:solidFill>
            <a:prstDash val="solid"/>
          </a:ln>
        </p:spPr>
      </p:sp>
      <p:sp>
        <p:nvSpPr>
          <p:cNvPr id="7" name="Text 4"/>
          <p:cNvSpPr/>
          <p:nvPr/>
        </p:nvSpPr>
        <p:spPr>
          <a:xfrm>
            <a:off x="603504" y="950976"/>
            <a:ext cx="2286000" cy="274320"/>
          </a:xfrm>
          <a:prstGeom prst="rect">
            <a:avLst/>
          </a:prstGeom>
          <a:noFill/>
        </p:spPr>
        <p:txBody>
          <a:bodyPr wrap="square" lIns="0" tIns="0" rIns="0" bIns="0" rtlCol="0" anchor="ctr"/>
          <a:lstStyle/>
          <a:p>
            <a:pPr marL="0" indent="0">
              <a:buNone/>
            </a:pPr>
            <a:r>
              <a:rPr lang="en-US" sz="1600" b="1" dirty="0">
                <a:solidFill>
                  <a:srgbClr val="C0392B"/>
                </a:solidFill>
                <a:latin typeface="Calibri" panose="020F0502020204030204" pitchFamily="34" charset="0"/>
                <a:ea typeface="Calibri" panose="020F0502020204030204" pitchFamily="34" charset="-122"/>
                <a:cs typeface="Calibri" panose="020F0502020204030204" pitchFamily="34" charset="-120"/>
              </a:rPr>
              <a:t>BARRIER 1</a:t>
            </a:r>
          </a:p>
        </p:txBody>
      </p:sp>
      <p:sp>
        <p:nvSpPr>
          <p:cNvPr id="8" name="Text 5"/>
          <p:cNvSpPr/>
          <p:nvPr/>
        </p:nvSpPr>
        <p:spPr>
          <a:xfrm>
            <a:off x="603504" y="1261872"/>
            <a:ext cx="8046720" cy="274320"/>
          </a:xfrm>
          <a:prstGeom prst="rect">
            <a:avLst/>
          </a:prstGeom>
          <a:noFill/>
        </p:spPr>
        <p:txBody>
          <a:bodyPr wrap="square" lIns="0" tIns="0" rIns="0" bIns="0" rtlCol="0" anchor="ctr"/>
          <a:lstStyle/>
          <a:p>
            <a:pPr marL="0" indent="0">
              <a:buNone/>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rPr>
              <a:t>Zambia's combined generation capacity barely meets demand and the country is already importing.</a:t>
            </a:r>
          </a:p>
        </p:txBody>
      </p:sp>
      <p:sp>
        <p:nvSpPr>
          <p:cNvPr id="9" name="Text 6"/>
          <p:cNvSpPr/>
          <p:nvPr/>
        </p:nvSpPr>
        <p:spPr>
          <a:xfrm>
            <a:off x="603504" y="1591056"/>
            <a:ext cx="8046720" cy="1115568"/>
          </a:xfrm>
          <a:prstGeom prst="rect">
            <a:avLst/>
          </a:prstGeom>
          <a:noFill/>
        </p:spPr>
        <p:txBody>
          <a:bodyPr wrap="square" lIns="0" tIns="0" rIns="0" bIns="0" rtlCol="0" anchor="t"/>
          <a:lstStyle/>
          <a:p>
            <a:pPr marL="0" indent="0">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Kariba, Kafue and Itezhi-Tezhi are all operating below capacity due to drought. No generation headroom, ZESCO cannot reduce hydro unless solar reliably replaces every megawatt. Every unnecessary turbine rotation costs water Zambia cannot afford to lose.</a:t>
            </a:r>
          </a:p>
        </p:txBody>
      </p:sp>
      <p:sp>
        <p:nvSpPr>
          <p:cNvPr id="10" name="Shape 7"/>
          <p:cNvSpPr/>
          <p:nvPr/>
        </p:nvSpPr>
        <p:spPr>
          <a:xfrm>
            <a:off x="365760" y="2926080"/>
            <a:ext cx="8412480" cy="1590040"/>
          </a:xfrm>
          <a:prstGeom prst="rect">
            <a:avLst/>
          </a:prstGeom>
          <a:solidFill>
            <a:srgbClr val="FEF0ED"/>
          </a:solidFill>
          <a:ln w="19050">
            <a:solidFill>
              <a:srgbClr val="C0392B"/>
            </a:solidFill>
            <a:prstDash val="solid"/>
          </a:ln>
          <a:effectLst>
            <a:outerShdw blurRad="50800" dist="25400" dir="8100000" algn="bl" rotWithShape="0">
              <a:srgbClr val="000000">
                <a:alpha val="10000"/>
              </a:srgbClr>
            </a:outerShdw>
          </a:effectLst>
        </p:spPr>
      </p:sp>
      <p:sp>
        <p:nvSpPr>
          <p:cNvPr id="11" name="Shape 8"/>
          <p:cNvSpPr/>
          <p:nvPr/>
        </p:nvSpPr>
        <p:spPr>
          <a:xfrm>
            <a:off x="365760" y="2926080"/>
            <a:ext cx="160020" cy="1578610"/>
          </a:xfrm>
          <a:prstGeom prst="rect">
            <a:avLst/>
          </a:prstGeom>
          <a:solidFill>
            <a:srgbClr val="C0392B"/>
          </a:solidFill>
          <a:ln w="12700">
            <a:solidFill>
              <a:srgbClr val="C0392B"/>
            </a:solidFill>
            <a:prstDash val="solid"/>
          </a:ln>
        </p:spPr>
      </p:sp>
      <p:sp>
        <p:nvSpPr>
          <p:cNvPr id="12" name="Text 9"/>
          <p:cNvSpPr/>
          <p:nvPr/>
        </p:nvSpPr>
        <p:spPr>
          <a:xfrm>
            <a:off x="603504" y="2999232"/>
            <a:ext cx="2286000" cy="274320"/>
          </a:xfrm>
          <a:prstGeom prst="rect">
            <a:avLst/>
          </a:prstGeom>
          <a:noFill/>
        </p:spPr>
        <p:txBody>
          <a:bodyPr wrap="square" lIns="0" tIns="0" rIns="0" bIns="0" rtlCol="0" anchor="ctr"/>
          <a:lstStyle/>
          <a:p>
            <a:pPr marL="0" indent="0">
              <a:buNone/>
            </a:pPr>
            <a:r>
              <a:rPr lang="en-US" sz="1600" b="1" dirty="0">
                <a:solidFill>
                  <a:srgbClr val="C0392B"/>
                </a:solidFill>
                <a:latin typeface="Calibri" panose="020F0502020204030204" pitchFamily="34" charset="0"/>
                <a:ea typeface="Calibri" panose="020F0502020204030204" pitchFamily="34" charset="-122"/>
                <a:cs typeface="Calibri" panose="020F0502020204030204" pitchFamily="34" charset="-120"/>
              </a:rPr>
              <a:t>BARRIER 2</a:t>
            </a:r>
          </a:p>
        </p:txBody>
      </p:sp>
      <p:sp>
        <p:nvSpPr>
          <p:cNvPr id="13" name="Text 10"/>
          <p:cNvSpPr/>
          <p:nvPr/>
        </p:nvSpPr>
        <p:spPr>
          <a:xfrm>
            <a:off x="603504" y="3310128"/>
            <a:ext cx="8046720" cy="274320"/>
          </a:xfrm>
          <a:prstGeom prst="rect">
            <a:avLst/>
          </a:prstGeom>
          <a:noFill/>
        </p:spPr>
        <p:txBody>
          <a:bodyPr wrap="square" lIns="0" tIns="0" rIns="0" bIns="0" rtlCol="0" anchor="ctr"/>
          <a:lstStyle/>
          <a:p>
            <a:pPr marL="0" indent="0">
              <a:buNone/>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rPr>
              <a:t>All 307 MW of Zambia's existing solar is grid-tied and grid-following, and the grid is not stable.</a:t>
            </a:r>
          </a:p>
        </p:txBody>
      </p:sp>
      <p:sp>
        <p:nvSpPr>
          <p:cNvPr id="14" name="Text 11"/>
          <p:cNvSpPr/>
          <p:nvPr/>
        </p:nvSpPr>
        <p:spPr>
          <a:xfrm>
            <a:off x="603504" y="3639312"/>
            <a:ext cx="8046720" cy="1115568"/>
          </a:xfrm>
          <a:prstGeom prst="rect">
            <a:avLst/>
          </a:prstGeom>
          <a:noFill/>
        </p:spPr>
        <p:txBody>
          <a:bodyPr wrap="square" lIns="0" tIns="0" rIns="0" bIns="0" rtlCol="0" anchor="t">
            <a:noAutofit/>
          </a:bodyPr>
          <a:lstStyle/>
          <a:p>
            <a:pPr lvl="0" algn="l">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All 307 MW uses grid-following inverters, entirely dependent on ZESCO's voltage signal. 40% of ZESCO monitored sites failed the voltage dip standard in 2023. Field data in this paper: 16 zero-generation days over 4 months at a 300 kW Lusaka plant. All caused by the grid. None by weather.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RESULTS: The Cost of Not Having BESS: Water and Money</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3"/>
          <a:stretch>
            <a:fillRect/>
          </a:stretch>
        </p:blipFill>
        <p:spPr>
          <a:xfrm>
            <a:off x="137160" y="4663440"/>
            <a:ext cx="438912" cy="438912"/>
          </a:xfrm>
          <a:prstGeom prst="rect">
            <a:avLst/>
          </a:prstGeom>
        </p:spPr>
      </p:pic>
      <p:sp>
        <p:nvSpPr>
          <p:cNvPr id="5" name="Shape 2"/>
          <p:cNvSpPr/>
          <p:nvPr/>
        </p:nvSpPr>
        <p:spPr>
          <a:xfrm>
            <a:off x="365760" y="868680"/>
            <a:ext cx="2651760" cy="1463040"/>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6" name="Text 3"/>
          <p:cNvSpPr/>
          <p:nvPr/>
        </p:nvSpPr>
        <p:spPr>
          <a:xfrm>
            <a:off x="365760" y="914400"/>
            <a:ext cx="2651760" cy="685800"/>
          </a:xfrm>
          <a:prstGeom prst="rect">
            <a:avLst/>
          </a:prstGeom>
          <a:noFill/>
        </p:spPr>
        <p:txBody>
          <a:bodyPr wrap="square" lIns="0" tIns="0" rIns="0" bIns="0" rtlCol="0" anchor="ctr"/>
          <a:lstStyle/>
          <a:p>
            <a:pPr marL="0" indent="0" algn="ctr">
              <a:buNone/>
            </a:pPr>
            <a:r>
              <a:rPr lang="en-US" sz="2800" b="1" dirty="0">
                <a:solidFill>
                  <a:srgbClr val="008040"/>
                </a:solidFill>
                <a:latin typeface="Calibri" panose="020F0502020204030204" pitchFamily="34" charset="0"/>
                <a:ea typeface="Calibri" panose="020F0502020204030204" pitchFamily="34" charset="-122"/>
                <a:cs typeface="Calibri" panose="020F0502020204030204" pitchFamily="34" charset="-120"/>
              </a:rPr>
              <a:t>1,683 m³</a:t>
            </a:r>
            <a:endParaRPr lang="en-US" sz="2800" dirty="0"/>
          </a:p>
        </p:txBody>
      </p:sp>
      <p:sp>
        <p:nvSpPr>
          <p:cNvPr id="7" name="Text 4"/>
          <p:cNvSpPr/>
          <p:nvPr/>
        </p:nvSpPr>
        <p:spPr>
          <a:xfrm>
            <a:off x="365760" y="1627632"/>
            <a:ext cx="2651760" cy="621792"/>
          </a:xfrm>
          <a:prstGeom prst="rect">
            <a:avLst/>
          </a:prstGeom>
          <a:noFill/>
        </p:spPr>
        <p:txBody>
          <a:bodyPr wrap="square" lIns="0" tIns="0" rIns="0" bIns="0" rtlCol="0" anchor="ctr"/>
          <a:lstStyle/>
          <a:p>
            <a:pPr marL="0" indent="0" algn="ctr">
              <a:buNone/>
            </a:pPr>
            <a:r>
              <a:rPr lang="en-US" sz="1400" dirty="0">
                <a:solidFill>
                  <a:schemeClr val="tx1"/>
                </a:solidFill>
                <a:latin typeface="Calibri" panose="020F0502020204030204" pitchFamily="34" charset="0"/>
                <a:ea typeface="Calibri" panose="020F0502020204030204" pitchFamily="34" charset="-122"/>
                <a:cs typeface="Calibri" panose="020F0502020204030204" pitchFamily="34" charset="-120"/>
              </a:rPr>
              <a:t>per MWh of solar</a:t>
            </a:r>
            <a:endParaRPr lang="en-US" sz="1400" dirty="0">
              <a:solidFill>
                <a:schemeClr val="tx1"/>
              </a:solidFill>
            </a:endParaRPr>
          </a:p>
          <a:p>
            <a:pPr marL="0" indent="0" algn="ctr">
              <a:buNone/>
            </a:pPr>
            <a:r>
              <a:rPr lang="en-US" sz="1400" dirty="0">
                <a:solidFill>
                  <a:schemeClr val="tx1"/>
                </a:solidFill>
                <a:latin typeface="Calibri" panose="020F0502020204030204" pitchFamily="34" charset="0"/>
                <a:ea typeface="Calibri" panose="020F0502020204030204" pitchFamily="34" charset="-122"/>
                <a:cs typeface="Calibri" panose="020F0502020204030204" pitchFamily="34" charset="-120"/>
              </a:rPr>
              <a:t>(cascade-weighted avg.)</a:t>
            </a:r>
          </a:p>
        </p:txBody>
      </p:sp>
      <p:sp>
        <p:nvSpPr>
          <p:cNvPr id="8" name="Shape 5"/>
          <p:cNvSpPr/>
          <p:nvPr/>
        </p:nvSpPr>
        <p:spPr>
          <a:xfrm>
            <a:off x="3218688" y="868680"/>
            <a:ext cx="2651760" cy="1463040"/>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9" name="Text 6"/>
          <p:cNvSpPr/>
          <p:nvPr/>
        </p:nvSpPr>
        <p:spPr>
          <a:xfrm>
            <a:off x="3218688" y="914400"/>
            <a:ext cx="2651760" cy="685800"/>
          </a:xfrm>
          <a:prstGeom prst="rect">
            <a:avLst/>
          </a:prstGeom>
          <a:noFill/>
        </p:spPr>
        <p:txBody>
          <a:bodyPr wrap="square" lIns="0" tIns="0" rIns="0" bIns="0" rtlCol="0" anchor="ctr"/>
          <a:lstStyle/>
          <a:p>
            <a:pPr marL="0" indent="0" algn="ctr">
              <a:buNone/>
            </a:pPr>
            <a:r>
              <a:rPr lang="en-US" sz="2800" b="1" dirty="0">
                <a:solidFill>
                  <a:srgbClr val="007D6E"/>
                </a:solidFill>
                <a:latin typeface="Calibri" panose="020F0502020204030204" pitchFamily="34" charset="0"/>
                <a:ea typeface="Calibri" panose="020F0502020204030204" pitchFamily="34" charset="-122"/>
                <a:cs typeface="Calibri" panose="020F0502020204030204" pitchFamily="34" charset="-120"/>
              </a:rPr>
              <a:t>2,188 m³</a:t>
            </a:r>
            <a:endParaRPr lang="en-US" sz="2800" dirty="0"/>
          </a:p>
        </p:txBody>
      </p:sp>
      <p:sp>
        <p:nvSpPr>
          <p:cNvPr id="10" name="Text 7"/>
          <p:cNvSpPr/>
          <p:nvPr/>
        </p:nvSpPr>
        <p:spPr>
          <a:xfrm>
            <a:off x="3218688" y="1627632"/>
            <a:ext cx="2651760" cy="621792"/>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conserved per day</a:t>
            </a:r>
          </a:p>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(NHPP2 December rate)</a:t>
            </a:r>
          </a:p>
        </p:txBody>
      </p:sp>
      <p:sp>
        <p:nvSpPr>
          <p:cNvPr id="11" name="Shape 8"/>
          <p:cNvSpPr/>
          <p:nvPr/>
        </p:nvSpPr>
        <p:spPr>
          <a:xfrm>
            <a:off x="6071616" y="868680"/>
            <a:ext cx="2651760" cy="1463040"/>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12" name="Text 9"/>
          <p:cNvSpPr/>
          <p:nvPr/>
        </p:nvSpPr>
        <p:spPr>
          <a:xfrm>
            <a:off x="6071616" y="914400"/>
            <a:ext cx="2651760" cy="685800"/>
          </a:xfrm>
          <a:prstGeom prst="rect">
            <a:avLst/>
          </a:prstGeom>
          <a:noFill/>
        </p:spPr>
        <p:txBody>
          <a:bodyPr wrap="square" lIns="0" tIns="0" rIns="0" bIns="0" rtlCol="0" anchor="ctr"/>
          <a:lstStyle/>
          <a:p>
            <a:pPr marL="0" indent="0" algn="ctr">
              <a:buNone/>
            </a:pPr>
            <a:r>
              <a:rPr lang="en-US" sz="2800" b="1" dirty="0">
                <a:solidFill>
                  <a:srgbClr val="1B3461"/>
                </a:solidFill>
                <a:latin typeface="Calibri" panose="020F0502020204030204" pitchFamily="34" charset="0"/>
                <a:ea typeface="Calibri" panose="020F0502020204030204" pitchFamily="34" charset="-122"/>
                <a:cs typeface="Calibri" panose="020F0502020204030204" pitchFamily="34" charset="-120"/>
              </a:rPr>
              <a:t>336M m³</a:t>
            </a:r>
            <a:endParaRPr lang="en-US" sz="2800" dirty="0"/>
          </a:p>
        </p:txBody>
      </p:sp>
      <p:sp>
        <p:nvSpPr>
          <p:cNvPr id="13" name="Text 10"/>
          <p:cNvSpPr/>
          <p:nvPr/>
        </p:nvSpPr>
        <p:spPr>
          <a:xfrm>
            <a:off x="6071616" y="1627632"/>
            <a:ext cx="2651760" cy="621792"/>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per 5-month season</a:t>
            </a:r>
          </a:p>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(307 MW fleet)</a:t>
            </a:r>
          </a:p>
        </p:txBody>
      </p:sp>
      <p:sp>
        <p:nvSpPr>
          <p:cNvPr id="14" name="Shape 11"/>
          <p:cNvSpPr/>
          <p:nvPr/>
        </p:nvSpPr>
        <p:spPr>
          <a:xfrm>
            <a:off x="365760" y="2450592"/>
            <a:ext cx="8412480" cy="2359152"/>
          </a:xfrm>
          <a:prstGeom prst="rect">
            <a:avLst/>
          </a:prstGeom>
          <a:noFill/>
        </p:spPr>
      </p:sp>
      <p:sp>
        <p:nvSpPr>
          <p:cNvPr id="15" name="Shape 12"/>
          <p:cNvSpPr/>
          <p:nvPr/>
        </p:nvSpPr>
        <p:spPr>
          <a:xfrm>
            <a:off x="343535" y="2516505"/>
            <a:ext cx="133350" cy="2040255"/>
          </a:xfrm>
          <a:prstGeom prst="rect">
            <a:avLst/>
          </a:prstGeom>
          <a:solidFill>
            <a:srgbClr val="D97706"/>
          </a:solidFill>
          <a:ln w="12700">
            <a:solidFill>
              <a:srgbClr val="D97706"/>
            </a:solidFill>
            <a:prstDash val="solid"/>
          </a:ln>
        </p:spPr>
      </p:sp>
      <p:sp>
        <p:nvSpPr>
          <p:cNvPr id="16" name="Text 13"/>
          <p:cNvSpPr/>
          <p:nvPr/>
        </p:nvSpPr>
        <p:spPr>
          <a:xfrm>
            <a:off x="603504" y="2523744"/>
            <a:ext cx="8046720" cy="274320"/>
          </a:xfrm>
          <a:prstGeom prst="rect">
            <a:avLst/>
          </a:prstGeom>
          <a:noFill/>
        </p:spPr>
        <p:txBody>
          <a:bodyPr wrap="square" lIns="0" tIns="0" rIns="0" bIns="0" rtlCol="0" anchor="ctr"/>
          <a:lstStyle/>
          <a:p>
            <a:pPr marL="0" indent="0">
              <a:buNone/>
            </a:pPr>
            <a:r>
              <a:rPr lang="en-US" sz="1400" b="1" dirty="0">
                <a:solidFill>
                  <a:schemeClr val="tx1"/>
                </a:solidFill>
                <a:latin typeface="Calibri" panose="020F0502020204030204" pitchFamily="34" charset="0"/>
                <a:ea typeface="Calibri" panose="020F0502020204030204" pitchFamily="34" charset="-122"/>
                <a:cs typeface="Calibri" panose="020F0502020204030204" pitchFamily="34" charset="-120"/>
              </a:rPr>
              <a:t>KARIBA RESERVOIR: 14-DAY SNAPSHOT (Source: Zambezi River Authority)</a:t>
            </a:r>
          </a:p>
        </p:txBody>
      </p:sp>
      <p:sp>
        <p:nvSpPr>
          <p:cNvPr id="17" name="Text 14"/>
          <p:cNvSpPr/>
          <p:nvPr/>
        </p:nvSpPr>
        <p:spPr>
          <a:xfrm>
            <a:off x="530352" y="2852928"/>
            <a:ext cx="2560320" cy="438912"/>
          </a:xfrm>
          <a:prstGeom prst="rect">
            <a:avLst/>
          </a:prstGeom>
          <a:noFill/>
        </p:spPr>
        <p:txBody>
          <a:bodyPr wrap="square" lIns="38100" tIns="38100" rIns="38100" bIns="38100" rtlCol="0" anchor="ctr"/>
          <a:lstStyle/>
          <a:p>
            <a:pPr marL="0" indent="0">
              <a:buNone/>
            </a:pPr>
            <a:r>
              <a:rPr lang="en-US" sz="1600" b="1" dirty="0">
                <a:solidFill>
                  <a:schemeClr val="tx1"/>
                </a:solidFill>
                <a:latin typeface="Calibri" panose="020F0502020204030204" pitchFamily="34" charset="0"/>
                <a:ea typeface="Calibri" panose="020F0502020204030204" pitchFamily="34" charset="-122"/>
                <a:cs typeface="Calibri" panose="020F0502020204030204" pitchFamily="34" charset="-120"/>
              </a:rPr>
              <a:t>METRIC</a:t>
            </a:r>
          </a:p>
        </p:txBody>
      </p:sp>
      <p:sp>
        <p:nvSpPr>
          <p:cNvPr id="18" name="Text 15"/>
          <p:cNvSpPr/>
          <p:nvPr/>
        </p:nvSpPr>
        <p:spPr>
          <a:xfrm>
            <a:off x="3090672" y="2852928"/>
            <a:ext cx="1417320" cy="438912"/>
          </a:xfrm>
          <a:prstGeom prst="rect">
            <a:avLst/>
          </a:prstGeom>
          <a:noFill/>
        </p:spPr>
        <p:txBody>
          <a:bodyPr wrap="square" lIns="38100" tIns="38100" rIns="38100" bIns="38100" rtlCol="0" anchor="ctr">
            <a:noAutofit/>
          </a:bodyPr>
          <a:lstStyle/>
          <a:p>
            <a:pPr lvl="0" algn="l">
              <a:buClrTx/>
              <a:buSzTx/>
              <a:buFontTx/>
            </a:pPr>
            <a:r>
              <a:rPr lang="en-US" sz="1600" b="1" dirty="0">
                <a:latin typeface="Calibri" panose="020F0502020204030204" pitchFamily="34" charset="0"/>
                <a:ea typeface="Calibri" panose="020F0502020204030204" pitchFamily="34" charset="-122"/>
                <a:cs typeface="Calibri" panose="020F0502020204030204" pitchFamily="34" charset="-120"/>
                <a:sym typeface="+mn-ea"/>
              </a:rPr>
              <a:t>16 MAR 2026</a:t>
            </a:r>
          </a:p>
        </p:txBody>
      </p:sp>
      <p:sp>
        <p:nvSpPr>
          <p:cNvPr id="19" name="Text 16"/>
          <p:cNvSpPr/>
          <p:nvPr/>
        </p:nvSpPr>
        <p:spPr>
          <a:xfrm>
            <a:off x="4507992" y="2852928"/>
            <a:ext cx="1417320" cy="438912"/>
          </a:xfrm>
          <a:prstGeom prst="rect">
            <a:avLst/>
          </a:prstGeom>
          <a:noFill/>
        </p:spPr>
        <p:txBody>
          <a:bodyPr wrap="square" lIns="38100" tIns="38100" rIns="38100" bIns="38100" rtlCol="0" anchor="ctr">
            <a:noAutofit/>
          </a:bodyPr>
          <a:lstStyle/>
          <a:p>
            <a:pPr lvl="0" algn="l">
              <a:buClrTx/>
              <a:buSzTx/>
              <a:buFontTx/>
            </a:pPr>
            <a:r>
              <a:rPr lang="en-US" sz="1600" b="1" dirty="0">
                <a:latin typeface="Calibri" panose="020F0502020204030204" pitchFamily="34" charset="0"/>
                <a:ea typeface="Calibri" panose="020F0502020204030204" pitchFamily="34" charset="-122"/>
                <a:cs typeface="Calibri" panose="020F0502020204030204" pitchFamily="34" charset="-120"/>
                <a:sym typeface="+mn-ea"/>
              </a:rPr>
              <a:t>30 MAR 2026</a:t>
            </a:r>
          </a:p>
        </p:txBody>
      </p:sp>
      <p:sp>
        <p:nvSpPr>
          <p:cNvPr id="20" name="Text 17"/>
          <p:cNvSpPr/>
          <p:nvPr/>
        </p:nvSpPr>
        <p:spPr>
          <a:xfrm>
            <a:off x="5925312" y="2852928"/>
            <a:ext cx="1828800" cy="438912"/>
          </a:xfrm>
          <a:prstGeom prst="rect">
            <a:avLst/>
          </a:prstGeom>
          <a:noFill/>
        </p:spPr>
        <p:txBody>
          <a:bodyPr wrap="square" lIns="38100" tIns="38100" rIns="38100" bIns="38100" rtlCol="0" anchor="ctr">
            <a:noAutofit/>
          </a:bodyPr>
          <a:lstStyle/>
          <a:p>
            <a:pPr lvl="0" algn="l">
              <a:buClrTx/>
              <a:buSzTx/>
              <a:buFontTx/>
            </a:pPr>
            <a:r>
              <a:rPr lang="en-US" sz="1600" b="1" dirty="0">
                <a:latin typeface="Calibri" panose="020F0502020204030204" pitchFamily="34" charset="0"/>
                <a:ea typeface="Calibri" panose="020F0502020204030204" pitchFamily="34" charset="-122"/>
                <a:cs typeface="Calibri" panose="020F0502020204030204" pitchFamily="34" charset="-120"/>
                <a:sym typeface="+mn-ea"/>
              </a:rPr>
              <a:t>14-DAY CHANGE</a:t>
            </a:r>
          </a:p>
        </p:txBody>
      </p:sp>
      <p:sp>
        <p:nvSpPr>
          <p:cNvPr id="21" name="Text 18"/>
          <p:cNvSpPr/>
          <p:nvPr/>
        </p:nvSpPr>
        <p:spPr>
          <a:xfrm>
            <a:off x="7754112" y="2852928"/>
            <a:ext cx="1417320" cy="438912"/>
          </a:xfrm>
          <a:prstGeom prst="rect">
            <a:avLst/>
          </a:prstGeom>
          <a:noFill/>
        </p:spPr>
        <p:txBody>
          <a:bodyPr wrap="square" lIns="38100" tIns="38100" rIns="38100" bIns="38100" rtlCol="0" anchor="ctr">
            <a:noAutofit/>
          </a:bodyPr>
          <a:lstStyle/>
          <a:p>
            <a:pPr lvl="0" algn="l">
              <a:buClrTx/>
              <a:buSzTx/>
              <a:buFontTx/>
            </a:pPr>
            <a:r>
              <a:rPr lang="en-US" sz="1600" b="1" dirty="0">
                <a:latin typeface="Calibri" panose="020F0502020204030204" pitchFamily="34" charset="0"/>
                <a:ea typeface="Calibri" panose="020F0502020204030204" pitchFamily="34" charset="-122"/>
                <a:cs typeface="Calibri" panose="020F0502020204030204" pitchFamily="34" charset="-120"/>
                <a:sym typeface="+mn-ea"/>
              </a:rPr>
              <a:t>2019 GOOD YEAR</a:t>
            </a:r>
          </a:p>
        </p:txBody>
      </p:sp>
      <p:sp>
        <p:nvSpPr>
          <p:cNvPr id="22" name="Text 19"/>
          <p:cNvSpPr/>
          <p:nvPr/>
        </p:nvSpPr>
        <p:spPr>
          <a:xfrm>
            <a:off x="530352" y="3328416"/>
            <a:ext cx="2560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Lake Level (masl)</a:t>
            </a:r>
          </a:p>
        </p:txBody>
      </p:sp>
      <p:sp>
        <p:nvSpPr>
          <p:cNvPr id="23" name="Text 20"/>
          <p:cNvSpPr/>
          <p:nvPr/>
        </p:nvSpPr>
        <p:spPr>
          <a:xfrm>
            <a:off x="3090672" y="3328416"/>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478.01 m ↑</a:t>
            </a:r>
          </a:p>
        </p:txBody>
      </p:sp>
      <p:sp>
        <p:nvSpPr>
          <p:cNvPr id="24" name="Text 21"/>
          <p:cNvSpPr/>
          <p:nvPr/>
        </p:nvSpPr>
        <p:spPr>
          <a:xfrm>
            <a:off x="4507992" y="3328416"/>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479.10 m ↑</a:t>
            </a:r>
          </a:p>
        </p:txBody>
      </p:sp>
      <p:sp>
        <p:nvSpPr>
          <p:cNvPr id="25" name="Text 22"/>
          <p:cNvSpPr/>
          <p:nvPr/>
        </p:nvSpPr>
        <p:spPr>
          <a:xfrm>
            <a:off x="5925312" y="3328416"/>
            <a:ext cx="182880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+ 1.09 m</a:t>
            </a:r>
          </a:p>
        </p:txBody>
      </p:sp>
      <p:sp>
        <p:nvSpPr>
          <p:cNvPr id="26" name="Text 23"/>
          <p:cNvSpPr/>
          <p:nvPr/>
        </p:nvSpPr>
        <p:spPr>
          <a:xfrm>
            <a:off x="7754112" y="3328416"/>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480.98 m</a:t>
            </a:r>
          </a:p>
        </p:txBody>
      </p:sp>
      <p:sp>
        <p:nvSpPr>
          <p:cNvPr id="27" name="Shape 24"/>
          <p:cNvSpPr/>
          <p:nvPr/>
        </p:nvSpPr>
        <p:spPr>
          <a:xfrm>
            <a:off x="530352" y="3328416"/>
            <a:ext cx="8229600" cy="18288"/>
          </a:xfrm>
          <a:prstGeom prst="rect">
            <a:avLst/>
          </a:prstGeom>
          <a:solidFill>
            <a:srgbClr val="E0E0E0"/>
          </a:solidFill>
          <a:ln w="12700">
            <a:solidFill>
              <a:srgbClr val="E0E0E0"/>
            </a:solidFill>
            <a:prstDash val="solid"/>
          </a:ln>
        </p:spPr>
      </p:sp>
      <p:sp>
        <p:nvSpPr>
          <p:cNvPr id="28" name="Text 25"/>
          <p:cNvSpPr/>
          <p:nvPr/>
        </p:nvSpPr>
        <p:spPr>
          <a:xfrm>
            <a:off x="530352" y="3803904"/>
            <a:ext cx="2560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Usable Storage Volume</a:t>
            </a:r>
          </a:p>
        </p:txBody>
      </p:sp>
      <p:sp>
        <p:nvSpPr>
          <p:cNvPr id="29" name="Text 26"/>
          <p:cNvSpPr/>
          <p:nvPr/>
        </p:nvSpPr>
        <p:spPr>
          <a:xfrm>
            <a:off x="3090672" y="3803904"/>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11.32 BCM ↑</a:t>
            </a:r>
          </a:p>
        </p:txBody>
      </p:sp>
      <p:sp>
        <p:nvSpPr>
          <p:cNvPr id="30" name="Text 27"/>
          <p:cNvSpPr/>
          <p:nvPr/>
        </p:nvSpPr>
        <p:spPr>
          <a:xfrm>
            <a:off x="4507992" y="3803904"/>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16.38 BCM ↑</a:t>
            </a:r>
          </a:p>
        </p:txBody>
      </p:sp>
      <p:sp>
        <p:nvSpPr>
          <p:cNvPr id="31" name="Text 28"/>
          <p:cNvSpPr/>
          <p:nvPr/>
        </p:nvSpPr>
        <p:spPr>
          <a:xfrm>
            <a:off x="5771642" y="3803904"/>
            <a:ext cx="182880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+ 5.06 BCM (+44.7%)</a:t>
            </a:r>
          </a:p>
        </p:txBody>
      </p:sp>
      <p:sp>
        <p:nvSpPr>
          <p:cNvPr id="32" name="Text 29"/>
          <p:cNvSpPr/>
          <p:nvPr/>
        </p:nvSpPr>
        <p:spPr>
          <a:xfrm>
            <a:off x="7754112" y="3803904"/>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25.38 BCM</a:t>
            </a:r>
          </a:p>
        </p:txBody>
      </p:sp>
      <p:sp>
        <p:nvSpPr>
          <p:cNvPr id="33" name="Shape 30"/>
          <p:cNvSpPr/>
          <p:nvPr/>
        </p:nvSpPr>
        <p:spPr>
          <a:xfrm>
            <a:off x="530352" y="3803904"/>
            <a:ext cx="8229600" cy="18288"/>
          </a:xfrm>
          <a:prstGeom prst="rect">
            <a:avLst/>
          </a:prstGeom>
          <a:solidFill>
            <a:srgbClr val="E0E0E0"/>
          </a:solidFill>
          <a:ln w="12700">
            <a:solidFill>
              <a:srgbClr val="E0E0E0"/>
            </a:solidFill>
            <a:prstDash val="solid"/>
          </a:ln>
        </p:spPr>
      </p:sp>
      <p:sp>
        <p:nvSpPr>
          <p:cNvPr id="34" name="Text 31"/>
          <p:cNvSpPr/>
          <p:nvPr/>
        </p:nvSpPr>
        <p:spPr>
          <a:xfrm>
            <a:off x="530352" y="4279392"/>
            <a:ext cx="2560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Usable Storage (Power Gen)</a:t>
            </a:r>
          </a:p>
        </p:txBody>
      </p:sp>
      <p:sp>
        <p:nvSpPr>
          <p:cNvPr id="35" name="Text 32"/>
          <p:cNvSpPr/>
          <p:nvPr/>
        </p:nvSpPr>
        <p:spPr>
          <a:xfrm>
            <a:off x="3090672" y="4279392"/>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17.47% ↑</a:t>
            </a:r>
          </a:p>
        </p:txBody>
      </p:sp>
      <p:sp>
        <p:nvSpPr>
          <p:cNvPr id="36" name="Text 33"/>
          <p:cNvSpPr/>
          <p:nvPr/>
        </p:nvSpPr>
        <p:spPr>
          <a:xfrm>
            <a:off x="4507992" y="4279392"/>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25.28% ↑</a:t>
            </a:r>
          </a:p>
        </p:txBody>
      </p:sp>
      <p:sp>
        <p:nvSpPr>
          <p:cNvPr id="37" name="Text 34"/>
          <p:cNvSpPr/>
          <p:nvPr/>
        </p:nvSpPr>
        <p:spPr>
          <a:xfrm>
            <a:off x="5925312" y="4279392"/>
            <a:ext cx="182880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+ 7.81 pp</a:t>
            </a:r>
          </a:p>
        </p:txBody>
      </p:sp>
      <p:sp>
        <p:nvSpPr>
          <p:cNvPr id="38" name="Text 35"/>
          <p:cNvSpPr/>
          <p:nvPr/>
        </p:nvSpPr>
        <p:spPr>
          <a:xfrm>
            <a:off x="7754112" y="4279392"/>
            <a:ext cx="1417320" cy="438912"/>
          </a:xfrm>
          <a:prstGeom prst="rect">
            <a:avLst/>
          </a:prstGeom>
          <a:noFill/>
        </p:spPr>
        <p:txBody>
          <a:bodyPr wrap="square" lIns="38100" tIns="38100" rIns="38100" bIns="38100" rtlCol="0" anchor="ctr">
            <a:noAutofit/>
          </a:bodyPr>
          <a:lstStyle/>
          <a:p>
            <a:pPr lvl="0" algn="l">
              <a:buClrTx/>
              <a:buSzTx/>
              <a:buFontTx/>
            </a:pPr>
            <a:r>
              <a:rPr lang="en-US" sz="1600" dirty="0">
                <a:latin typeface="Calibri" panose="020F0502020204030204" pitchFamily="34" charset="0"/>
                <a:ea typeface="Calibri" panose="020F0502020204030204" pitchFamily="34" charset="-122"/>
                <a:cs typeface="Calibri" panose="020F0502020204030204" pitchFamily="34" charset="-120"/>
                <a:sym typeface="+mn-ea"/>
              </a:rPr>
              <a:t>39.17%</a:t>
            </a:r>
          </a:p>
        </p:txBody>
      </p:sp>
      <p:sp>
        <p:nvSpPr>
          <p:cNvPr id="39" name="Shape 36"/>
          <p:cNvSpPr/>
          <p:nvPr/>
        </p:nvSpPr>
        <p:spPr>
          <a:xfrm>
            <a:off x="530352" y="4279392"/>
            <a:ext cx="8229600" cy="18288"/>
          </a:xfrm>
          <a:prstGeom prst="rect">
            <a:avLst/>
          </a:prstGeom>
          <a:solidFill>
            <a:srgbClr val="E0E0E0"/>
          </a:solidFill>
          <a:ln w="12700">
            <a:solidFill>
              <a:srgbClr val="E0E0E0"/>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THE CONTEXT: Kariba Reservoir Status: The Thesis Confirmed</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3"/>
          <a:stretch>
            <a:fillRect/>
          </a:stretch>
        </p:blipFill>
        <p:spPr>
          <a:xfrm>
            <a:off x="137160" y="4663440"/>
            <a:ext cx="438912" cy="438912"/>
          </a:xfrm>
          <a:prstGeom prst="rect">
            <a:avLst/>
          </a:prstGeom>
        </p:spPr>
      </p:pic>
      <p:pic>
        <p:nvPicPr>
          <p:cNvPr id="5" name="Image 1" descr="/mnt/user-data/uploads/WhatsApp_Image_2026-03-16_at_13_11_24.jpeg"/>
          <p:cNvPicPr>
            <a:picLocks noChangeAspect="1"/>
          </p:cNvPicPr>
          <p:nvPr/>
        </p:nvPicPr>
        <p:blipFill>
          <a:blip r:embed="rId4"/>
          <a:srcRect/>
          <a:stretch>
            <a:fillRect/>
          </a:stretch>
        </p:blipFill>
        <p:spPr>
          <a:xfrm>
            <a:off x="365760" y="868680"/>
            <a:ext cx="2788920" cy="2121408"/>
          </a:xfrm>
          <a:prstGeom prst="rect">
            <a:avLst/>
          </a:prstGeom>
        </p:spPr>
      </p:pic>
      <p:pic>
        <p:nvPicPr>
          <p:cNvPr id="6" name="Image 2" descr="/mnt/user-data/uploads/WhatsApp_Image_2026-03-30_at_12_42_11_PM.jpeg"/>
          <p:cNvPicPr>
            <a:picLocks noChangeAspect="1"/>
          </p:cNvPicPr>
          <p:nvPr/>
        </p:nvPicPr>
        <p:blipFill>
          <a:blip r:embed="rId5"/>
          <a:srcRect/>
          <a:stretch>
            <a:fillRect/>
          </a:stretch>
        </p:blipFill>
        <p:spPr>
          <a:xfrm>
            <a:off x="3337560" y="868680"/>
            <a:ext cx="2788920" cy="2121408"/>
          </a:xfrm>
          <a:prstGeom prst="rect">
            <a:avLst/>
          </a:prstGeom>
        </p:spPr>
      </p:pic>
      <p:sp>
        <p:nvSpPr>
          <p:cNvPr id="7" name="Text 2"/>
          <p:cNvSpPr/>
          <p:nvPr/>
        </p:nvSpPr>
        <p:spPr>
          <a:xfrm>
            <a:off x="365760" y="2999232"/>
            <a:ext cx="2788920" cy="256032"/>
          </a:xfrm>
          <a:prstGeom prst="rect">
            <a:avLst/>
          </a:prstGeom>
          <a:noFill/>
        </p:spPr>
        <p:txBody>
          <a:bodyPr wrap="square" lIns="0" tIns="0" rIns="0" bIns="0" rtlCol="0" anchor="ctr"/>
          <a:lstStyle/>
          <a:p>
            <a:pPr marL="0" indent="0" algn="ctr">
              <a:buNone/>
            </a:pPr>
            <a:r>
              <a:rPr lang="en-US" sz="900" i="1" dirty="0">
                <a:solidFill>
                  <a:srgbClr val="555555"/>
                </a:solidFill>
                <a:latin typeface="Calibri" panose="020F0502020204030204" pitchFamily="34" charset="0"/>
                <a:ea typeface="Calibri" panose="020F0502020204030204" pitchFamily="34" charset="-122"/>
                <a:cs typeface="Calibri" panose="020F0502020204030204" pitchFamily="34" charset="-120"/>
              </a:rPr>
              <a:t>16 March 2026: 478.01m | 17.47% usable storage</a:t>
            </a:r>
            <a:endParaRPr lang="en-US" sz="900" dirty="0"/>
          </a:p>
        </p:txBody>
      </p:sp>
      <p:sp>
        <p:nvSpPr>
          <p:cNvPr id="8" name="Text 3"/>
          <p:cNvSpPr/>
          <p:nvPr/>
        </p:nvSpPr>
        <p:spPr>
          <a:xfrm>
            <a:off x="3337560" y="2999232"/>
            <a:ext cx="2788920" cy="256032"/>
          </a:xfrm>
          <a:prstGeom prst="rect">
            <a:avLst/>
          </a:prstGeom>
          <a:noFill/>
        </p:spPr>
        <p:txBody>
          <a:bodyPr wrap="square" lIns="0" tIns="0" rIns="0" bIns="0" rtlCol="0" anchor="ctr"/>
          <a:lstStyle/>
          <a:p>
            <a:pPr marL="0" indent="0" algn="ctr">
              <a:buNone/>
            </a:pPr>
            <a:r>
              <a:rPr lang="en-US" sz="900" i="1" dirty="0">
                <a:solidFill>
                  <a:srgbClr val="555555"/>
                </a:solidFill>
                <a:latin typeface="Calibri" panose="020F0502020204030204" pitchFamily="34" charset="0"/>
                <a:ea typeface="Calibri" panose="020F0502020204030204" pitchFamily="34" charset="-122"/>
                <a:cs typeface="Calibri" panose="020F0502020204030204" pitchFamily="34" charset="-120"/>
              </a:rPr>
              <a:t>30 March 2026: 479.10m | 25.28% usable storage</a:t>
            </a:r>
            <a:endParaRPr lang="en-US" sz="900" dirty="0"/>
          </a:p>
        </p:txBody>
      </p:sp>
      <p:sp>
        <p:nvSpPr>
          <p:cNvPr id="9" name="Shape 4"/>
          <p:cNvSpPr/>
          <p:nvPr/>
        </p:nvSpPr>
        <p:spPr>
          <a:xfrm>
            <a:off x="6309360" y="868680"/>
            <a:ext cx="2468880" cy="3337560"/>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10" name="Shape 5"/>
          <p:cNvSpPr/>
          <p:nvPr/>
        </p:nvSpPr>
        <p:spPr>
          <a:xfrm>
            <a:off x="6309360" y="868680"/>
            <a:ext cx="137160" cy="3337560"/>
          </a:xfrm>
          <a:prstGeom prst="rect">
            <a:avLst/>
          </a:prstGeom>
          <a:solidFill>
            <a:srgbClr val="008040"/>
          </a:solidFill>
          <a:ln w="12700">
            <a:solidFill>
              <a:srgbClr val="008040"/>
            </a:solidFill>
            <a:prstDash val="solid"/>
          </a:ln>
        </p:spPr>
      </p:sp>
      <p:sp>
        <p:nvSpPr>
          <p:cNvPr id="11" name="Text 6"/>
          <p:cNvSpPr/>
          <p:nvPr/>
        </p:nvSpPr>
        <p:spPr>
          <a:xfrm>
            <a:off x="6510528" y="950976"/>
            <a:ext cx="2212848" cy="256032"/>
          </a:xfrm>
          <a:prstGeom prst="rect">
            <a:avLst/>
          </a:prstGeom>
          <a:noFill/>
        </p:spPr>
        <p:txBody>
          <a:bodyPr wrap="square" lIns="0" tIns="0" rIns="0" bIns="0" rtlCol="0" anchor="ctr"/>
          <a:lstStyle/>
          <a:p>
            <a:pPr marL="0" indent="0">
              <a:buNone/>
            </a:pPr>
            <a:r>
              <a:rPr lang="en-US" sz="1200" b="1" dirty="0">
                <a:solidFill>
                  <a:srgbClr val="008040"/>
                </a:solidFill>
                <a:latin typeface="Calibri" panose="020F0502020204030204" pitchFamily="34" charset="0"/>
                <a:ea typeface="Calibri" panose="020F0502020204030204" pitchFamily="34" charset="-122"/>
                <a:cs typeface="Calibri" panose="020F0502020204030204" pitchFamily="34" charset="-120"/>
              </a:rPr>
              <a:t>KEY FINDING</a:t>
            </a:r>
          </a:p>
        </p:txBody>
      </p:sp>
      <p:sp>
        <p:nvSpPr>
          <p:cNvPr id="12" name="Text 7"/>
          <p:cNvSpPr/>
          <p:nvPr/>
        </p:nvSpPr>
        <p:spPr>
          <a:xfrm>
            <a:off x="6521958" y="1328547"/>
            <a:ext cx="2212848" cy="457200"/>
          </a:xfrm>
          <a:prstGeom prst="rect">
            <a:avLst/>
          </a:prstGeom>
          <a:noFill/>
        </p:spPr>
        <p:txBody>
          <a:bodyPr wrap="square" lIns="0" tIns="0" rIns="0" bIns="0" rtlCol="0" anchor="ctr"/>
          <a:lstStyle/>
          <a:p>
            <a:pPr marL="0" indent="0">
              <a:buNone/>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rPr>
              <a:t>+5.06 BCM in 14 days while turbines kept generating.</a:t>
            </a:r>
          </a:p>
        </p:txBody>
      </p:sp>
      <p:sp>
        <p:nvSpPr>
          <p:cNvPr id="13" name="Text 8"/>
          <p:cNvSpPr/>
          <p:nvPr/>
        </p:nvSpPr>
        <p:spPr>
          <a:xfrm>
            <a:off x="6521958" y="1906270"/>
            <a:ext cx="2212848" cy="1261872"/>
          </a:xfrm>
          <a:prstGeom prst="rect">
            <a:avLst/>
          </a:prstGeom>
          <a:noFill/>
        </p:spPr>
        <p:txBody>
          <a:bodyPr wrap="square" lIns="0" tIns="0" rIns="0" bIns="0" rtlCol="0" anchor="t"/>
          <a:lstStyle/>
          <a:p>
            <a:pPr marL="0" indent="0">
              <a:buNone/>
            </a:pPr>
            <a:r>
              <a:rPr lang="en-US" sz="1200" dirty="0">
                <a:solidFill>
                  <a:srgbClr val="1A1A1A"/>
                </a:solidFill>
                <a:latin typeface="Calibri" panose="020F0502020204030204" pitchFamily="34" charset="0"/>
                <a:ea typeface="Calibri" panose="020F0502020204030204" pitchFamily="34" charset="-122"/>
                <a:cs typeface="Calibri" panose="020F0502020204030204" pitchFamily="34" charset="-120"/>
              </a:rPr>
              <a:t>Kariba surface area ~5,000 km². A 1.09 m rise = ~5.45 BCM net inflow. Turbines draw 1,200–1,500 m³/s. Peak Zambezi inflow: 5,000–7,000 m³/s. The reservoir fills on the 3–4x surplus.</a:t>
            </a:r>
          </a:p>
        </p:txBody>
      </p:sp>
      <p:sp>
        <p:nvSpPr>
          <p:cNvPr id="14" name="Text 9"/>
          <p:cNvSpPr/>
          <p:nvPr/>
        </p:nvSpPr>
        <p:spPr>
          <a:xfrm>
            <a:off x="6510528" y="3555873"/>
            <a:ext cx="2212848" cy="438912"/>
          </a:xfrm>
          <a:prstGeom prst="rect">
            <a:avLst/>
          </a:prstGeom>
          <a:noFill/>
        </p:spPr>
        <p:txBody>
          <a:bodyPr wrap="square" lIns="0" tIns="0" rIns="0" bIns="0" rtlCol="0" anchor="ctr"/>
          <a:lstStyle/>
          <a:p>
            <a:pPr marL="0" indent="0">
              <a:buNone/>
            </a:pPr>
            <a:r>
              <a:rPr lang="en-US" sz="1200" b="1" dirty="0">
                <a:solidFill>
                  <a:schemeClr val="tx1"/>
                </a:solidFill>
                <a:latin typeface="Calibri" panose="020F0502020204030204" pitchFamily="34" charset="0"/>
                <a:ea typeface="Calibri" panose="020F0502020204030204" pitchFamily="34" charset="-122"/>
                <a:cs typeface="Calibri" panose="020F0502020204030204" pitchFamily="34" charset="-120"/>
              </a:rPr>
              <a:t>This is a dispatch management problem - not a rainfall problem.</a:t>
            </a:r>
          </a:p>
        </p:txBody>
      </p:sp>
      <p:sp>
        <p:nvSpPr>
          <p:cNvPr id="15" name="Shape 10"/>
          <p:cNvSpPr/>
          <p:nvPr/>
        </p:nvSpPr>
        <p:spPr>
          <a:xfrm>
            <a:off x="365760" y="3264535"/>
            <a:ext cx="5833745" cy="1615440"/>
          </a:xfrm>
          <a:prstGeom prst="rect">
            <a:avLst/>
          </a:prstGeom>
          <a:solidFill>
            <a:srgbClr val="EBF7EE"/>
          </a:solidFill>
          <a:ln w="19050">
            <a:solidFill>
              <a:srgbClr val="008040"/>
            </a:solidFill>
            <a:prstDash val="solid"/>
          </a:ln>
          <a:effectLst>
            <a:outerShdw blurRad="50800" dist="25400" dir="8100000" algn="bl" rotWithShape="0">
              <a:srgbClr val="000000">
                <a:alpha val="10000"/>
              </a:srgbClr>
            </a:outerShdw>
          </a:effectLst>
        </p:spPr>
      </p:sp>
      <p:sp>
        <p:nvSpPr>
          <p:cNvPr id="16" name="Shape 11"/>
          <p:cNvSpPr/>
          <p:nvPr/>
        </p:nvSpPr>
        <p:spPr>
          <a:xfrm>
            <a:off x="365760" y="3364865"/>
            <a:ext cx="136525" cy="1506220"/>
          </a:xfrm>
          <a:prstGeom prst="rect">
            <a:avLst/>
          </a:prstGeom>
          <a:solidFill>
            <a:srgbClr val="008040"/>
          </a:solidFill>
          <a:ln w="12700">
            <a:solidFill>
              <a:srgbClr val="008040"/>
            </a:solidFill>
            <a:prstDash val="solid"/>
          </a:ln>
        </p:spPr>
      </p:sp>
      <p:sp>
        <p:nvSpPr>
          <p:cNvPr id="17" name="Text 12"/>
          <p:cNvSpPr/>
          <p:nvPr/>
        </p:nvSpPr>
        <p:spPr>
          <a:xfrm>
            <a:off x="566928" y="3317494"/>
            <a:ext cx="5486400" cy="274320"/>
          </a:xfrm>
          <a:prstGeom prst="rect">
            <a:avLst/>
          </a:prstGeom>
          <a:noFill/>
        </p:spPr>
        <p:txBody>
          <a:bodyPr wrap="square" lIns="0" tIns="0" rIns="0" bIns="0" rtlCol="0" anchor="ctr"/>
          <a:lstStyle/>
          <a:p>
            <a:pPr marL="0" indent="0">
              <a:buNone/>
            </a:pPr>
            <a:r>
              <a:rPr lang="en-US" sz="1400" b="1" dirty="0">
                <a:solidFill>
                  <a:srgbClr val="008040"/>
                </a:solidFill>
                <a:latin typeface="Calibri" panose="020F0502020204030204" pitchFamily="34" charset="0"/>
                <a:ea typeface="Calibri" panose="020F0502020204030204" pitchFamily="34" charset="-122"/>
                <a:cs typeface="Calibri" panose="020F0502020204030204" pitchFamily="34" charset="-120"/>
              </a:rPr>
              <a:t>THE THESIS CONFIRMED</a:t>
            </a:r>
          </a:p>
        </p:txBody>
      </p:sp>
      <p:sp>
        <p:nvSpPr>
          <p:cNvPr id="18" name="Text 13"/>
          <p:cNvSpPr/>
          <p:nvPr/>
        </p:nvSpPr>
        <p:spPr>
          <a:xfrm>
            <a:off x="567055" y="3566160"/>
            <a:ext cx="5878830" cy="987425"/>
          </a:xfrm>
          <a:prstGeom prst="rect">
            <a:avLst/>
          </a:prstGeom>
          <a:noFill/>
        </p:spPr>
        <p:txBody>
          <a:bodyPr wrap="square" lIns="0" tIns="0" rIns="0" bIns="0" rtlCol="0" anchor="t"/>
          <a:lstStyle/>
          <a:p>
            <a:pPr marL="0" indent="0">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The 2019–2024 Kariba crisis was fundamentally about annual drawdown management, not insufficient rainfall. A reliable solar fleet displacing daytime hydro dispatch reduces turbine draw, reduces drawdown, and accelerates reservoir recovery. At 25.28% usable storage on 30 March 2026, the gap to the 2019 good-year reference of 39.17% is a dispatch management opportunity </a:t>
            </a:r>
          </a:p>
          <a:p>
            <a:pPr marL="0" indent="0">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that BESS-backed solar closes faster.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1B3461"/>
          </a:solidFill>
          <a:ln w="12700">
            <a:solidFill>
              <a:srgbClr val="1B3461"/>
            </a:solidFill>
            <a:prstDash val="solid"/>
          </a:ln>
        </p:spPr>
      </p:sp>
      <p:sp>
        <p:nvSpPr>
          <p:cNvPr id="3" name="Text 1"/>
          <p:cNvSpPr/>
          <p:nvPr/>
        </p:nvSpPr>
        <p:spPr>
          <a:xfrm>
            <a:off x="365760" y="0"/>
            <a:ext cx="8412480" cy="960120"/>
          </a:xfrm>
          <a:prstGeom prst="rect">
            <a:avLst/>
          </a:prstGeom>
          <a:noFill/>
        </p:spPr>
        <p:txBody>
          <a:bodyPr wrap="square" rtlCol="0" anchor="ctr"/>
          <a:lstStyle/>
          <a:p>
            <a:pPr marL="0" indent="0">
              <a:buNone/>
            </a:pPr>
            <a:r>
              <a:rPr lang="en-US" sz="2400" b="1" dirty="0">
                <a:solidFill>
                  <a:srgbClr val="FFFFFF"/>
                </a:solidFill>
                <a:latin typeface="Calibri" panose="020F0502020204030204" pitchFamily="34" charset="0"/>
                <a:ea typeface="Calibri" panose="020F0502020204030204" pitchFamily="34" charset="-122"/>
                <a:cs typeface="Calibri" panose="020F0502020204030204" pitchFamily="34" charset="-120"/>
              </a:rPr>
              <a:t>METHODOLOGY: Five Research Streams</a:t>
            </a:r>
            <a:endParaRPr lang="en-US" sz="2400" dirty="0"/>
          </a:p>
        </p:txBody>
      </p:sp>
      <p:pic>
        <p:nvPicPr>
          <p:cNvPr id="4" name="Image 0" descr="/home/claude/eiz_logo_clean.png"/>
          <p:cNvPicPr>
            <a:picLocks noChangeAspect="1"/>
          </p:cNvPicPr>
          <p:nvPr/>
        </p:nvPicPr>
        <p:blipFill>
          <a:blip r:embed="rId28"/>
          <a:stretch>
            <a:fillRect/>
          </a:stretch>
        </p:blipFill>
        <p:spPr>
          <a:xfrm>
            <a:off x="137160" y="4663440"/>
            <a:ext cx="438912" cy="438912"/>
          </a:xfrm>
          <a:prstGeom prst="rect">
            <a:avLst/>
          </a:prstGeom>
        </p:spPr>
      </p:pic>
      <p:sp>
        <p:nvSpPr>
          <p:cNvPr id="5" name="Shape 2"/>
          <p:cNvSpPr/>
          <p:nvPr>
            <p:custDataLst>
              <p:tags r:id="rId1"/>
            </p:custDataLst>
          </p:nvPr>
        </p:nvSpPr>
        <p:spPr>
          <a:xfrm>
            <a:off x="365760" y="1024128"/>
            <a:ext cx="8412480" cy="731520"/>
          </a:xfrm>
          <a:prstGeom prst="rect">
            <a:avLst/>
          </a:prstGeom>
          <a:solidFill>
            <a:srgbClr val="F5F5F5"/>
          </a:solidFill>
          <a:ln w="19050">
            <a:solidFill>
              <a:srgbClr val="008040"/>
            </a:solidFill>
            <a:prstDash val="solid"/>
          </a:ln>
          <a:effectLst>
            <a:outerShdw blurRad="50800" dist="25400" dir="8100000" algn="bl" rotWithShape="0">
              <a:srgbClr val="000000">
                <a:alpha val="10000"/>
              </a:srgbClr>
            </a:outerShdw>
          </a:effectLst>
        </p:spPr>
      </p:sp>
      <p:sp>
        <p:nvSpPr>
          <p:cNvPr id="6" name="Shape 3"/>
          <p:cNvSpPr/>
          <p:nvPr>
            <p:custDataLst>
              <p:tags r:id="rId2"/>
            </p:custDataLst>
          </p:nvPr>
        </p:nvSpPr>
        <p:spPr>
          <a:xfrm>
            <a:off x="493776" y="1216152"/>
            <a:ext cx="347472" cy="347472"/>
          </a:xfrm>
          <a:prstGeom prst="ellipse">
            <a:avLst/>
          </a:prstGeom>
          <a:solidFill>
            <a:srgbClr val="008040"/>
          </a:solidFill>
          <a:ln w="12700">
            <a:solidFill>
              <a:srgbClr val="008040"/>
            </a:solidFill>
            <a:prstDash val="solid"/>
          </a:ln>
        </p:spPr>
      </p:sp>
      <p:sp>
        <p:nvSpPr>
          <p:cNvPr id="7" name="Text 4"/>
          <p:cNvSpPr/>
          <p:nvPr>
            <p:custDataLst>
              <p:tags r:id="rId3"/>
            </p:custDataLst>
          </p:nvPr>
        </p:nvSpPr>
        <p:spPr>
          <a:xfrm>
            <a:off x="493776" y="1216152"/>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1</a:t>
            </a:r>
            <a:endParaRPr lang="en-US" sz="1300" dirty="0"/>
          </a:p>
        </p:txBody>
      </p:sp>
      <p:sp>
        <p:nvSpPr>
          <p:cNvPr id="8" name="Text 5"/>
          <p:cNvSpPr/>
          <p:nvPr>
            <p:custDataLst>
              <p:tags r:id="rId4"/>
            </p:custDataLst>
          </p:nvPr>
        </p:nvSpPr>
        <p:spPr>
          <a:xfrm>
            <a:off x="923798" y="1233297"/>
            <a:ext cx="4023360" cy="292608"/>
          </a:xfrm>
          <a:prstGeom prst="rect">
            <a:avLst/>
          </a:prstGeom>
          <a:noFill/>
        </p:spPr>
        <p:txBody>
          <a:bodyPr wrap="square" lIns="0" tIns="0" rIns="0" bIns="0" rtlCol="0" anchor="ctr"/>
          <a:lstStyle/>
          <a:p>
            <a:pPr marL="0" indent="0">
              <a:buNone/>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rPr>
              <a:t>iSolarCloud data: NHPP2, Lusaka </a:t>
            </a:r>
          </a:p>
          <a:p>
            <a:pPr marL="0" indent="0">
              <a:buNone/>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rPr>
              <a:t>(Nov 2025–Feb 2026)</a:t>
            </a:r>
          </a:p>
        </p:txBody>
      </p:sp>
      <p:sp>
        <p:nvSpPr>
          <p:cNvPr id="9" name="Text 6"/>
          <p:cNvSpPr/>
          <p:nvPr>
            <p:custDataLst>
              <p:tags r:id="rId5"/>
            </p:custDataLst>
          </p:nvPr>
        </p:nvSpPr>
        <p:spPr>
          <a:xfrm>
            <a:off x="4781550" y="1035685"/>
            <a:ext cx="4114800" cy="664845"/>
          </a:xfrm>
          <a:prstGeom prst="rect">
            <a:avLst/>
          </a:prstGeom>
          <a:noFill/>
        </p:spPr>
        <p:txBody>
          <a:bodyPr wrap="square" lIns="0" tIns="0" rIns="0" bIns="0" rtlCol="0" anchor="t"/>
          <a:lstStyle/>
          <a:p>
            <a:pPr marL="0" indent="0">
              <a:buNone/>
            </a:pPr>
            <a:r>
              <a:rPr lang="en-US" sz="1200" dirty="0">
                <a:solidFill>
                  <a:srgbClr val="444444"/>
                </a:solidFill>
                <a:latin typeface="Calibri" panose="020F0502020204030204" pitchFamily="34" charset="0"/>
                <a:ea typeface="Calibri" panose="020F0502020204030204" pitchFamily="34" charset="-122"/>
                <a:cs typeface="Calibri" panose="020F0502020204030204" pitchFamily="34" charset="-120"/>
              </a:rPr>
              <a:t>WHY: Four months of fault logs from two Sungrow SG150CX grid-following inverters at a 300 kW Lusaka installation. 16 zero-generation days, none caused by weather. December: full generation every day.</a:t>
            </a:r>
          </a:p>
        </p:txBody>
      </p:sp>
      <p:sp>
        <p:nvSpPr>
          <p:cNvPr id="10" name="Shape 7"/>
          <p:cNvSpPr/>
          <p:nvPr>
            <p:custDataLst>
              <p:tags r:id="rId6"/>
            </p:custDataLst>
          </p:nvPr>
        </p:nvSpPr>
        <p:spPr>
          <a:xfrm>
            <a:off x="365760" y="1828800"/>
            <a:ext cx="8412480" cy="731520"/>
          </a:xfrm>
          <a:prstGeom prst="rect">
            <a:avLst/>
          </a:prstGeom>
          <a:solidFill>
            <a:srgbClr val="F5F5F5"/>
          </a:solidFill>
          <a:ln w="19050">
            <a:solidFill>
              <a:srgbClr val="007D6E"/>
            </a:solidFill>
            <a:prstDash val="solid"/>
          </a:ln>
          <a:effectLst>
            <a:outerShdw blurRad="50800" dist="25400" dir="8100000" algn="bl" rotWithShape="0">
              <a:srgbClr val="000000">
                <a:alpha val="10000"/>
              </a:srgbClr>
            </a:outerShdw>
          </a:effectLst>
        </p:spPr>
      </p:sp>
      <p:sp>
        <p:nvSpPr>
          <p:cNvPr id="11" name="Shape 8"/>
          <p:cNvSpPr/>
          <p:nvPr>
            <p:custDataLst>
              <p:tags r:id="rId7"/>
            </p:custDataLst>
          </p:nvPr>
        </p:nvSpPr>
        <p:spPr>
          <a:xfrm>
            <a:off x="493776" y="2020824"/>
            <a:ext cx="347472" cy="347472"/>
          </a:xfrm>
          <a:prstGeom prst="ellipse">
            <a:avLst/>
          </a:prstGeom>
          <a:solidFill>
            <a:srgbClr val="007D6E"/>
          </a:solidFill>
          <a:ln w="12700">
            <a:solidFill>
              <a:srgbClr val="007D6E"/>
            </a:solidFill>
            <a:prstDash val="solid"/>
          </a:ln>
        </p:spPr>
      </p:sp>
      <p:sp>
        <p:nvSpPr>
          <p:cNvPr id="12" name="Text 9"/>
          <p:cNvSpPr/>
          <p:nvPr>
            <p:custDataLst>
              <p:tags r:id="rId8"/>
            </p:custDataLst>
          </p:nvPr>
        </p:nvSpPr>
        <p:spPr>
          <a:xfrm>
            <a:off x="493776" y="2020824"/>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2</a:t>
            </a:r>
            <a:endParaRPr lang="en-US" sz="1300" dirty="0"/>
          </a:p>
        </p:txBody>
      </p:sp>
      <p:sp>
        <p:nvSpPr>
          <p:cNvPr id="13" name="Text 10"/>
          <p:cNvSpPr/>
          <p:nvPr>
            <p:custDataLst>
              <p:tags r:id="rId9"/>
            </p:custDataLst>
          </p:nvPr>
        </p:nvSpPr>
        <p:spPr>
          <a:xfrm>
            <a:off x="923925" y="1981835"/>
            <a:ext cx="3155950" cy="425450"/>
          </a:xfrm>
          <a:prstGeom prst="rect">
            <a:avLst/>
          </a:prstGeom>
          <a:noFill/>
        </p:spPr>
        <p:txBody>
          <a:bodyPr wrap="square" lIns="0" tIns="0" rIns="0" bIns="0" rtlCol="0" anchor="ctr">
            <a:noAutofit/>
          </a:bodyPr>
          <a:lstStyle/>
          <a:p>
            <a:pPr lvl="0" algn="l">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Deye Cloud data: 50 kW BESS plant, </a:t>
            </a:r>
          </a:p>
          <a:p>
            <a:pPr lvl="0" algn="l">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Eureka off Kafue Road</a:t>
            </a:r>
          </a:p>
        </p:txBody>
      </p:sp>
      <p:sp>
        <p:nvSpPr>
          <p:cNvPr id="14" name="Text 11"/>
          <p:cNvSpPr/>
          <p:nvPr>
            <p:custDataLst>
              <p:tags r:id="rId10"/>
            </p:custDataLst>
          </p:nvPr>
        </p:nvSpPr>
        <p:spPr>
          <a:xfrm>
            <a:off x="4756785" y="1856105"/>
            <a:ext cx="3930015" cy="621665"/>
          </a:xfrm>
          <a:prstGeom prst="rect">
            <a:avLst/>
          </a:prstGeom>
          <a:noFill/>
        </p:spPr>
        <p:txBody>
          <a:bodyPr wrap="square" lIns="0" tIns="0" rIns="0" bIns="0" rtlCol="0" anchor="t">
            <a:noAutofit/>
          </a:bodyPr>
          <a:lstStyle/>
          <a:p>
            <a:pPr lvl="0" algn="l">
              <a:buClrTx/>
              <a:buSzTx/>
              <a:buFontTx/>
            </a:pPr>
            <a:r>
              <a:rPr lang="en-US" sz="12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WHY: BESS plant 8 km from NHPP2 on the same ZESCO network. During the same 7-day January gap that shut down NHPP2, the BESS plant generated every day. Same grid. Completely different outcome.</a:t>
            </a:r>
          </a:p>
        </p:txBody>
      </p:sp>
      <p:sp>
        <p:nvSpPr>
          <p:cNvPr id="15" name="Shape 12"/>
          <p:cNvSpPr/>
          <p:nvPr>
            <p:custDataLst>
              <p:tags r:id="rId11"/>
            </p:custDataLst>
          </p:nvPr>
        </p:nvSpPr>
        <p:spPr>
          <a:xfrm>
            <a:off x="365760" y="2633472"/>
            <a:ext cx="8412480" cy="731520"/>
          </a:xfrm>
          <a:prstGeom prst="rect">
            <a:avLst/>
          </a:prstGeom>
          <a:solidFill>
            <a:srgbClr val="F5F5F5"/>
          </a:solidFill>
          <a:ln w="19050">
            <a:solidFill>
              <a:srgbClr val="008040"/>
            </a:solidFill>
            <a:prstDash val="solid"/>
          </a:ln>
          <a:effectLst>
            <a:outerShdw blurRad="50800" dist="25400" dir="8100000" algn="bl" rotWithShape="0">
              <a:srgbClr val="000000">
                <a:alpha val="10000"/>
              </a:srgbClr>
            </a:outerShdw>
          </a:effectLst>
        </p:spPr>
      </p:sp>
      <p:sp>
        <p:nvSpPr>
          <p:cNvPr id="16" name="Shape 13"/>
          <p:cNvSpPr/>
          <p:nvPr>
            <p:custDataLst>
              <p:tags r:id="rId12"/>
            </p:custDataLst>
          </p:nvPr>
        </p:nvSpPr>
        <p:spPr>
          <a:xfrm>
            <a:off x="493776" y="2825496"/>
            <a:ext cx="347472" cy="347472"/>
          </a:xfrm>
          <a:prstGeom prst="ellipse">
            <a:avLst/>
          </a:prstGeom>
          <a:solidFill>
            <a:srgbClr val="008040"/>
          </a:solidFill>
          <a:ln w="12700">
            <a:solidFill>
              <a:srgbClr val="008040"/>
            </a:solidFill>
            <a:prstDash val="solid"/>
          </a:ln>
        </p:spPr>
      </p:sp>
      <p:sp>
        <p:nvSpPr>
          <p:cNvPr id="17" name="Text 14"/>
          <p:cNvSpPr/>
          <p:nvPr>
            <p:custDataLst>
              <p:tags r:id="rId13"/>
            </p:custDataLst>
          </p:nvPr>
        </p:nvSpPr>
        <p:spPr>
          <a:xfrm>
            <a:off x="493776" y="282549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3</a:t>
            </a:r>
            <a:endParaRPr lang="en-US" sz="1300" dirty="0"/>
          </a:p>
        </p:txBody>
      </p:sp>
      <p:sp>
        <p:nvSpPr>
          <p:cNvPr id="18" name="Text 15"/>
          <p:cNvSpPr/>
          <p:nvPr>
            <p:custDataLst>
              <p:tags r:id="rId14"/>
            </p:custDataLst>
          </p:nvPr>
        </p:nvSpPr>
        <p:spPr>
          <a:xfrm>
            <a:off x="932815" y="2811145"/>
            <a:ext cx="2572385" cy="292735"/>
          </a:xfrm>
          <a:prstGeom prst="rect">
            <a:avLst/>
          </a:prstGeom>
          <a:noFill/>
        </p:spPr>
        <p:txBody>
          <a:bodyPr wrap="square" lIns="0" tIns="0" rIns="0" bIns="0" rtlCol="0" anchor="ctr">
            <a:noAutofit/>
          </a:bodyPr>
          <a:lstStyle/>
          <a:p>
            <a:pPr lvl="0" algn="l">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Hydraulic power formula: </a:t>
            </a:r>
          </a:p>
          <a:p>
            <a:pPr lvl="0" algn="l">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Zambia's full hydro cascade</a:t>
            </a:r>
          </a:p>
        </p:txBody>
      </p:sp>
      <p:sp>
        <p:nvSpPr>
          <p:cNvPr id="19" name="Text 16"/>
          <p:cNvSpPr/>
          <p:nvPr>
            <p:custDataLst>
              <p:tags r:id="rId15"/>
            </p:custDataLst>
          </p:nvPr>
        </p:nvSpPr>
        <p:spPr>
          <a:xfrm>
            <a:off x="4756785" y="2688590"/>
            <a:ext cx="3930015" cy="621665"/>
          </a:xfrm>
          <a:prstGeom prst="rect">
            <a:avLst/>
          </a:prstGeom>
          <a:noFill/>
        </p:spPr>
        <p:txBody>
          <a:bodyPr wrap="square" lIns="0" tIns="0" rIns="0" bIns="0" rtlCol="0" anchor="t">
            <a:noAutofit/>
          </a:bodyPr>
          <a:lstStyle/>
          <a:p>
            <a:pPr lvl="0" algn="l">
              <a:buClrTx/>
              <a:buSzTx/>
              <a:buFontTx/>
            </a:pPr>
            <a:r>
              <a:rPr lang="en-US" sz="12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WHY: Applied to Kariba, Kafue, Itezhi-Tezhi and Victoria Falls using ERB plant data. Result: 1,683 m³ of reservoir water conserved per MWh of reliable solar generation.</a:t>
            </a:r>
          </a:p>
        </p:txBody>
      </p:sp>
      <p:sp>
        <p:nvSpPr>
          <p:cNvPr id="20" name="Shape 17"/>
          <p:cNvSpPr/>
          <p:nvPr>
            <p:custDataLst>
              <p:tags r:id="rId16"/>
            </p:custDataLst>
          </p:nvPr>
        </p:nvSpPr>
        <p:spPr>
          <a:xfrm>
            <a:off x="365760" y="3438144"/>
            <a:ext cx="8412480" cy="731520"/>
          </a:xfrm>
          <a:prstGeom prst="rect">
            <a:avLst/>
          </a:prstGeom>
          <a:solidFill>
            <a:srgbClr val="F5F5F5"/>
          </a:solidFill>
          <a:ln w="19050">
            <a:solidFill>
              <a:srgbClr val="1B3461"/>
            </a:solidFill>
            <a:prstDash val="solid"/>
          </a:ln>
          <a:effectLst>
            <a:outerShdw blurRad="50800" dist="25400" dir="8100000" algn="bl" rotWithShape="0">
              <a:srgbClr val="000000">
                <a:alpha val="10000"/>
              </a:srgbClr>
            </a:outerShdw>
          </a:effectLst>
        </p:spPr>
      </p:sp>
      <p:sp>
        <p:nvSpPr>
          <p:cNvPr id="21" name="Shape 18"/>
          <p:cNvSpPr/>
          <p:nvPr>
            <p:custDataLst>
              <p:tags r:id="rId17"/>
            </p:custDataLst>
          </p:nvPr>
        </p:nvSpPr>
        <p:spPr>
          <a:xfrm>
            <a:off x="493776" y="3630168"/>
            <a:ext cx="347472" cy="347472"/>
          </a:xfrm>
          <a:prstGeom prst="ellipse">
            <a:avLst/>
          </a:prstGeom>
          <a:solidFill>
            <a:srgbClr val="1B3461"/>
          </a:solidFill>
          <a:ln w="12700">
            <a:solidFill>
              <a:srgbClr val="1B3461"/>
            </a:solidFill>
            <a:prstDash val="solid"/>
          </a:ln>
        </p:spPr>
      </p:sp>
      <p:sp>
        <p:nvSpPr>
          <p:cNvPr id="22" name="Text 19"/>
          <p:cNvSpPr/>
          <p:nvPr>
            <p:custDataLst>
              <p:tags r:id="rId18"/>
            </p:custDataLst>
          </p:nvPr>
        </p:nvSpPr>
        <p:spPr>
          <a:xfrm>
            <a:off x="493776" y="3630168"/>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4</a:t>
            </a:r>
            <a:endParaRPr lang="en-US" sz="1300" dirty="0"/>
          </a:p>
        </p:txBody>
      </p:sp>
      <p:sp>
        <p:nvSpPr>
          <p:cNvPr id="23" name="Text 20"/>
          <p:cNvSpPr/>
          <p:nvPr>
            <p:custDataLst>
              <p:tags r:id="rId19"/>
            </p:custDataLst>
          </p:nvPr>
        </p:nvSpPr>
        <p:spPr>
          <a:xfrm>
            <a:off x="924560" y="3636010"/>
            <a:ext cx="4097020" cy="292735"/>
          </a:xfrm>
          <a:prstGeom prst="rect">
            <a:avLst/>
          </a:prstGeom>
          <a:noFill/>
        </p:spPr>
        <p:txBody>
          <a:bodyPr wrap="square" lIns="0" tIns="0" rIns="0" bIns="0" rtlCol="0" anchor="ctr">
            <a:noAutofit/>
          </a:bodyPr>
          <a:lstStyle/>
          <a:p>
            <a:pPr lvl="0" algn="l">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International case studies,</a:t>
            </a:r>
          </a:p>
          <a:p>
            <a:pPr lvl="0" algn="l">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 Germany and South Africa</a:t>
            </a:r>
          </a:p>
        </p:txBody>
      </p:sp>
      <p:sp>
        <p:nvSpPr>
          <p:cNvPr id="24" name="Text 21"/>
          <p:cNvSpPr/>
          <p:nvPr>
            <p:custDataLst>
              <p:tags r:id="rId20"/>
            </p:custDataLst>
          </p:nvPr>
        </p:nvSpPr>
        <p:spPr>
          <a:xfrm>
            <a:off x="4742815" y="3437890"/>
            <a:ext cx="3943985" cy="621665"/>
          </a:xfrm>
          <a:prstGeom prst="rect">
            <a:avLst/>
          </a:prstGeom>
          <a:noFill/>
        </p:spPr>
        <p:txBody>
          <a:bodyPr wrap="square" lIns="0" tIns="0" rIns="0" bIns="0" rtlCol="0" anchor="t">
            <a:noAutofit/>
          </a:bodyPr>
          <a:lstStyle/>
          <a:p>
            <a:pPr lvl="0" algn="l">
              <a:buClrTx/>
              <a:buSzTx/>
              <a:buFontTx/>
            </a:pPr>
            <a:r>
              <a:rPr lang="en-US" sz="12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WHY: Germany: near-continental blackout from a 50.2 Hz hard-trip standard with no FRT. South Africa: R46.2M in deemed energy payments to 40 IPPs in H1 2024 alone. Both directly applicable to Zambia.</a:t>
            </a:r>
          </a:p>
        </p:txBody>
      </p:sp>
      <p:sp>
        <p:nvSpPr>
          <p:cNvPr id="25" name="Shape 22"/>
          <p:cNvSpPr/>
          <p:nvPr>
            <p:custDataLst>
              <p:tags r:id="rId21"/>
            </p:custDataLst>
          </p:nvPr>
        </p:nvSpPr>
        <p:spPr>
          <a:xfrm>
            <a:off x="365760" y="4242816"/>
            <a:ext cx="8412480" cy="731520"/>
          </a:xfrm>
          <a:prstGeom prst="rect">
            <a:avLst/>
          </a:prstGeom>
          <a:solidFill>
            <a:srgbClr val="F5F5F5"/>
          </a:solidFill>
          <a:ln w="19050">
            <a:solidFill>
              <a:srgbClr val="C0392B"/>
            </a:solidFill>
            <a:prstDash val="solid"/>
          </a:ln>
          <a:effectLst>
            <a:outerShdw blurRad="50800" dist="25400" dir="8100000" algn="bl" rotWithShape="0">
              <a:srgbClr val="000000">
                <a:alpha val="10000"/>
              </a:srgbClr>
            </a:outerShdw>
          </a:effectLst>
        </p:spPr>
      </p:sp>
      <p:sp>
        <p:nvSpPr>
          <p:cNvPr id="26" name="Shape 23"/>
          <p:cNvSpPr/>
          <p:nvPr>
            <p:custDataLst>
              <p:tags r:id="rId22"/>
            </p:custDataLst>
          </p:nvPr>
        </p:nvSpPr>
        <p:spPr>
          <a:xfrm>
            <a:off x="493776" y="4434840"/>
            <a:ext cx="347472" cy="347472"/>
          </a:xfrm>
          <a:prstGeom prst="ellipse">
            <a:avLst/>
          </a:prstGeom>
          <a:solidFill>
            <a:srgbClr val="C0392B"/>
          </a:solidFill>
          <a:ln w="12700">
            <a:solidFill>
              <a:srgbClr val="C0392B"/>
            </a:solidFill>
            <a:prstDash val="solid"/>
          </a:ln>
        </p:spPr>
      </p:sp>
      <p:sp>
        <p:nvSpPr>
          <p:cNvPr id="27" name="Text 24"/>
          <p:cNvSpPr/>
          <p:nvPr>
            <p:custDataLst>
              <p:tags r:id="rId23"/>
            </p:custDataLst>
          </p:nvPr>
        </p:nvSpPr>
        <p:spPr>
          <a:xfrm>
            <a:off x="493776" y="4434840"/>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5</a:t>
            </a:r>
            <a:endParaRPr lang="en-US" sz="1300" dirty="0"/>
          </a:p>
        </p:txBody>
      </p:sp>
      <p:sp>
        <p:nvSpPr>
          <p:cNvPr id="28" name="Text 25"/>
          <p:cNvSpPr/>
          <p:nvPr>
            <p:custDataLst>
              <p:tags r:id="rId24"/>
            </p:custDataLst>
          </p:nvPr>
        </p:nvSpPr>
        <p:spPr>
          <a:xfrm>
            <a:off x="932688" y="4434205"/>
            <a:ext cx="4023360" cy="292608"/>
          </a:xfrm>
          <a:prstGeom prst="rect">
            <a:avLst/>
          </a:prstGeom>
          <a:noFill/>
        </p:spPr>
        <p:txBody>
          <a:bodyPr wrap="square" lIns="0" tIns="0" rIns="0" bIns="0" rtlCol="0" anchor="ctr">
            <a:noAutofit/>
          </a:bodyPr>
          <a:lstStyle/>
          <a:p>
            <a:pPr lvl="0" algn="l">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ERB grid code gap analysis,</a:t>
            </a:r>
          </a:p>
          <a:p>
            <a:pPr lvl="0" algn="l">
              <a:buClrTx/>
              <a:buSzTx/>
              <a:buFontTx/>
            </a:pPr>
            <a:r>
              <a:rPr lang="en-US" sz="14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 ZESCO 2023 compliance data</a:t>
            </a:r>
          </a:p>
        </p:txBody>
      </p:sp>
      <p:sp>
        <p:nvSpPr>
          <p:cNvPr id="29" name="Text 26"/>
          <p:cNvSpPr/>
          <p:nvPr>
            <p:custDataLst>
              <p:tags r:id="rId25"/>
            </p:custDataLst>
          </p:nvPr>
        </p:nvSpPr>
        <p:spPr>
          <a:xfrm>
            <a:off x="4756785" y="4297680"/>
            <a:ext cx="3930015" cy="621665"/>
          </a:xfrm>
          <a:prstGeom prst="rect">
            <a:avLst/>
          </a:prstGeom>
          <a:noFill/>
        </p:spPr>
        <p:txBody>
          <a:bodyPr wrap="square" lIns="0" tIns="0" rIns="0" bIns="0" rtlCol="0" anchor="t">
            <a:noAutofit/>
          </a:bodyPr>
          <a:lstStyle/>
          <a:p>
            <a:pPr lvl="0" algn="l">
              <a:buClrTx/>
              <a:buSzTx/>
              <a:buFontTx/>
            </a:pPr>
            <a:r>
              <a:rPr lang="en-US" sz="12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WHY: 40% of monitored sites failed the voltage dip standard. Only 39 national frequency datasets exist. No LVRT, FRT or BESS requirement exists in any published Zambian grid code.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RESULTS: Field Evidence: iSolarCloud / Sungrow SG150CX - NHPP2, Lusaka</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3"/>
          <a:stretch>
            <a:fillRect/>
          </a:stretch>
        </p:blipFill>
        <p:spPr>
          <a:xfrm>
            <a:off x="137160" y="4663440"/>
            <a:ext cx="438912" cy="438912"/>
          </a:xfrm>
          <a:prstGeom prst="rect">
            <a:avLst/>
          </a:prstGeom>
        </p:spPr>
      </p:pic>
      <p:sp>
        <p:nvSpPr>
          <p:cNvPr id="5" name="Shape 2"/>
          <p:cNvSpPr/>
          <p:nvPr/>
        </p:nvSpPr>
        <p:spPr>
          <a:xfrm>
            <a:off x="365760" y="868680"/>
            <a:ext cx="8412480" cy="384048"/>
          </a:xfrm>
          <a:prstGeom prst="rect">
            <a:avLst/>
          </a:prstGeom>
          <a:solidFill>
            <a:srgbClr val="1B3461"/>
          </a:solidFill>
          <a:ln w="12700">
            <a:solidFill>
              <a:srgbClr val="1B3461"/>
            </a:solidFill>
            <a:prstDash val="solid"/>
          </a:ln>
        </p:spPr>
      </p:sp>
      <p:sp>
        <p:nvSpPr>
          <p:cNvPr id="6" name="Text 3"/>
          <p:cNvSpPr/>
          <p:nvPr/>
        </p:nvSpPr>
        <p:spPr>
          <a:xfrm>
            <a:off x="365760" y="868680"/>
            <a:ext cx="8412480" cy="384048"/>
          </a:xfrm>
          <a:prstGeom prst="rect">
            <a:avLst/>
          </a:prstGeom>
          <a:noFill/>
        </p:spPr>
        <p:txBody>
          <a:bodyPr wrap="square" lIns="0" tIns="0" rIns="0" bIns="0" rtlCol="0" anchor="ctr"/>
          <a:lstStyle/>
          <a:p>
            <a:pPr marL="0" indent="0" algn="ctr">
              <a:buNone/>
            </a:pPr>
            <a:r>
              <a:rPr lang="en-US" sz="1400" b="1" dirty="0">
                <a:solidFill>
                  <a:srgbClr val="F0A500"/>
                </a:solidFill>
                <a:latin typeface="Calibri" panose="020F0502020204030204" pitchFamily="34" charset="0"/>
                <a:ea typeface="Calibri" panose="020F0502020204030204" pitchFamily="34" charset="-122"/>
                <a:cs typeface="Calibri" panose="020F0502020204030204" pitchFamily="34" charset="-120"/>
              </a:rPr>
              <a:t>⚠  NO BESS  —  GRID-FOLLOWING  |  300 kW  |  2 × Sungrow SG150CX  |  NHPP2, Lusaka  |  Nov 2025 – Feb 2026</a:t>
            </a:r>
          </a:p>
        </p:txBody>
      </p:sp>
      <p:sp>
        <p:nvSpPr>
          <p:cNvPr id="7" name="Shape 4"/>
          <p:cNvSpPr/>
          <p:nvPr/>
        </p:nvSpPr>
        <p:spPr>
          <a:xfrm>
            <a:off x="365760" y="1353312"/>
            <a:ext cx="1965960" cy="1719072"/>
          </a:xfrm>
          <a:prstGeom prst="rect">
            <a:avLst/>
          </a:prstGeom>
          <a:solidFill>
            <a:srgbClr val="F5F5F5"/>
          </a:solidFill>
          <a:ln w="19050">
            <a:solidFill>
              <a:srgbClr val="C0392B"/>
            </a:solidFill>
            <a:prstDash val="solid"/>
          </a:ln>
          <a:effectLst>
            <a:outerShdw blurRad="50800" dist="25400" dir="8100000" algn="bl" rotWithShape="0">
              <a:srgbClr val="000000">
                <a:alpha val="10000"/>
              </a:srgbClr>
            </a:outerShdw>
          </a:effectLst>
        </p:spPr>
      </p:sp>
      <p:sp>
        <p:nvSpPr>
          <p:cNvPr id="8" name="Text 5"/>
          <p:cNvSpPr/>
          <p:nvPr/>
        </p:nvSpPr>
        <p:spPr>
          <a:xfrm>
            <a:off x="365760" y="1417320"/>
            <a:ext cx="1965960" cy="749808"/>
          </a:xfrm>
          <a:prstGeom prst="rect">
            <a:avLst/>
          </a:prstGeom>
          <a:noFill/>
        </p:spPr>
        <p:txBody>
          <a:bodyPr wrap="square" lIns="0" tIns="0" rIns="0" bIns="0" rtlCol="0" anchor="ctr"/>
          <a:lstStyle/>
          <a:p>
            <a:pPr marL="0" indent="0" algn="ctr">
              <a:buNone/>
            </a:pPr>
            <a:r>
              <a:rPr lang="en-US" sz="3800" b="1" dirty="0">
                <a:solidFill>
                  <a:srgbClr val="C0392B"/>
                </a:solidFill>
                <a:latin typeface="Calibri" panose="020F0502020204030204" pitchFamily="34" charset="0"/>
                <a:ea typeface="Calibri" panose="020F0502020204030204" pitchFamily="34" charset="-122"/>
                <a:cs typeface="Calibri" panose="020F0502020204030204" pitchFamily="34" charset="-120"/>
              </a:rPr>
              <a:t>342</a:t>
            </a:r>
            <a:endParaRPr lang="en-US" sz="3800" dirty="0"/>
          </a:p>
        </p:txBody>
      </p:sp>
      <p:sp>
        <p:nvSpPr>
          <p:cNvPr id="9" name="Text 6"/>
          <p:cNvSpPr/>
          <p:nvPr/>
        </p:nvSpPr>
        <p:spPr>
          <a:xfrm>
            <a:off x="365760" y="2194560"/>
            <a:ext cx="1965960" cy="804672"/>
          </a:xfrm>
          <a:prstGeom prst="rect">
            <a:avLst/>
          </a:prstGeom>
          <a:noFill/>
        </p:spPr>
        <p:txBody>
          <a:bodyPr wrap="square" lIns="0" tIns="0" rIns="0" bIns="0" rtlCol="0" anchor="ctr"/>
          <a:lstStyle/>
          <a:p>
            <a:pPr marL="0" indent="0" algn="ctr">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grid-triggered events</a:t>
            </a:r>
            <a:endParaRPr lang="en-US" sz="1400" dirty="0"/>
          </a:p>
          <a:p>
            <a:pPr marL="0" indent="0" algn="ctr">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in one month (Feb 2026)</a:t>
            </a:r>
            <a:endParaRPr lang="en-US" sz="1400" dirty="0"/>
          </a:p>
        </p:txBody>
      </p:sp>
      <p:sp>
        <p:nvSpPr>
          <p:cNvPr id="10" name="Shape 7"/>
          <p:cNvSpPr/>
          <p:nvPr/>
        </p:nvSpPr>
        <p:spPr>
          <a:xfrm>
            <a:off x="2514600" y="1353312"/>
            <a:ext cx="1965960" cy="1719072"/>
          </a:xfrm>
          <a:prstGeom prst="rect">
            <a:avLst/>
          </a:prstGeom>
          <a:solidFill>
            <a:srgbClr val="F5F5F5"/>
          </a:solidFill>
          <a:ln w="19050">
            <a:solidFill>
              <a:srgbClr val="C0392B"/>
            </a:solidFill>
            <a:prstDash val="solid"/>
          </a:ln>
          <a:effectLst>
            <a:outerShdw blurRad="50800" dist="25400" dir="8100000" algn="bl" rotWithShape="0">
              <a:srgbClr val="000000">
                <a:alpha val="10000"/>
              </a:srgbClr>
            </a:outerShdw>
          </a:effectLst>
        </p:spPr>
      </p:sp>
      <p:sp>
        <p:nvSpPr>
          <p:cNvPr id="11" name="Text 8"/>
          <p:cNvSpPr/>
          <p:nvPr/>
        </p:nvSpPr>
        <p:spPr>
          <a:xfrm>
            <a:off x="2514600" y="1417320"/>
            <a:ext cx="1965960" cy="749808"/>
          </a:xfrm>
          <a:prstGeom prst="rect">
            <a:avLst/>
          </a:prstGeom>
          <a:noFill/>
        </p:spPr>
        <p:txBody>
          <a:bodyPr wrap="square" lIns="0" tIns="0" rIns="0" bIns="0" rtlCol="0" anchor="ctr"/>
          <a:lstStyle/>
          <a:p>
            <a:pPr marL="0" indent="0" algn="ctr">
              <a:buNone/>
            </a:pPr>
            <a:r>
              <a:rPr lang="en-US" sz="3800" b="1" dirty="0">
                <a:solidFill>
                  <a:srgbClr val="C0392B"/>
                </a:solidFill>
                <a:latin typeface="Calibri" panose="020F0502020204030204" pitchFamily="34" charset="0"/>
                <a:ea typeface="Calibri" panose="020F0502020204030204" pitchFamily="34" charset="-122"/>
                <a:cs typeface="Calibri" panose="020F0502020204030204" pitchFamily="34" charset="-120"/>
              </a:rPr>
              <a:t>16</a:t>
            </a:r>
            <a:endParaRPr lang="en-US" sz="3800" dirty="0"/>
          </a:p>
        </p:txBody>
      </p:sp>
      <p:sp>
        <p:nvSpPr>
          <p:cNvPr id="12" name="Text 9"/>
          <p:cNvSpPr/>
          <p:nvPr/>
        </p:nvSpPr>
        <p:spPr>
          <a:xfrm>
            <a:off x="2514600" y="2194560"/>
            <a:ext cx="1965960" cy="804672"/>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zero-generation days</a:t>
            </a:r>
          </a:p>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over 4 months</a:t>
            </a:r>
          </a:p>
        </p:txBody>
      </p:sp>
      <p:sp>
        <p:nvSpPr>
          <p:cNvPr id="13" name="Shape 10"/>
          <p:cNvSpPr/>
          <p:nvPr/>
        </p:nvSpPr>
        <p:spPr>
          <a:xfrm>
            <a:off x="4663440" y="1353312"/>
            <a:ext cx="1965960" cy="1719072"/>
          </a:xfrm>
          <a:prstGeom prst="rect">
            <a:avLst/>
          </a:prstGeom>
          <a:solidFill>
            <a:srgbClr val="F5F5F5"/>
          </a:solidFill>
          <a:ln w="19050">
            <a:solidFill>
              <a:srgbClr val="008040"/>
            </a:solidFill>
            <a:prstDash val="solid"/>
          </a:ln>
          <a:effectLst>
            <a:outerShdw blurRad="50800" dist="25400" dir="8100000" algn="bl" rotWithShape="0">
              <a:srgbClr val="000000">
                <a:alpha val="10000"/>
              </a:srgbClr>
            </a:outerShdw>
          </a:effectLst>
        </p:spPr>
      </p:sp>
      <p:sp>
        <p:nvSpPr>
          <p:cNvPr id="14" name="Text 11"/>
          <p:cNvSpPr/>
          <p:nvPr/>
        </p:nvSpPr>
        <p:spPr>
          <a:xfrm>
            <a:off x="4663440" y="1417320"/>
            <a:ext cx="1965960" cy="749808"/>
          </a:xfrm>
          <a:prstGeom prst="rect">
            <a:avLst/>
          </a:prstGeom>
          <a:noFill/>
        </p:spPr>
        <p:txBody>
          <a:bodyPr wrap="square" lIns="0" tIns="0" rIns="0" bIns="0" rtlCol="0" anchor="ctr"/>
          <a:lstStyle/>
          <a:p>
            <a:pPr marL="0" indent="0" algn="ctr">
              <a:buNone/>
            </a:pPr>
            <a:r>
              <a:rPr lang="en-US" sz="3800" b="1" dirty="0">
                <a:solidFill>
                  <a:srgbClr val="008040"/>
                </a:solidFill>
                <a:latin typeface="Calibri" panose="020F0502020204030204" pitchFamily="34" charset="0"/>
                <a:ea typeface="Calibri" panose="020F0502020204030204" pitchFamily="34" charset="-122"/>
                <a:cs typeface="Calibri" panose="020F0502020204030204" pitchFamily="34" charset="-120"/>
              </a:rPr>
              <a:t>0</a:t>
            </a:r>
            <a:endParaRPr lang="en-US" sz="3800" dirty="0"/>
          </a:p>
        </p:txBody>
      </p:sp>
      <p:sp>
        <p:nvSpPr>
          <p:cNvPr id="15" name="Text 12"/>
          <p:cNvSpPr/>
          <p:nvPr/>
        </p:nvSpPr>
        <p:spPr>
          <a:xfrm>
            <a:off x="4663440" y="2194560"/>
            <a:ext cx="1965960" cy="804672"/>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weather-caused</a:t>
            </a:r>
          </a:p>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zero-gen days</a:t>
            </a:r>
          </a:p>
        </p:txBody>
      </p:sp>
      <p:sp>
        <p:nvSpPr>
          <p:cNvPr id="16" name="Shape 13"/>
          <p:cNvSpPr/>
          <p:nvPr/>
        </p:nvSpPr>
        <p:spPr>
          <a:xfrm>
            <a:off x="6812280" y="1353312"/>
            <a:ext cx="1965960" cy="1719072"/>
          </a:xfrm>
          <a:prstGeom prst="rect">
            <a:avLst/>
          </a:prstGeom>
          <a:solidFill>
            <a:srgbClr val="F5F5F5"/>
          </a:solidFill>
          <a:ln w="19050">
            <a:solidFill>
              <a:srgbClr val="1B3461"/>
            </a:solidFill>
            <a:prstDash val="solid"/>
          </a:ln>
          <a:effectLst>
            <a:outerShdw blurRad="50800" dist="25400" dir="8100000" algn="bl" rotWithShape="0">
              <a:srgbClr val="000000">
                <a:alpha val="10000"/>
              </a:srgbClr>
            </a:outerShdw>
          </a:effectLst>
        </p:spPr>
      </p:sp>
      <p:sp>
        <p:nvSpPr>
          <p:cNvPr id="17" name="Text 14"/>
          <p:cNvSpPr/>
          <p:nvPr/>
        </p:nvSpPr>
        <p:spPr>
          <a:xfrm>
            <a:off x="6812280" y="1417320"/>
            <a:ext cx="1965960" cy="749808"/>
          </a:xfrm>
          <a:prstGeom prst="rect">
            <a:avLst/>
          </a:prstGeom>
          <a:noFill/>
        </p:spPr>
        <p:txBody>
          <a:bodyPr wrap="square" lIns="0" tIns="0" rIns="0" bIns="0" rtlCol="0" anchor="ctr"/>
          <a:lstStyle/>
          <a:p>
            <a:pPr marL="0" indent="0" algn="ctr">
              <a:buNone/>
            </a:pPr>
            <a:r>
              <a:rPr lang="en-US" sz="3800" b="1" dirty="0">
                <a:solidFill>
                  <a:srgbClr val="1B3461"/>
                </a:solidFill>
                <a:latin typeface="Calibri" panose="020F0502020204030204" pitchFamily="34" charset="0"/>
                <a:ea typeface="Calibri" panose="020F0502020204030204" pitchFamily="34" charset="-122"/>
                <a:cs typeface="Calibri" panose="020F0502020204030204" pitchFamily="34" charset="-120"/>
              </a:rPr>
              <a:t>ZMW 186M</a:t>
            </a:r>
            <a:endParaRPr lang="en-US" sz="3800" dirty="0"/>
          </a:p>
        </p:txBody>
      </p:sp>
      <p:sp>
        <p:nvSpPr>
          <p:cNvPr id="18" name="Text 15"/>
          <p:cNvSpPr/>
          <p:nvPr/>
        </p:nvSpPr>
        <p:spPr>
          <a:xfrm>
            <a:off x="6812280" y="2194560"/>
            <a:ext cx="1965960" cy="804672"/>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stranded per year</a:t>
            </a:r>
          </a:p>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(scaled to 307 MW fleet)</a:t>
            </a:r>
          </a:p>
        </p:txBody>
      </p:sp>
      <p:sp>
        <p:nvSpPr>
          <p:cNvPr id="19" name="Shape 16"/>
          <p:cNvSpPr/>
          <p:nvPr/>
        </p:nvSpPr>
        <p:spPr>
          <a:xfrm>
            <a:off x="365760" y="3182112"/>
            <a:ext cx="8412480" cy="1600200"/>
          </a:xfrm>
          <a:prstGeom prst="rect">
            <a:avLst/>
          </a:prstGeom>
          <a:solidFill>
            <a:srgbClr val="FFFBEB"/>
          </a:solidFill>
          <a:ln w="19050">
            <a:solidFill>
              <a:srgbClr val="D97706"/>
            </a:solidFill>
            <a:prstDash val="solid"/>
          </a:ln>
          <a:effectLst>
            <a:outerShdw blurRad="50800" dist="25400" dir="8100000" algn="bl" rotWithShape="0">
              <a:srgbClr val="000000">
                <a:alpha val="10000"/>
              </a:srgbClr>
            </a:outerShdw>
          </a:effectLst>
        </p:spPr>
      </p:sp>
      <p:sp>
        <p:nvSpPr>
          <p:cNvPr id="20" name="Shape 17"/>
          <p:cNvSpPr/>
          <p:nvPr/>
        </p:nvSpPr>
        <p:spPr>
          <a:xfrm>
            <a:off x="365760" y="3182112"/>
            <a:ext cx="164592" cy="1600200"/>
          </a:xfrm>
          <a:prstGeom prst="rect">
            <a:avLst/>
          </a:prstGeom>
          <a:solidFill>
            <a:srgbClr val="D97706"/>
          </a:solidFill>
          <a:ln w="12700">
            <a:solidFill>
              <a:srgbClr val="D97706"/>
            </a:solidFill>
            <a:prstDash val="solid"/>
          </a:ln>
        </p:spPr>
      </p:sp>
      <p:sp>
        <p:nvSpPr>
          <p:cNvPr id="21" name="Text 18"/>
          <p:cNvSpPr/>
          <p:nvPr/>
        </p:nvSpPr>
        <p:spPr>
          <a:xfrm>
            <a:off x="603504" y="3255264"/>
            <a:ext cx="8065008" cy="329184"/>
          </a:xfrm>
          <a:prstGeom prst="rect">
            <a:avLst/>
          </a:prstGeom>
          <a:noFill/>
        </p:spPr>
        <p:txBody>
          <a:bodyPr wrap="square" lIns="0" tIns="0" rIns="0" bIns="0" rtlCol="0" anchor="ctr"/>
          <a:lstStyle/>
          <a:p>
            <a:pPr marL="0" indent="0">
              <a:buNone/>
            </a:pPr>
            <a:r>
              <a:rPr lang="en-US" sz="1400" b="1" dirty="0">
                <a:solidFill>
                  <a:schemeClr val="tx1"/>
                </a:solidFill>
                <a:latin typeface="Calibri" panose="020F0502020204030204" pitchFamily="34" charset="0"/>
                <a:ea typeface="Calibri" panose="020F0502020204030204" pitchFamily="34" charset="-122"/>
                <a:cs typeface="Calibri" panose="020F0502020204030204" pitchFamily="34" charset="-120"/>
              </a:rPr>
              <a:t>23,000 kWh stranded at NHPP2 over 4 months  |  Scaled to 307 MW fleet: ZMW 186 million stranded per year</a:t>
            </a:r>
          </a:p>
        </p:txBody>
      </p:sp>
      <p:sp>
        <p:nvSpPr>
          <p:cNvPr id="22" name="Text 19"/>
          <p:cNvSpPr/>
          <p:nvPr/>
        </p:nvSpPr>
        <p:spPr>
          <a:xfrm>
            <a:off x="603504" y="3639312"/>
            <a:ext cx="8065008" cy="1078992"/>
          </a:xfrm>
          <a:prstGeom prst="rect">
            <a:avLst/>
          </a:prstGeom>
          <a:noFill/>
        </p:spPr>
        <p:txBody>
          <a:bodyPr wrap="square" lIns="0" tIns="0" rIns="0" bIns="0" rtlCol="0" anchor="ctr">
            <a:noAutofit/>
          </a:bodyPr>
          <a:lstStyle/>
          <a:p>
            <a:pPr lvl="0" algn="ctr">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The sun shone. The panels were capable. The inverter was functional. The grid was not. Every zero-generation day represents kilowatt-hours that were produced at the panel level and discarded, because the inverter had no stable reference to generate against. This is not equipment failure. This is the direct financial cost of operating a grid-following fleet on an unstable grid without BESS.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26365"/>
            <a:ext cx="8412480" cy="5867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RESULTS: Fault Attribution: Proving the Cause Was the Grid, Not the Hardware</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15"/>
          <a:stretch>
            <a:fillRect/>
          </a:stretch>
        </p:blipFill>
        <p:spPr>
          <a:xfrm>
            <a:off x="137160" y="4663440"/>
            <a:ext cx="438912" cy="438912"/>
          </a:xfrm>
          <a:prstGeom prst="rect">
            <a:avLst/>
          </a:prstGeom>
        </p:spPr>
      </p:pic>
      <p:graphicFrame>
        <p:nvGraphicFramePr>
          <p:cNvPr id="5" name="Chart 0"/>
          <p:cNvGraphicFramePr/>
          <p:nvPr/>
        </p:nvGraphicFramePr>
        <p:xfrm>
          <a:off x="365760" y="868680"/>
          <a:ext cx="4663440" cy="3200400"/>
        </p:xfrm>
        <a:graphic>
          <a:graphicData uri="http://schemas.openxmlformats.org/drawingml/2006/chart">
            <c:chart xmlns:c="http://schemas.openxmlformats.org/drawingml/2006/chart" xmlns:r="http://schemas.openxmlformats.org/officeDocument/2006/relationships" r:id="rId16"/>
          </a:graphicData>
        </a:graphic>
      </p:graphicFrame>
      <p:sp>
        <p:nvSpPr>
          <p:cNvPr id="6" name="Shape 2"/>
          <p:cNvSpPr/>
          <p:nvPr>
            <p:custDataLst>
              <p:tags r:id="rId1"/>
            </p:custDataLst>
          </p:nvPr>
        </p:nvSpPr>
        <p:spPr>
          <a:xfrm>
            <a:off x="5212080" y="868680"/>
            <a:ext cx="3566160" cy="914400"/>
          </a:xfrm>
          <a:prstGeom prst="rect">
            <a:avLst/>
          </a:prstGeom>
          <a:solidFill>
            <a:srgbClr val="EBF7EE"/>
          </a:solidFill>
          <a:ln w="19050">
            <a:solidFill>
              <a:srgbClr val="008040"/>
            </a:solidFill>
            <a:prstDash val="solid"/>
          </a:ln>
          <a:effectLst>
            <a:outerShdw blurRad="50800" dist="25400" dir="8100000" algn="bl" rotWithShape="0">
              <a:srgbClr val="000000">
                <a:alpha val="10000"/>
              </a:srgbClr>
            </a:outerShdw>
          </a:effectLst>
        </p:spPr>
      </p:sp>
      <p:sp>
        <p:nvSpPr>
          <p:cNvPr id="7" name="Shape 3"/>
          <p:cNvSpPr/>
          <p:nvPr>
            <p:custDataLst>
              <p:tags r:id="rId2"/>
            </p:custDataLst>
          </p:nvPr>
        </p:nvSpPr>
        <p:spPr>
          <a:xfrm>
            <a:off x="5212080" y="868680"/>
            <a:ext cx="137160" cy="914400"/>
          </a:xfrm>
          <a:prstGeom prst="rect">
            <a:avLst/>
          </a:prstGeom>
          <a:solidFill>
            <a:srgbClr val="008040"/>
          </a:solidFill>
          <a:ln w="12700">
            <a:solidFill>
              <a:srgbClr val="008040"/>
            </a:solidFill>
            <a:prstDash val="solid"/>
          </a:ln>
        </p:spPr>
      </p:sp>
      <p:sp>
        <p:nvSpPr>
          <p:cNvPr id="8" name="Text 4"/>
          <p:cNvSpPr/>
          <p:nvPr>
            <p:custDataLst>
              <p:tags r:id="rId3"/>
            </p:custDataLst>
          </p:nvPr>
        </p:nvSpPr>
        <p:spPr>
          <a:xfrm>
            <a:off x="5413375" y="941705"/>
            <a:ext cx="3310255" cy="768350"/>
          </a:xfrm>
          <a:prstGeom prst="rect">
            <a:avLst/>
          </a:prstGeom>
          <a:noFill/>
        </p:spPr>
        <p:txBody>
          <a:bodyPr wrap="square" lIns="0" tIns="0" rIns="0" bIns="0" rtlCol="0" anchor="t"/>
          <a:lstStyle/>
          <a:p>
            <a:pPr marL="0" indent="0">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December 2025: CONTROL MONTH. No grid anomalies. Full generation every single day. Hardware performed perfectly.</a:t>
            </a:r>
          </a:p>
        </p:txBody>
      </p:sp>
      <p:sp>
        <p:nvSpPr>
          <p:cNvPr id="9" name="Shape 5"/>
          <p:cNvSpPr/>
          <p:nvPr>
            <p:custDataLst>
              <p:tags r:id="rId4"/>
            </p:custDataLst>
          </p:nvPr>
        </p:nvSpPr>
        <p:spPr>
          <a:xfrm>
            <a:off x="5212080" y="1892808"/>
            <a:ext cx="3566160" cy="914400"/>
          </a:xfrm>
          <a:prstGeom prst="rect">
            <a:avLst/>
          </a:prstGeom>
          <a:solidFill>
            <a:srgbClr val="FEF0ED"/>
          </a:solidFill>
          <a:ln w="19050">
            <a:solidFill>
              <a:srgbClr val="C0392B"/>
            </a:solidFill>
            <a:prstDash val="solid"/>
          </a:ln>
          <a:effectLst>
            <a:outerShdw blurRad="50800" dist="25400" dir="8100000" algn="bl" rotWithShape="0">
              <a:srgbClr val="000000">
                <a:alpha val="10000"/>
              </a:srgbClr>
            </a:outerShdw>
          </a:effectLst>
        </p:spPr>
      </p:sp>
      <p:sp>
        <p:nvSpPr>
          <p:cNvPr id="10" name="Shape 6"/>
          <p:cNvSpPr/>
          <p:nvPr>
            <p:custDataLst>
              <p:tags r:id="rId5"/>
            </p:custDataLst>
          </p:nvPr>
        </p:nvSpPr>
        <p:spPr>
          <a:xfrm>
            <a:off x="5212080" y="1892808"/>
            <a:ext cx="137160" cy="914400"/>
          </a:xfrm>
          <a:prstGeom prst="rect">
            <a:avLst/>
          </a:prstGeom>
          <a:solidFill>
            <a:srgbClr val="C0392B"/>
          </a:solidFill>
          <a:ln w="12700">
            <a:solidFill>
              <a:srgbClr val="C0392B"/>
            </a:solidFill>
            <a:prstDash val="solid"/>
          </a:ln>
        </p:spPr>
      </p:sp>
      <p:sp>
        <p:nvSpPr>
          <p:cNvPr id="11" name="Text 7"/>
          <p:cNvSpPr/>
          <p:nvPr>
            <p:custDataLst>
              <p:tags r:id="rId6"/>
            </p:custDataLst>
          </p:nvPr>
        </p:nvSpPr>
        <p:spPr>
          <a:xfrm>
            <a:off x="5413248" y="1965960"/>
            <a:ext cx="3310128" cy="768096"/>
          </a:xfrm>
          <a:prstGeom prst="rect">
            <a:avLst/>
          </a:prstGeom>
          <a:noFill/>
        </p:spPr>
        <p:txBody>
          <a:bodyPr wrap="square" lIns="0" tIns="0" rIns="0" bIns="0" rtlCol="0" anchor="t">
            <a:noAutofit/>
          </a:bodyPr>
          <a:lstStyle/>
          <a:p>
            <a:pPr lvl="0" algn="l">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All 16 zero-generation days occurred in months with documented grid instability. None were weather-caused.</a:t>
            </a:r>
          </a:p>
        </p:txBody>
      </p:sp>
      <p:sp>
        <p:nvSpPr>
          <p:cNvPr id="12" name="Shape 8"/>
          <p:cNvSpPr/>
          <p:nvPr>
            <p:custDataLst>
              <p:tags r:id="rId7"/>
            </p:custDataLst>
          </p:nvPr>
        </p:nvSpPr>
        <p:spPr>
          <a:xfrm>
            <a:off x="5212080" y="2916936"/>
            <a:ext cx="3566160" cy="914400"/>
          </a:xfrm>
          <a:prstGeom prst="rect">
            <a:avLst/>
          </a:prstGeom>
          <a:solidFill>
            <a:srgbClr val="E5F4F2"/>
          </a:solidFill>
          <a:ln w="19050">
            <a:solidFill>
              <a:srgbClr val="007D6E"/>
            </a:solidFill>
            <a:prstDash val="solid"/>
          </a:ln>
          <a:effectLst>
            <a:outerShdw blurRad="50800" dist="25400" dir="8100000" algn="bl" rotWithShape="0">
              <a:srgbClr val="000000">
                <a:alpha val="10000"/>
              </a:srgbClr>
            </a:outerShdw>
          </a:effectLst>
        </p:spPr>
      </p:sp>
      <p:sp>
        <p:nvSpPr>
          <p:cNvPr id="13" name="Shape 9"/>
          <p:cNvSpPr/>
          <p:nvPr>
            <p:custDataLst>
              <p:tags r:id="rId8"/>
            </p:custDataLst>
          </p:nvPr>
        </p:nvSpPr>
        <p:spPr>
          <a:xfrm>
            <a:off x="5212080" y="2916936"/>
            <a:ext cx="137160" cy="914400"/>
          </a:xfrm>
          <a:prstGeom prst="rect">
            <a:avLst/>
          </a:prstGeom>
          <a:solidFill>
            <a:srgbClr val="007D6E"/>
          </a:solidFill>
          <a:ln w="12700">
            <a:solidFill>
              <a:srgbClr val="007D6E"/>
            </a:solidFill>
            <a:prstDash val="solid"/>
          </a:ln>
        </p:spPr>
      </p:sp>
      <p:sp>
        <p:nvSpPr>
          <p:cNvPr id="14" name="Text 10"/>
          <p:cNvSpPr/>
          <p:nvPr>
            <p:custDataLst>
              <p:tags r:id="rId9"/>
            </p:custDataLst>
          </p:nvPr>
        </p:nvSpPr>
        <p:spPr>
          <a:xfrm>
            <a:off x="5413248" y="2990088"/>
            <a:ext cx="3310128" cy="768096"/>
          </a:xfrm>
          <a:prstGeom prst="rect">
            <a:avLst/>
          </a:prstGeom>
          <a:noFill/>
        </p:spPr>
        <p:txBody>
          <a:bodyPr wrap="square" lIns="0" tIns="0" rIns="0" bIns="0" rtlCol="0" anchor="t">
            <a:noAutofit/>
          </a:bodyPr>
          <a:lstStyle/>
          <a:p>
            <a:pPr lvl="0" algn="l">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February 2026: 10 dual-confirmed grid-side faults but no zero-gen days, most stable month of the study.</a:t>
            </a:r>
          </a:p>
        </p:txBody>
      </p:sp>
      <p:sp>
        <p:nvSpPr>
          <p:cNvPr id="15" name="Shape 11"/>
          <p:cNvSpPr/>
          <p:nvPr>
            <p:custDataLst>
              <p:tags r:id="rId10"/>
            </p:custDataLst>
          </p:nvPr>
        </p:nvSpPr>
        <p:spPr>
          <a:xfrm>
            <a:off x="5212080" y="3941064"/>
            <a:ext cx="3566160" cy="914400"/>
          </a:xfrm>
          <a:prstGeom prst="rect">
            <a:avLst/>
          </a:prstGeom>
          <a:solidFill>
            <a:srgbClr val="F5F5F5"/>
          </a:solidFill>
          <a:ln w="19050">
            <a:solidFill>
              <a:srgbClr val="1B3461"/>
            </a:solidFill>
            <a:prstDash val="solid"/>
          </a:ln>
          <a:effectLst>
            <a:outerShdw blurRad="50800" dist="25400" dir="8100000" algn="bl" rotWithShape="0">
              <a:srgbClr val="000000">
                <a:alpha val="10000"/>
              </a:srgbClr>
            </a:outerShdw>
          </a:effectLst>
        </p:spPr>
      </p:sp>
      <p:sp>
        <p:nvSpPr>
          <p:cNvPr id="16" name="Shape 12"/>
          <p:cNvSpPr/>
          <p:nvPr>
            <p:custDataLst>
              <p:tags r:id="rId11"/>
            </p:custDataLst>
          </p:nvPr>
        </p:nvSpPr>
        <p:spPr>
          <a:xfrm>
            <a:off x="5212080" y="3941064"/>
            <a:ext cx="137160" cy="914400"/>
          </a:xfrm>
          <a:prstGeom prst="rect">
            <a:avLst/>
          </a:prstGeom>
          <a:solidFill>
            <a:srgbClr val="1B3461"/>
          </a:solidFill>
          <a:ln w="12700">
            <a:solidFill>
              <a:srgbClr val="1B3461"/>
            </a:solidFill>
            <a:prstDash val="solid"/>
          </a:ln>
        </p:spPr>
      </p:sp>
      <p:sp>
        <p:nvSpPr>
          <p:cNvPr id="17" name="Text 13"/>
          <p:cNvSpPr/>
          <p:nvPr>
            <p:custDataLst>
              <p:tags r:id="rId12"/>
            </p:custDataLst>
          </p:nvPr>
        </p:nvSpPr>
        <p:spPr>
          <a:xfrm>
            <a:off x="5413248" y="4014216"/>
            <a:ext cx="3310128" cy="768096"/>
          </a:xfrm>
          <a:prstGeom prst="rect">
            <a:avLst/>
          </a:prstGeom>
          <a:noFill/>
        </p:spPr>
        <p:txBody>
          <a:bodyPr wrap="square" lIns="0" tIns="0" rIns="0" bIns="0" rtlCol="0" anchor="t">
            <a:noAutofit/>
          </a:bodyPr>
          <a:lstStyle/>
          <a:p>
            <a:pPr lvl="0" algn="l">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The inverter hardware performed perfectly throughout. The grid was the only failing variable in every recorded event.</a:t>
            </a:r>
          </a:p>
        </p:txBody>
      </p:sp>
      <p:sp>
        <p:nvSpPr>
          <p:cNvPr id="18" name="Text 14"/>
          <p:cNvSpPr/>
          <p:nvPr/>
        </p:nvSpPr>
        <p:spPr>
          <a:xfrm>
            <a:off x="365760" y="4151630"/>
            <a:ext cx="4663440" cy="237490"/>
          </a:xfrm>
          <a:prstGeom prst="rect">
            <a:avLst/>
          </a:prstGeom>
          <a:noFill/>
        </p:spPr>
        <p:txBody>
          <a:bodyPr wrap="square" lIns="0" tIns="0" rIns="0" bIns="0" rtlCol="0" anchor="ctr"/>
          <a:lstStyle/>
          <a:p>
            <a:pPr marL="0" indent="0">
              <a:buNone/>
            </a:pPr>
            <a:r>
              <a:rPr lang="en-US" sz="1200" i="1" dirty="0">
                <a:solidFill>
                  <a:srgbClr val="888888"/>
                </a:solidFill>
                <a:latin typeface="Calibri" panose="020F0502020204030204" pitchFamily="34" charset="0"/>
                <a:ea typeface="Calibri" panose="020F0502020204030204" pitchFamily="34" charset="-122"/>
                <a:cs typeface="Calibri" panose="020F0502020204030204" pitchFamily="34" charset="-120"/>
              </a:rPr>
              <a:t>Platform: iSolarCloud, Sungrow NHPP2, Lusaka. Data: Nov 2025–Feb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RESULTS: Deye Cloud: Grid-Forming Inverter With BESS - Eureka, Kafue Road</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3"/>
          <a:stretch>
            <a:fillRect/>
          </a:stretch>
        </p:blipFill>
        <p:spPr>
          <a:xfrm>
            <a:off x="137160" y="4663440"/>
            <a:ext cx="438912" cy="438912"/>
          </a:xfrm>
          <a:prstGeom prst="rect">
            <a:avLst/>
          </a:prstGeom>
        </p:spPr>
      </p:pic>
      <p:sp>
        <p:nvSpPr>
          <p:cNvPr id="5" name="Shape 2"/>
          <p:cNvSpPr/>
          <p:nvPr/>
        </p:nvSpPr>
        <p:spPr>
          <a:xfrm>
            <a:off x="365760" y="868680"/>
            <a:ext cx="2651760" cy="2395728"/>
          </a:xfrm>
          <a:prstGeom prst="rect">
            <a:avLst/>
          </a:prstGeom>
          <a:solidFill>
            <a:srgbClr val="E8F5EC"/>
          </a:solidFill>
          <a:ln w="19050">
            <a:solidFill>
              <a:srgbClr val="008040"/>
            </a:solidFill>
            <a:prstDash val="solid"/>
          </a:ln>
          <a:effectLst>
            <a:outerShdw blurRad="50800" dist="25400" dir="8100000" algn="bl" rotWithShape="0">
              <a:srgbClr val="000000">
                <a:alpha val="10000"/>
              </a:srgbClr>
            </a:outerShdw>
          </a:effectLst>
        </p:spPr>
      </p:sp>
      <p:sp>
        <p:nvSpPr>
          <p:cNvPr id="6" name="Text 3"/>
          <p:cNvSpPr/>
          <p:nvPr/>
        </p:nvSpPr>
        <p:spPr>
          <a:xfrm>
            <a:off x="457200" y="950976"/>
            <a:ext cx="2468880" cy="256032"/>
          </a:xfrm>
          <a:prstGeom prst="rect">
            <a:avLst/>
          </a:prstGeom>
          <a:noFill/>
        </p:spPr>
        <p:txBody>
          <a:bodyPr wrap="square" lIns="0" tIns="0" rIns="0" bIns="0" rtlCol="0" anchor="ctr"/>
          <a:lstStyle/>
          <a:p>
            <a:pPr marL="0" indent="0">
              <a:buNone/>
            </a:pPr>
            <a:r>
              <a:rPr lang="en-US" sz="1100" b="1" dirty="0">
                <a:solidFill>
                  <a:srgbClr val="008040"/>
                </a:solidFill>
                <a:latin typeface="Calibri" panose="020F0502020204030204" pitchFamily="34" charset="0"/>
                <a:ea typeface="Calibri" panose="020F0502020204030204" pitchFamily="34" charset="-122"/>
                <a:cs typeface="Calibri" panose="020F0502020204030204" pitchFamily="34" charset="-120"/>
              </a:rPr>
              <a:t>SYSTEM SPECS</a:t>
            </a:r>
            <a:endParaRPr lang="en-US" sz="1100" dirty="0"/>
          </a:p>
        </p:txBody>
      </p:sp>
      <p:sp>
        <p:nvSpPr>
          <p:cNvPr id="7" name="Text 4"/>
          <p:cNvSpPr/>
          <p:nvPr/>
        </p:nvSpPr>
        <p:spPr>
          <a:xfrm>
            <a:off x="457200" y="1280160"/>
            <a:ext cx="1005840" cy="292608"/>
          </a:xfrm>
          <a:prstGeom prst="rect">
            <a:avLst/>
          </a:prstGeom>
          <a:noFill/>
        </p:spPr>
        <p:txBody>
          <a:bodyPr wrap="square" lIns="0" tIns="0" rIns="0" bIns="0" rtlCol="0" anchor="ctr"/>
          <a:lstStyle/>
          <a:p>
            <a:pPr marL="0" indent="0">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Plant:</a:t>
            </a:r>
            <a:endParaRPr lang="en-US" sz="1000" dirty="0"/>
          </a:p>
        </p:txBody>
      </p:sp>
      <p:sp>
        <p:nvSpPr>
          <p:cNvPr id="8" name="Text 5"/>
          <p:cNvSpPr/>
          <p:nvPr/>
        </p:nvSpPr>
        <p:spPr>
          <a:xfrm>
            <a:off x="1481328" y="1280160"/>
            <a:ext cx="1481328" cy="292608"/>
          </a:xfrm>
          <a:prstGeom prst="rect">
            <a:avLst/>
          </a:prstGeom>
          <a:noFill/>
        </p:spPr>
        <p:txBody>
          <a:bodyPr wrap="square" lIns="0" tIns="0" rIns="0" bIns="0" rtlCol="0" anchor="ctr"/>
          <a:lstStyle/>
          <a:p>
            <a:pPr marL="0" indent="0">
              <a:buNone/>
            </a:pPr>
            <a:r>
              <a:rPr lang="en-US" sz="1000" dirty="0">
                <a:solidFill>
                  <a:srgbClr val="1A1A1A"/>
                </a:solidFill>
                <a:latin typeface="Calibri" panose="020F0502020204030204" pitchFamily="34" charset="0"/>
                <a:ea typeface="Calibri" panose="020F0502020204030204" pitchFamily="34" charset="-122"/>
                <a:cs typeface="Calibri" panose="020F0502020204030204" pitchFamily="34" charset="-120"/>
              </a:rPr>
              <a:t>Eureka off Kafue Road, Lusaka</a:t>
            </a:r>
            <a:endParaRPr lang="en-US" sz="1000" dirty="0"/>
          </a:p>
        </p:txBody>
      </p:sp>
      <p:sp>
        <p:nvSpPr>
          <p:cNvPr id="9" name="Text 6"/>
          <p:cNvSpPr/>
          <p:nvPr/>
        </p:nvSpPr>
        <p:spPr>
          <a:xfrm>
            <a:off x="457200" y="1609344"/>
            <a:ext cx="1005840" cy="292608"/>
          </a:xfrm>
          <a:prstGeom prst="rect">
            <a:avLst/>
          </a:prstGeom>
          <a:noFill/>
        </p:spPr>
        <p:txBody>
          <a:bodyPr wrap="square" lIns="0" tIns="0" rIns="0" bIns="0" rtlCol="0" anchor="ctr"/>
          <a:lstStyle/>
          <a:p>
            <a:pPr marL="0" indent="0">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Capacity:</a:t>
            </a:r>
            <a:endParaRPr lang="en-US" sz="1000" dirty="0"/>
          </a:p>
        </p:txBody>
      </p:sp>
      <p:sp>
        <p:nvSpPr>
          <p:cNvPr id="10" name="Text 7"/>
          <p:cNvSpPr/>
          <p:nvPr/>
        </p:nvSpPr>
        <p:spPr>
          <a:xfrm>
            <a:off x="1481328" y="1609344"/>
            <a:ext cx="1481328" cy="292608"/>
          </a:xfrm>
          <a:prstGeom prst="rect">
            <a:avLst/>
          </a:prstGeom>
          <a:noFill/>
        </p:spPr>
        <p:txBody>
          <a:bodyPr wrap="square" lIns="0" tIns="0" rIns="0" bIns="0" rtlCol="0" anchor="ctr"/>
          <a:lstStyle/>
          <a:p>
            <a:pPr marL="0" indent="0">
              <a:buNone/>
            </a:pPr>
            <a:r>
              <a:rPr lang="en-US" sz="1000" dirty="0">
                <a:solidFill>
                  <a:srgbClr val="1A1A1A"/>
                </a:solidFill>
                <a:latin typeface="Calibri" panose="020F0502020204030204" pitchFamily="34" charset="0"/>
                <a:ea typeface="Calibri" panose="020F0502020204030204" pitchFamily="34" charset="-122"/>
                <a:cs typeface="Calibri" panose="020F0502020204030204" pitchFamily="34" charset="-120"/>
              </a:rPr>
              <a:t>50 kW (Deye hybrid inverter)</a:t>
            </a:r>
            <a:endParaRPr lang="en-US" sz="1000" dirty="0"/>
          </a:p>
        </p:txBody>
      </p:sp>
      <p:sp>
        <p:nvSpPr>
          <p:cNvPr id="11" name="Text 8"/>
          <p:cNvSpPr/>
          <p:nvPr/>
        </p:nvSpPr>
        <p:spPr>
          <a:xfrm>
            <a:off x="457200" y="1938528"/>
            <a:ext cx="1005840" cy="292608"/>
          </a:xfrm>
          <a:prstGeom prst="rect">
            <a:avLst/>
          </a:prstGeom>
          <a:noFill/>
        </p:spPr>
        <p:txBody>
          <a:bodyPr wrap="square" lIns="0" tIns="0" rIns="0" bIns="0" rtlCol="0" anchor="ctr"/>
          <a:lstStyle/>
          <a:p>
            <a:pPr marL="0" indent="0">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Battery:</a:t>
            </a:r>
            <a:endParaRPr lang="en-US" sz="1000" dirty="0"/>
          </a:p>
        </p:txBody>
      </p:sp>
      <p:sp>
        <p:nvSpPr>
          <p:cNvPr id="12" name="Text 9"/>
          <p:cNvSpPr/>
          <p:nvPr/>
        </p:nvSpPr>
        <p:spPr>
          <a:xfrm>
            <a:off x="1481328" y="1938528"/>
            <a:ext cx="1481328" cy="292608"/>
          </a:xfrm>
          <a:prstGeom prst="rect">
            <a:avLst/>
          </a:prstGeom>
          <a:noFill/>
        </p:spPr>
        <p:txBody>
          <a:bodyPr wrap="square" lIns="0" tIns="0" rIns="0" bIns="0" rtlCol="0" anchor="ctr"/>
          <a:lstStyle/>
          <a:p>
            <a:pPr marL="0" indent="0">
              <a:buNone/>
            </a:pPr>
            <a:r>
              <a:rPr lang="en-US" sz="1000" dirty="0">
                <a:solidFill>
                  <a:srgbClr val="1A1A1A"/>
                </a:solidFill>
                <a:latin typeface="Calibri" panose="020F0502020204030204" pitchFamily="34" charset="0"/>
                <a:ea typeface="Calibri" panose="020F0502020204030204" pitchFamily="34" charset="-122"/>
                <a:cs typeface="Calibri" panose="020F0502020204030204" pitchFamily="34" charset="-120"/>
              </a:rPr>
              <a:t>On-site BESS — grid-forming mode</a:t>
            </a:r>
            <a:endParaRPr lang="en-US" sz="1000" dirty="0"/>
          </a:p>
        </p:txBody>
      </p:sp>
      <p:sp>
        <p:nvSpPr>
          <p:cNvPr id="13" name="Text 10"/>
          <p:cNvSpPr/>
          <p:nvPr/>
        </p:nvSpPr>
        <p:spPr>
          <a:xfrm>
            <a:off x="457200" y="2267712"/>
            <a:ext cx="1005840" cy="292608"/>
          </a:xfrm>
          <a:prstGeom prst="rect">
            <a:avLst/>
          </a:prstGeom>
          <a:noFill/>
        </p:spPr>
        <p:txBody>
          <a:bodyPr wrap="square" lIns="0" tIns="0" rIns="0" bIns="0" rtlCol="0" anchor="ctr"/>
          <a:lstStyle/>
          <a:p>
            <a:pPr marL="0" indent="0">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Distance:</a:t>
            </a:r>
            <a:endParaRPr lang="en-US" sz="1000" dirty="0"/>
          </a:p>
        </p:txBody>
      </p:sp>
      <p:sp>
        <p:nvSpPr>
          <p:cNvPr id="14" name="Text 11"/>
          <p:cNvSpPr/>
          <p:nvPr/>
        </p:nvSpPr>
        <p:spPr>
          <a:xfrm>
            <a:off x="1481328" y="2267712"/>
            <a:ext cx="1481328" cy="292608"/>
          </a:xfrm>
          <a:prstGeom prst="rect">
            <a:avLst/>
          </a:prstGeom>
          <a:noFill/>
        </p:spPr>
        <p:txBody>
          <a:bodyPr wrap="square" lIns="0" tIns="0" rIns="0" bIns="0" rtlCol="0" anchor="ctr"/>
          <a:lstStyle/>
          <a:p>
            <a:pPr marL="0" indent="0">
              <a:buNone/>
            </a:pPr>
            <a:r>
              <a:rPr lang="en-US" sz="1000" dirty="0">
                <a:solidFill>
                  <a:srgbClr val="1A1A1A"/>
                </a:solidFill>
                <a:latin typeface="Calibri" panose="020F0502020204030204" pitchFamily="34" charset="0"/>
                <a:ea typeface="Calibri" panose="020F0502020204030204" pitchFamily="34" charset="-122"/>
                <a:cs typeface="Calibri" panose="020F0502020204030204" pitchFamily="34" charset="-120"/>
              </a:rPr>
              <a:t>~8 km from NHPP2</a:t>
            </a:r>
            <a:endParaRPr lang="en-US" sz="1000" dirty="0"/>
          </a:p>
        </p:txBody>
      </p:sp>
      <p:sp>
        <p:nvSpPr>
          <p:cNvPr id="15" name="Text 12"/>
          <p:cNvSpPr/>
          <p:nvPr/>
        </p:nvSpPr>
        <p:spPr>
          <a:xfrm>
            <a:off x="457200" y="2596896"/>
            <a:ext cx="1005840" cy="292608"/>
          </a:xfrm>
          <a:prstGeom prst="rect">
            <a:avLst/>
          </a:prstGeom>
          <a:noFill/>
        </p:spPr>
        <p:txBody>
          <a:bodyPr wrap="square" lIns="0" tIns="0" rIns="0" bIns="0" rtlCol="0" anchor="ctr"/>
          <a:lstStyle/>
          <a:p>
            <a:pPr marL="0" indent="0">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Network:</a:t>
            </a:r>
            <a:endParaRPr lang="en-US" sz="1000" dirty="0"/>
          </a:p>
        </p:txBody>
      </p:sp>
      <p:sp>
        <p:nvSpPr>
          <p:cNvPr id="16" name="Text 13"/>
          <p:cNvSpPr/>
          <p:nvPr/>
        </p:nvSpPr>
        <p:spPr>
          <a:xfrm>
            <a:off x="1481328" y="2596896"/>
            <a:ext cx="1481328" cy="292608"/>
          </a:xfrm>
          <a:prstGeom prst="rect">
            <a:avLst/>
          </a:prstGeom>
          <a:noFill/>
        </p:spPr>
        <p:txBody>
          <a:bodyPr wrap="square" lIns="0" tIns="0" rIns="0" bIns="0" rtlCol="0" anchor="ctr"/>
          <a:lstStyle/>
          <a:p>
            <a:pPr marL="0" indent="0">
              <a:buNone/>
            </a:pPr>
            <a:r>
              <a:rPr lang="en-US" sz="1000" dirty="0">
                <a:solidFill>
                  <a:srgbClr val="1A1A1A"/>
                </a:solidFill>
                <a:latin typeface="Calibri" panose="020F0502020204030204" pitchFamily="34" charset="0"/>
                <a:ea typeface="Calibri" panose="020F0502020204030204" pitchFamily="34" charset="-122"/>
                <a:cs typeface="Calibri" panose="020F0502020204030204" pitchFamily="34" charset="-120"/>
              </a:rPr>
              <a:t>Same ZESCO regional area</a:t>
            </a:r>
            <a:endParaRPr lang="en-US" sz="1000" dirty="0"/>
          </a:p>
        </p:txBody>
      </p:sp>
      <p:sp>
        <p:nvSpPr>
          <p:cNvPr id="17" name="Text 14"/>
          <p:cNvSpPr/>
          <p:nvPr/>
        </p:nvSpPr>
        <p:spPr>
          <a:xfrm>
            <a:off x="457200" y="2926080"/>
            <a:ext cx="1005840" cy="292608"/>
          </a:xfrm>
          <a:prstGeom prst="rect">
            <a:avLst/>
          </a:prstGeom>
          <a:noFill/>
        </p:spPr>
        <p:txBody>
          <a:bodyPr wrap="square" lIns="0" tIns="0" rIns="0" bIns="0" rtlCol="0" anchor="ctr"/>
          <a:lstStyle/>
          <a:p>
            <a:pPr marL="0" indent="0">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Platform:</a:t>
            </a:r>
            <a:endParaRPr lang="en-US" sz="1000" dirty="0"/>
          </a:p>
        </p:txBody>
      </p:sp>
      <p:sp>
        <p:nvSpPr>
          <p:cNvPr id="18" name="Text 15"/>
          <p:cNvSpPr/>
          <p:nvPr/>
        </p:nvSpPr>
        <p:spPr>
          <a:xfrm>
            <a:off x="1481328" y="2926080"/>
            <a:ext cx="1481328" cy="292608"/>
          </a:xfrm>
          <a:prstGeom prst="rect">
            <a:avLst/>
          </a:prstGeom>
          <a:noFill/>
        </p:spPr>
        <p:txBody>
          <a:bodyPr wrap="square" lIns="0" tIns="0" rIns="0" bIns="0" rtlCol="0" anchor="ctr"/>
          <a:lstStyle/>
          <a:p>
            <a:pPr marL="0" indent="0">
              <a:buNone/>
            </a:pPr>
            <a:r>
              <a:rPr lang="en-US" sz="1000" dirty="0">
                <a:solidFill>
                  <a:srgbClr val="1A1A1A"/>
                </a:solidFill>
                <a:latin typeface="Calibri" panose="020F0502020204030204" pitchFamily="34" charset="0"/>
                <a:ea typeface="Calibri" panose="020F0502020204030204" pitchFamily="34" charset="-122"/>
                <a:cs typeface="Calibri" panose="020F0502020204030204" pitchFamily="34" charset="-120"/>
              </a:rPr>
              <a:t>Deye Cloud</a:t>
            </a:r>
            <a:endParaRPr lang="en-US" sz="1000" dirty="0"/>
          </a:p>
        </p:txBody>
      </p:sp>
      <p:graphicFrame>
        <p:nvGraphicFramePr>
          <p:cNvPr id="19" name="Chart 0"/>
          <p:cNvGraphicFramePr/>
          <p:nvPr/>
        </p:nvGraphicFramePr>
        <p:xfrm>
          <a:off x="3200400" y="868680"/>
          <a:ext cx="5577840" cy="2852928"/>
        </p:xfrm>
        <a:graphic>
          <a:graphicData uri="http://schemas.openxmlformats.org/drawingml/2006/chart">
            <c:chart xmlns:c="http://schemas.openxmlformats.org/drawingml/2006/chart" xmlns:r="http://schemas.openxmlformats.org/officeDocument/2006/relationships" r:id="rId4"/>
          </a:graphicData>
        </a:graphic>
      </p:graphicFrame>
      <p:sp>
        <p:nvSpPr>
          <p:cNvPr id="20" name="Shape 16"/>
          <p:cNvSpPr/>
          <p:nvPr/>
        </p:nvSpPr>
        <p:spPr>
          <a:xfrm>
            <a:off x="365760" y="3383280"/>
            <a:ext cx="8412480" cy="1417320"/>
          </a:xfrm>
          <a:prstGeom prst="rect">
            <a:avLst/>
          </a:prstGeom>
          <a:solidFill>
            <a:srgbClr val="EBF7EE"/>
          </a:solidFill>
          <a:ln w="19050">
            <a:solidFill>
              <a:srgbClr val="008040"/>
            </a:solidFill>
            <a:prstDash val="solid"/>
          </a:ln>
          <a:effectLst>
            <a:outerShdw blurRad="50800" dist="25400" dir="8100000" algn="bl" rotWithShape="0">
              <a:srgbClr val="000000">
                <a:alpha val="10000"/>
              </a:srgbClr>
            </a:outerShdw>
          </a:effectLst>
        </p:spPr>
      </p:sp>
      <p:sp>
        <p:nvSpPr>
          <p:cNvPr id="21" name="Shape 17"/>
          <p:cNvSpPr/>
          <p:nvPr/>
        </p:nvSpPr>
        <p:spPr>
          <a:xfrm>
            <a:off x="365760" y="3383280"/>
            <a:ext cx="164592" cy="1417320"/>
          </a:xfrm>
          <a:prstGeom prst="rect">
            <a:avLst/>
          </a:prstGeom>
          <a:solidFill>
            <a:srgbClr val="008040"/>
          </a:solidFill>
          <a:ln w="12700">
            <a:solidFill>
              <a:srgbClr val="008040"/>
            </a:solidFill>
            <a:prstDash val="solid"/>
          </a:ln>
        </p:spPr>
      </p:sp>
      <p:sp>
        <p:nvSpPr>
          <p:cNvPr id="22" name="Text 18"/>
          <p:cNvSpPr/>
          <p:nvPr/>
        </p:nvSpPr>
        <p:spPr>
          <a:xfrm>
            <a:off x="603504" y="3456432"/>
            <a:ext cx="8065008" cy="310896"/>
          </a:xfrm>
          <a:prstGeom prst="rect">
            <a:avLst/>
          </a:prstGeom>
          <a:noFill/>
        </p:spPr>
        <p:txBody>
          <a:bodyPr wrap="square" lIns="0" tIns="0" rIns="0" bIns="0" rtlCol="0" anchor="ctr"/>
          <a:lstStyle/>
          <a:p>
            <a:pPr marL="0" indent="0">
              <a:buNone/>
            </a:pPr>
            <a:r>
              <a:rPr lang="en-US" sz="1400" b="1" dirty="0">
                <a:solidFill>
                  <a:srgbClr val="008040"/>
                </a:solidFill>
                <a:latin typeface="Calibri" panose="020F0502020204030204" pitchFamily="34" charset="0"/>
                <a:ea typeface="Calibri" panose="020F0502020204030204" pitchFamily="34" charset="-122"/>
                <a:cs typeface="Calibri" panose="020F0502020204030204" pitchFamily="34" charset="-120"/>
              </a:rPr>
              <a:t>965.4 kWh generated  |  0 days of zero-generation  |  Minimum 95.6 kWh (weather, not grid)</a:t>
            </a:r>
          </a:p>
        </p:txBody>
      </p:sp>
      <p:sp>
        <p:nvSpPr>
          <p:cNvPr id="23" name="Text 19"/>
          <p:cNvSpPr/>
          <p:nvPr/>
        </p:nvSpPr>
        <p:spPr>
          <a:xfrm>
            <a:off x="603504" y="3822192"/>
            <a:ext cx="8065008" cy="914400"/>
          </a:xfrm>
          <a:prstGeom prst="rect">
            <a:avLst/>
          </a:prstGeom>
          <a:noFill/>
        </p:spPr>
        <p:txBody>
          <a:bodyPr wrap="square" lIns="0" tIns="0" rIns="0" bIns="0" rtlCol="0" anchor="t"/>
          <a:lstStyle/>
          <a:p>
            <a:pPr marL="0" indent="0">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BESS does not improve the grid. It makes the inverter independent of the grid. The plant generates using its own voltage reference, the battery, regardless of ZESCO's signal quality. Same grid. Same week. Completely different outcome. The only variable between the two plants is the battery.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B3461"/>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A41D"/>
          </a:solidFill>
          <a:ln w="12700">
            <a:solidFill>
              <a:srgbClr val="1AA41D"/>
            </a:solidFill>
            <a:prstDash val="solid"/>
          </a:ln>
        </p:spPr>
      </p:sp>
      <p:sp>
        <p:nvSpPr>
          <p:cNvPr id="3" name="Text 1"/>
          <p:cNvSpPr/>
          <p:nvPr/>
        </p:nvSpPr>
        <p:spPr>
          <a:xfrm>
            <a:off x="274320" y="109728"/>
            <a:ext cx="8595360" cy="530352"/>
          </a:xfrm>
          <a:prstGeom prst="rect">
            <a:avLst/>
          </a:prstGeom>
          <a:noFill/>
        </p:spPr>
        <p:txBody>
          <a:bodyPr wrap="square" rtlCol="0" anchor="ctr"/>
          <a:lstStyle/>
          <a:p>
            <a:pPr marL="0" indent="0">
              <a:buNone/>
            </a:pPr>
            <a:r>
              <a:rPr lang="en-US" sz="2200" b="1" dirty="0">
                <a:solidFill>
                  <a:srgbClr val="FFFFFF"/>
                </a:solidFill>
                <a:latin typeface="Calibri" panose="020F0502020204030204" pitchFamily="34" charset="0"/>
                <a:ea typeface="Calibri" panose="020F0502020204030204" pitchFamily="34" charset="-122"/>
                <a:cs typeface="Calibri" panose="020F0502020204030204" pitchFamily="34" charset="-120"/>
              </a:rPr>
              <a:t>Same Grid.  Same Week.  Two Completely Different Outcomes.</a:t>
            </a:r>
            <a:endParaRPr lang="en-US" sz="2200" dirty="0"/>
          </a:p>
        </p:txBody>
      </p:sp>
      <p:sp>
        <p:nvSpPr>
          <p:cNvPr id="4" name="Text 2"/>
          <p:cNvSpPr/>
          <p:nvPr/>
        </p:nvSpPr>
        <p:spPr>
          <a:xfrm>
            <a:off x="274955" y="565785"/>
            <a:ext cx="8594725" cy="224155"/>
          </a:xfrm>
          <a:prstGeom prst="rect">
            <a:avLst/>
          </a:prstGeom>
          <a:noFill/>
        </p:spPr>
        <p:txBody>
          <a:bodyPr wrap="square" rtlCol="0" anchor="ctr"/>
          <a:lstStyle/>
          <a:p>
            <a:pPr marL="0" indent="0">
              <a:buNone/>
            </a:pPr>
            <a:r>
              <a:rPr lang="en-US" sz="1400" dirty="0">
                <a:solidFill>
                  <a:schemeClr val="bg1"/>
                </a:solidFill>
                <a:latin typeface="Calibri" panose="020F0502020204030204" pitchFamily="34" charset="0"/>
                <a:ea typeface="Calibri" panose="020F0502020204030204" pitchFamily="34" charset="-122"/>
                <a:cs typeface="Calibri" panose="020F0502020204030204" pitchFamily="34" charset="-120"/>
              </a:rPr>
              <a:t>6–12 January 2026  |  Same ZESCO regional distribution area  |  ~8 km apart</a:t>
            </a:r>
          </a:p>
        </p:txBody>
      </p:sp>
      <p:pic>
        <p:nvPicPr>
          <p:cNvPr id="5" name="Image 0" descr="/home/claude/eiz_logo_clean.png"/>
          <p:cNvPicPr>
            <a:picLocks noChangeAspect="1"/>
          </p:cNvPicPr>
          <p:nvPr/>
        </p:nvPicPr>
        <p:blipFill>
          <a:blip r:embed="rId3"/>
          <a:stretch>
            <a:fillRect/>
          </a:stretch>
        </p:blipFill>
        <p:spPr>
          <a:xfrm>
            <a:off x="8613648" y="4663440"/>
            <a:ext cx="438912" cy="438912"/>
          </a:xfrm>
          <a:prstGeom prst="rect">
            <a:avLst/>
          </a:prstGeom>
        </p:spPr>
      </p:pic>
      <p:sp>
        <p:nvSpPr>
          <p:cNvPr id="6" name="Shape 3"/>
          <p:cNvSpPr/>
          <p:nvPr/>
        </p:nvSpPr>
        <p:spPr>
          <a:xfrm>
            <a:off x="274320" y="960120"/>
            <a:ext cx="4160520" cy="3749040"/>
          </a:xfrm>
          <a:prstGeom prst="rect">
            <a:avLst/>
          </a:prstGeom>
          <a:solidFill>
            <a:srgbClr val="1A0508"/>
          </a:solidFill>
          <a:ln w="25400">
            <a:solidFill>
              <a:srgbClr val="C0392B"/>
            </a:solidFill>
            <a:prstDash val="solid"/>
          </a:ln>
          <a:effectLst>
            <a:outerShdw blurRad="50800" dist="25400" dir="8100000" algn="bl" rotWithShape="0">
              <a:srgbClr val="000000">
                <a:alpha val="10000"/>
              </a:srgbClr>
            </a:outerShdw>
          </a:effectLst>
        </p:spPr>
      </p:sp>
      <p:sp>
        <p:nvSpPr>
          <p:cNvPr id="7" name="Shape 4"/>
          <p:cNvSpPr/>
          <p:nvPr/>
        </p:nvSpPr>
        <p:spPr>
          <a:xfrm>
            <a:off x="274320" y="960120"/>
            <a:ext cx="4160520" cy="402336"/>
          </a:xfrm>
          <a:prstGeom prst="rect">
            <a:avLst/>
          </a:prstGeom>
          <a:solidFill>
            <a:srgbClr val="C0392B"/>
          </a:solidFill>
          <a:ln w="12700">
            <a:solidFill>
              <a:srgbClr val="C0392B"/>
            </a:solidFill>
            <a:prstDash val="solid"/>
          </a:ln>
        </p:spPr>
      </p:sp>
      <p:sp>
        <p:nvSpPr>
          <p:cNvPr id="8" name="Text 5"/>
          <p:cNvSpPr/>
          <p:nvPr/>
        </p:nvSpPr>
        <p:spPr>
          <a:xfrm>
            <a:off x="274320" y="960120"/>
            <a:ext cx="4160520" cy="402336"/>
          </a:xfrm>
          <a:prstGeom prst="rect">
            <a:avLst/>
          </a:prstGeom>
          <a:noFill/>
        </p:spPr>
        <p:txBody>
          <a:bodyPr wrap="square" lIns="0" tIns="0" rIns="0" bIns="0" rtlCol="0" anchor="ctr"/>
          <a:lstStyle/>
          <a:p>
            <a:pPr marL="0" indent="0" algn="ctr">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NHPP2 :  NO BESS</a:t>
            </a:r>
          </a:p>
        </p:txBody>
      </p:sp>
      <p:sp>
        <p:nvSpPr>
          <p:cNvPr id="9" name="Text 6"/>
          <p:cNvSpPr/>
          <p:nvPr/>
        </p:nvSpPr>
        <p:spPr>
          <a:xfrm>
            <a:off x="274320" y="1463040"/>
            <a:ext cx="4160520" cy="1463040"/>
          </a:xfrm>
          <a:prstGeom prst="rect">
            <a:avLst/>
          </a:prstGeom>
          <a:noFill/>
        </p:spPr>
        <p:txBody>
          <a:bodyPr wrap="square" lIns="0" tIns="0" rIns="0" bIns="0" rtlCol="0" anchor="ctr"/>
          <a:lstStyle/>
          <a:p>
            <a:pPr marL="0" indent="0" algn="ctr">
              <a:buNone/>
            </a:pPr>
            <a:r>
              <a:rPr lang="en-US" sz="10000" b="1" dirty="0">
                <a:solidFill>
                  <a:schemeClr val="bg1"/>
                </a:solidFill>
                <a:latin typeface="Calibri" panose="020F0502020204030204" pitchFamily="34" charset="0"/>
                <a:ea typeface="Calibri" panose="020F0502020204030204" pitchFamily="34" charset="-122"/>
                <a:cs typeface="Calibri" panose="020F0502020204030204" pitchFamily="34" charset="-120"/>
              </a:rPr>
              <a:t>0</a:t>
            </a:r>
          </a:p>
        </p:txBody>
      </p:sp>
      <p:sp>
        <p:nvSpPr>
          <p:cNvPr id="10" name="Text 7"/>
          <p:cNvSpPr/>
          <p:nvPr/>
        </p:nvSpPr>
        <p:spPr>
          <a:xfrm>
            <a:off x="274320" y="2999232"/>
            <a:ext cx="4160520" cy="329184"/>
          </a:xfrm>
          <a:prstGeom prst="rect">
            <a:avLst/>
          </a:prstGeom>
          <a:noFill/>
        </p:spPr>
        <p:txBody>
          <a:bodyPr wrap="square" lIns="0" tIns="0" rIns="0" bIns="0" rtlCol="0" anchor="ctr"/>
          <a:lstStyle/>
          <a:p>
            <a:pPr marL="0" indent="0" algn="ctr">
              <a:buNone/>
            </a:pPr>
            <a:r>
              <a:rPr lang="en-US" sz="1400" dirty="0">
                <a:solidFill>
                  <a:schemeClr val="bg1"/>
                </a:solidFill>
                <a:latin typeface="Calibri" panose="020F0502020204030204" pitchFamily="34" charset="0"/>
                <a:ea typeface="Calibri" panose="020F0502020204030204" pitchFamily="34" charset="-122"/>
                <a:cs typeface="Calibri" panose="020F0502020204030204" pitchFamily="34" charset="-120"/>
              </a:rPr>
              <a:t>kWh every day for 7 straight days</a:t>
            </a:r>
          </a:p>
        </p:txBody>
      </p:sp>
      <p:sp>
        <p:nvSpPr>
          <p:cNvPr id="11" name="Text 8"/>
          <p:cNvSpPr/>
          <p:nvPr/>
        </p:nvSpPr>
        <p:spPr>
          <a:xfrm>
            <a:off x="411480" y="3383280"/>
            <a:ext cx="3886200" cy="777240"/>
          </a:xfrm>
          <a:prstGeom prst="rect">
            <a:avLst/>
          </a:prstGeom>
          <a:noFill/>
        </p:spPr>
        <p:txBody>
          <a:bodyPr wrap="square" lIns="0" tIns="0" rIns="0" bIns="0" rtlCol="0" anchor="ctr">
            <a:noAutofit/>
          </a:bodyPr>
          <a:lstStyle/>
          <a:p>
            <a:pPr lvl="0" algn="ctr">
              <a:buClrTx/>
              <a:buSzTx/>
              <a:buFontTx/>
            </a:pPr>
            <a:r>
              <a:rPr lang="en-US" sz="1400" dirty="0">
                <a:solidFill>
                  <a:schemeClr val="bg1"/>
                </a:solidFill>
                <a:latin typeface="Calibri" panose="020F0502020204030204" pitchFamily="34" charset="0"/>
                <a:ea typeface="Calibri" panose="020F0502020204030204" pitchFamily="34" charset="-122"/>
                <a:cs typeface="Calibri" panose="020F0502020204030204" pitchFamily="34" charset="-120"/>
                <a:sym typeface="+mn-ea"/>
              </a:rPr>
              <a:t>Grid-following inverter. No independent reference. Grid unstable. Inverter trips. Panels produce. Power is discarded.</a:t>
            </a:r>
          </a:p>
        </p:txBody>
      </p:sp>
      <p:sp>
        <p:nvSpPr>
          <p:cNvPr id="12" name="Text 9"/>
          <p:cNvSpPr/>
          <p:nvPr/>
        </p:nvSpPr>
        <p:spPr>
          <a:xfrm>
            <a:off x="274320" y="4224528"/>
            <a:ext cx="4160520" cy="256032"/>
          </a:xfrm>
          <a:prstGeom prst="rect">
            <a:avLst/>
          </a:prstGeom>
          <a:noFill/>
        </p:spPr>
        <p:txBody>
          <a:bodyPr wrap="square" lIns="0" tIns="0" rIns="0" bIns="0" rtlCol="0" anchor="ctr">
            <a:noAutofit/>
          </a:bodyPr>
          <a:lstStyle/>
          <a:p>
            <a:pPr lvl="0" algn="ctr">
              <a:buClrTx/>
              <a:buSzTx/>
              <a:buFontTx/>
            </a:pPr>
            <a:r>
              <a:rPr lang="en-US" sz="1400" dirty="0">
                <a:solidFill>
                  <a:schemeClr val="bg1"/>
                </a:solidFill>
                <a:latin typeface="Calibri" panose="020F0502020204030204" pitchFamily="34" charset="0"/>
                <a:ea typeface="Calibri" panose="020F0502020204030204" pitchFamily="34" charset="-122"/>
                <a:cs typeface="Calibri" panose="020F0502020204030204" pitchFamily="34" charset="-120"/>
                <a:sym typeface="+mn-ea"/>
              </a:rPr>
              <a:t>Revenue: USD 0.00</a:t>
            </a:r>
          </a:p>
        </p:txBody>
      </p:sp>
      <p:sp>
        <p:nvSpPr>
          <p:cNvPr id="13" name="Shape 10"/>
          <p:cNvSpPr/>
          <p:nvPr/>
        </p:nvSpPr>
        <p:spPr>
          <a:xfrm>
            <a:off x="4709160" y="960120"/>
            <a:ext cx="4160520" cy="3749040"/>
          </a:xfrm>
          <a:prstGeom prst="rect">
            <a:avLst/>
          </a:prstGeom>
          <a:solidFill>
            <a:srgbClr val="041A10"/>
          </a:solidFill>
          <a:ln w="25400">
            <a:solidFill>
              <a:srgbClr val="1AA41D"/>
            </a:solidFill>
            <a:prstDash val="solid"/>
          </a:ln>
          <a:effectLst>
            <a:outerShdw blurRad="50800" dist="25400" dir="8100000" algn="bl" rotWithShape="0">
              <a:srgbClr val="000000">
                <a:alpha val="10000"/>
              </a:srgbClr>
            </a:outerShdw>
          </a:effectLst>
        </p:spPr>
      </p:sp>
      <p:sp>
        <p:nvSpPr>
          <p:cNvPr id="14" name="Shape 11"/>
          <p:cNvSpPr/>
          <p:nvPr/>
        </p:nvSpPr>
        <p:spPr>
          <a:xfrm>
            <a:off x="4709160" y="960120"/>
            <a:ext cx="4160520" cy="402336"/>
          </a:xfrm>
          <a:prstGeom prst="rect">
            <a:avLst/>
          </a:prstGeom>
          <a:solidFill>
            <a:srgbClr val="1AA41D"/>
          </a:solidFill>
          <a:ln w="12700">
            <a:solidFill>
              <a:srgbClr val="1AA41D"/>
            </a:solidFill>
            <a:prstDash val="solid"/>
          </a:ln>
        </p:spPr>
      </p:sp>
      <p:sp>
        <p:nvSpPr>
          <p:cNvPr id="15" name="Text 12"/>
          <p:cNvSpPr/>
          <p:nvPr/>
        </p:nvSpPr>
        <p:spPr>
          <a:xfrm>
            <a:off x="4709160" y="960120"/>
            <a:ext cx="4160520" cy="402336"/>
          </a:xfrm>
          <a:prstGeom prst="rect">
            <a:avLst/>
          </a:prstGeom>
          <a:noFill/>
        </p:spPr>
        <p:txBody>
          <a:bodyPr wrap="square" lIns="0" tIns="0" rIns="0" bIns="0" rtlCol="0" anchor="ctr">
            <a:noAutofit/>
          </a:bodyPr>
          <a:lstStyle/>
          <a:p>
            <a:pPr lvl="0" algn="ctr">
              <a:buClrTx/>
              <a:buSzTx/>
              <a:buFontTx/>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sym typeface="+mn-ea"/>
              </a:rPr>
              <a:t>EUREKA:  WITH BESS</a:t>
            </a:r>
          </a:p>
        </p:txBody>
      </p:sp>
      <p:sp>
        <p:nvSpPr>
          <p:cNvPr id="16" name="Text 13"/>
          <p:cNvSpPr/>
          <p:nvPr/>
        </p:nvSpPr>
        <p:spPr>
          <a:xfrm>
            <a:off x="4709160" y="1463040"/>
            <a:ext cx="4160520" cy="1005840"/>
          </a:xfrm>
          <a:prstGeom prst="rect">
            <a:avLst/>
          </a:prstGeom>
          <a:noFill/>
        </p:spPr>
        <p:txBody>
          <a:bodyPr wrap="square" lIns="0" tIns="0" rIns="0" bIns="0" rtlCol="0" anchor="ctr">
            <a:noAutofit/>
          </a:bodyPr>
          <a:lstStyle/>
          <a:p>
            <a:pPr lvl="0" algn="ctr">
              <a:buClrTx/>
              <a:buSzTx/>
              <a:buFontTx/>
            </a:pPr>
            <a:r>
              <a:rPr lang="en-US" sz="10000" b="1" dirty="0">
                <a:solidFill>
                  <a:schemeClr val="bg1"/>
                </a:solidFill>
                <a:latin typeface="Calibri" panose="020F0502020204030204" pitchFamily="34" charset="0"/>
                <a:ea typeface="Calibri" panose="020F0502020204030204" pitchFamily="34" charset="-122"/>
                <a:cs typeface="Calibri" panose="020F0502020204030204" pitchFamily="34" charset="-120"/>
                <a:sym typeface="+mn-ea"/>
              </a:rPr>
              <a:t>965.4</a:t>
            </a:r>
          </a:p>
        </p:txBody>
      </p:sp>
      <p:sp>
        <p:nvSpPr>
          <p:cNvPr id="17" name="Text 14"/>
          <p:cNvSpPr/>
          <p:nvPr/>
        </p:nvSpPr>
        <p:spPr>
          <a:xfrm>
            <a:off x="4709160" y="2485390"/>
            <a:ext cx="4160520" cy="340360"/>
          </a:xfrm>
          <a:prstGeom prst="rect">
            <a:avLst/>
          </a:prstGeom>
          <a:noFill/>
        </p:spPr>
        <p:txBody>
          <a:bodyPr wrap="square" lIns="0" tIns="0" rIns="0" bIns="0" rtlCol="0" anchor="ctr">
            <a:noAutofit/>
          </a:bodyPr>
          <a:lstStyle/>
          <a:p>
            <a:pPr lvl="0" algn="ctr">
              <a:buClrTx/>
              <a:buSzTx/>
              <a:buFontTx/>
            </a:pPr>
            <a:r>
              <a:rPr lang="en-US" sz="1400" dirty="0">
                <a:solidFill>
                  <a:schemeClr val="bg1"/>
                </a:solidFill>
                <a:latin typeface="Calibri" panose="020F0502020204030204" pitchFamily="34" charset="0"/>
                <a:ea typeface="Calibri" panose="020F0502020204030204" pitchFamily="34" charset="-122"/>
                <a:cs typeface="Calibri" panose="020F0502020204030204" pitchFamily="34" charset="-120"/>
                <a:sym typeface="+mn-ea"/>
              </a:rPr>
              <a:t>kWh total over 7 days</a:t>
            </a:r>
          </a:p>
        </p:txBody>
      </p:sp>
      <p:sp>
        <p:nvSpPr>
          <p:cNvPr id="18" name="Text 15"/>
          <p:cNvSpPr/>
          <p:nvPr/>
        </p:nvSpPr>
        <p:spPr>
          <a:xfrm>
            <a:off x="4846320" y="2916555"/>
            <a:ext cx="3801110" cy="905510"/>
          </a:xfrm>
          <a:prstGeom prst="rect">
            <a:avLst/>
          </a:prstGeom>
          <a:noFill/>
        </p:spPr>
        <p:txBody>
          <a:bodyPr wrap="square" lIns="0" tIns="0" rIns="0" bIns="0" rtlCol="0" anchor="ctr">
            <a:noAutofit/>
          </a:bodyPr>
          <a:lstStyle/>
          <a:p>
            <a:pPr lvl="0" algn="ctr">
              <a:buClrTx/>
              <a:buSzTx/>
              <a:buFontTx/>
            </a:pPr>
            <a:r>
              <a:rPr lang="en-US" sz="1400" dirty="0">
                <a:solidFill>
                  <a:schemeClr val="bg1"/>
                </a:solidFill>
                <a:latin typeface="Calibri" panose="020F0502020204030204" pitchFamily="34" charset="0"/>
                <a:ea typeface="Calibri" panose="020F0502020204030204" pitchFamily="34" charset="-122"/>
                <a:cs typeface="Calibri" panose="020F0502020204030204" pitchFamily="34" charset="-120"/>
                <a:sym typeface="+mn-ea"/>
              </a:rPr>
              <a:t>Grid-forming inverter. Battery provides independent reference. Generates regardless of ZESCO signal. Every kWh metered and billed.</a:t>
            </a:r>
          </a:p>
        </p:txBody>
      </p:sp>
      <p:sp>
        <p:nvSpPr>
          <p:cNvPr id="19" name="Text 16"/>
          <p:cNvSpPr/>
          <p:nvPr/>
        </p:nvSpPr>
        <p:spPr>
          <a:xfrm>
            <a:off x="4709160" y="3913632"/>
            <a:ext cx="4160520" cy="256032"/>
          </a:xfrm>
          <a:prstGeom prst="rect">
            <a:avLst/>
          </a:prstGeom>
          <a:noFill/>
        </p:spPr>
        <p:txBody>
          <a:bodyPr wrap="square" lIns="0" tIns="0" rIns="0" bIns="0" rtlCol="0" anchor="ctr">
            <a:noAutofit/>
          </a:bodyPr>
          <a:lstStyle/>
          <a:p>
            <a:pPr lvl="0" algn="ctr">
              <a:buClrTx/>
              <a:buSzTx/>
              <a:buFontTx/>
            </a:pPr>
            <a:r>
              <a:rPr lang="en-US" sz="1400" dirty="0">
                <a:solidFill>
                  <a:schemeClr val="bg1"/>
                </a:solidFill>
                <a:latin typeface="Calibri" panose="020F0502020204030204" pitchFamily="34" charset="0"/>
                <a:ea typeface="Calibri" panose="020F0502020204030204" pitchFamily="34" charset="-122"/>
                <a:cs typeface="Calibri" panose="020F0502020204030204" pitchFamily="34" charset="-120"/>
                <a:sym typeface="+mn-ea"/>
              </a:rPr>
              <a:t>0 days of zero-generation</a:t>
            </a:r>
          </a:p>
        </p:txBody>
      </p:sp>
      <p:sp>
        <p:nvSpPr>
          <p:cNvPr id="20" name="Text 17"/>
          <p:cNvSpPr/>
          <p:nvPr/>
        </p:nvSpPr>
        <p:spPr>
          <a:xfrm>
            <a:off x="4709160" y="4187952"/>
            <a:ext cx="4160520" cy="256032"/>
          </a:xfrm>
          <a:prstGeom prst="rect">
            <a:avLst/>
          </a:prstGeom>
          <a:noFill/>
        </p:spPr>
        <p:txBody>
          <a:bodyPr wrap="square" lIns="0" tIns="0" rIns="0" bIns="0" rtlCol="0" anchor="ctr">
            <a:noAutofit/>
          </a:bodyPr>
          <a:lstStyle/>
          <a:p>
            <a:pPr lvl="0" algn="ctr">
              <a:buClrTx/>
              <a:buSzTx/>
              <a:buFontTx/>
            </a:pPr>
            <a:r>
              <a:rPr lang="en-US" sz="1400" dirty="0">
                <a:solidFill>
                  <a:schemeClr val="bg1"/>
                </a:solidFill>
                <a:latin typeface="Calibri" panose="020F0502020204030204" pitchFamily="34" charset="0"/>
                <a:ea typeface="Calibri" panose="020F0502020204030204" pitchFamily="34" charset="-122"/>
                <a:cs typeface="Calibri" panose="020F0502020204030204" pitchFamily="34" charset="-120"/>
                <a:sym typeface="+mn-ea"/>
              </a:rPr>
              <a:t>Min: 95.6 kWh (weather, not grid)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465"/>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INTERNATIONAL LESSONS: As Zambia's Solar Fleet Grows, Learning From Others Is Essential</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11"/>
          <a:stretch>
            <a:fillRect/>
          </a:stretch>
        </p:blipFill>
        <p:spPr>
          <a:xfrm>
            <a:off x="137160" y="4663440"/>
            <a:ext cx="438912" cy="438912"/>
          </a:xfrm>
          <a:prstGeom prst="rect">
            <a:avLst/>
          </a:prstGeom>
        </p:spPr>
      </p:pic>
      <p:sp>
        <p:nvSpPr>
          <p:cNvPr id="5" name="Text 2"/>
          <p:cNvSpPr/>
          <p:nvPr/>
        </p:nvSpPr>
        <p:spPr>
          <a:xfrm>
            <a:off x="365760" y="822960"/>
            <a:ext cx="8412480" cy="347472"/>
          </a:xfrm>
          <a:prstGeom prst="rect">
            <a:avLst/>
          </a:prstGeom>
          <a:noFill/>
        </p:spPr>
        <p:txBody>
          <a:bodyPr wrap="square" rtlCol="0" anchor="ctr"/>
          <a:lstStyle/>
          <a:p>
            <a:pPr marL="0" indent="0">
              <a:buNone/>
            </a:pPr>
            <a:r>
              <a:rPr lang="en-US" sz="1400" i="1" dirty="0">
                <a:solidFill>
                  <a:srgbClr val="444444"/>
                </a:solidFill>
                <a:latin typeface="Calibri" panose="020F0502020204030204" pitchFamily="34" charset="0"/>
                <a:ea typeface="Calibri" panose="020F0502020204030204" pitchFamily="34" charset="-122"/>
                <a:cs typeface="Calibri" panose="020F0502020204030204" pitchFamily="34" charset="-120"/>
              </a:rPr>
              <a:t>Both countries deployed solar rapidly without the right standards. Both paid a heavy price. These are not hypothetical risks for Zambia, they are the exact conditions Zambia is heading into.</a:t>
            </a:r>
          </a:p>
        </p:txBody>
      </p:sp>
      <p:sp>
        <p:nvSpPr>
          <p:cNvPr id="6" name="Shape 3"/>
          <p:cNvSpPr/>
          <p:nvPr/>
        </p:nvSpPr>
        <p:spPr>
          <a:xfrm>
            <a:off x="365760" y="1234440"/>
            <a:ext cx="4160520" cy="3428365"/>
          </a:xfrm>
          <a:prstGeom prst="rect">
            <a:avLst/>
          </a:prstGeom>
          <a:solidFill>
            <a:srgbClr val="FEF0ED"/>
          </a:solidFill>
          <a:ln w="19050">
            <a:solidFill>
              <a:srgbClr val="C0392B"/>
            </a:solidFill>
            <a:prstDash val="solid"/>
          </a:ln>
          <a:effectLst>
            <a:outerShdw blurRad="50800" dist="25400" dir="8100000" algn="bl" rotWithShape="0">
              <a:srgbClr val="000000">
                <a:alpha val="10000"/>
              </a:srgbClr>
            </a:outerShdw>
          </a:effectLst>
        </p:spPr>
      </p:sp>
      <p:sp>
        <p:nvSpPr>
          <p:cNvPr id="7" name="Shape 4"/>
          <p:cNvSpPr/>
          <p:nvPr/>
        </p:nvSpPr>
        <p:spPr>
          <a:xfrm>
            <a:off x="365760" y="1234440"/>
            <a:ext cx="4160520" cy="438912"/>
          </a:xfrm>
          <a:prstGeom prst="rect">
            <a:avLst/>
          </a:prstGeom>
          <a:solidFill>
            <a:srgbClr val="C0392B"/>
          </a:solidFill>
          <a:ln w="12700">
            <a:solidFill>
              <a:srgbClr val="C0392B"/>
            </a:solidFill>
            <a:prstDash val="solid"/>
          </a:ln>
        </p:spPr>
      </p:sp>
      <p:sp>
        <p:nvSpPr>
          <p:cNvPr id="8" name="Text 5"/>
          <p:cNvSpPr/>
          <p:nvPr/>
        </p:nvSpPr>
        <p:spPr>
          <a:xfrm>
            <a:off x="365760" y="1234440"/>
            <a:ext cx="4160520" cy="438912"/>
          </a:xfrm>
          <a:prstGeom prst="rect">
            <a:avLst/>
          </a:prstGeom>
          <a:noFill/>
        </p:spPr>
        <p:txBody>
          <a:bodyPr wrap="square" lIns="0" tIns="0" rIns="0" bIns="0" rtlCol="0" anchor="ctr"/>
          <a:lstStyle/>
          <a:p>
            <a:pPr marL="0" indent="0" algn="ctr">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GERMANY: Frequency Cascade: The 50.2 Hz Near-Miss</a:t>
            </a:r>
          </a:p>
        </p:txBody>
      </p:sp>
      <p:sp>
        <p:nvSpPr>
          <p:cNvPr id="9" name="Text 6"/>
          <p:cNvSpPr/>
          <p:nvPr>
            <p:custDataLst>
              <p:tags r:id="rId1"/>
            </p:custDataLst>
          </p:nvPr>
        </p:nvSpPr>
        <p:spPr>
          <a:xfrm>
            <a:off x="502920" y="1755648"/>
            <a:ext cx="3886200" cy="256032"/>
          </a:xfrm>
          <a:prstGeom prst="rect">
            <a:avLst/>
          </a:prstGeom>
          <a:noFill/>
        </p:spPr>
        <p:txBody>
          <a:bodyPr wrap="square" lIns="0" tIns="0" rIns="0" bIns="0" rtlCol="0" anchor="ctr"/>
          <a:lstStyle/>
          <a:p>
            <a:pPr marL="0" indent="0">
              <a:buNone/>
            </a:pPr>
            <a:r>
              <a:rPr lang="en-US" sz="1600" b="1" dirty="0">
                <a:solidFill>
                  <a:schemeClr val="tx1"/>
                </a:solidFill>
                <a:latin typeface="Calibri" panose="020F0502020204030204" pitchFamily="34" charset="0"/>
                <a:ea typeface="Calibri" panose="020F0502020204030204" pitchFamily="34" charset="-122"/>
                <a:cs typeface="Calibri" panose="020F0502020204030204" pitchFamily="34" charset="-120"/>
              </a:rPr>
              <a:t>THE MISTAKE</a:t>
            </a:r>
          </a:p>
        </p:txBody>
      </p:sp>
      <p:sp>
        <p:nvSpPr>
          <p:cNvPr id="10" name="Text 7"/>
          <p:cNvSpPr/>
          <p:nvPr>
            <p:custDataLst>
              <p:tags r:id="rId2"/>
            </p:custDataLst>
          </p:nvPr>
        </p:nvSpPr>
        <p:spPr>
          <a:xfrm>
            <a:off x="502920" y="2011045"/>
            <a:ext cx="4044315" cy="970280"/>
          </a:xfrm>
          <a:prstGeom prst="rect">
            <a:avLst/>
          </a:prstGeom>
          <a:noFill/>
        </p:spPr>
        <p:txBody>
          <a:bodyPr wrap="square" lIns="0" tIns="0" rIns="0" bIns="0" rtlCol="0" anchor="t"/>
          <a:lstStyle/>
          <a:p>
            <a:pPr marL="0" indent="0">
              <a:buNone/>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Germany's fleet grew rapidly with no Frequency Ride Through standard. Every inverter had a hard-trip at 50.2 Hz. A single routine frequency event could have tripped the ENTIRE fleet simultaneously, threatening a continental blackout across all synchronously-connected European grids.</a:t>
            </a:r>
          </a:p>
        </p:txBody>
      </p:sp>
      <p:sp>
        <p:nvSpPr>
          <p:cNvPr id="11" name="Text 8"/>
          <p:cNvSpPr/>
          <p:nvPr>
            <p:custDataLst>
              <p:tags r:id="rId3"/>
            </p:custDataLst>
          </p:nvPr>
        </p:nvSpPr>
        <p:spPr>
          <a:xfrm>
            <a:off x="502920" y="3566160"/>
            <a:ext cx="3886200" cy="256032"/>
          </a:xfrm>
          <a:prstGeom prst="rect">
            <a:avLst/>
          </a:prstGeom>
          <a:noFill/>
        </p:spPr>
        <p:txBody>
          <a:bodyPr wrap="square" lIns="0" tIns="0" rIns="0" bIns="0" rtlCol="0" anchor="ctr">
            <a:noAutofit/>
          </a:bodyPr>
          <a:lstStyle/>
          <a:p>
            <a:pPr lvl="0" algn="l">
              <a:buClrTx/>
              <a:buSzTx/>
              <a:buFontTx/>
            </a:pPr>
            <a:r>
              <a:rPr lang="en-US" sz="1600" b="1" dirty="0">
                <a:latin typeface="Calibri" panose="020F0502020204030204" pitchFamily="34" charset="0"/>
                <a:ea typeface="Calibri" panose="020F0502020204030204" pitchFamily="34" charset="-122"/>
                <a:cs typeface="Calibri" panose="020F0502020204030204" pitchFamily="34" charset="-120"/>
                <a:sym typeface="+mn-ea"/>
              </a:rPr>
              <a:t>THE COST</a:t>
            </a:r>
          </a:p>
        </p:txBody>
      </p:sp>
      <p:sp>
        <p:nvSpPr>
          <p:cNvPr id="12" name="Text 9"/>
          <p:cNvSpPr/>
          <p:nvPr>
            <p:custDataLst>
              <p:tags r:id="rId4"/>
            </p:custDataLst>
          </p:nvPr>
        </p:nvSpPr>
        <p:spPr>
          <a:xfrm>
            <a:off x="502920" y="3821938"/>
            <a:ext cx="3886200" cy="621792"/>
          </a:xfrm>
          <a:prstGeom prst="rect">
            <a:avLst/>
          </a:prstGeom>
          <a:noFill/>
        </p:spPr>
        <p:txBody>
          <a:bodyPr wrap="square" lIns="0" tIns="0" rIns="0" bIns="0" rtlCol="0" anchor="t">
            <a:noAutofit/>
          </a:bodyPr>
          <a:lstStyle/>
          <a:p>
            <a:pPr lvl="0" algn="l">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Mandatory retrofit across 315,000 installations. Hundreds of millions of euros. A standard that should have been set before the first plant connected.</a:t>
            </a:r>
          </a:p>
        </p:txBody>
      </p:sp>
      <p:sp>
        <p:nvSpPr>
          <p:cNvPr id="14" name="Shape 11"/>
          <p:cNvSpPr/>
          <p:nvPr/>
        </p:nvSpPr>
        <p:spPr>
          <a:xfrm>
            <a:off x="4709160" y="1234440"/>
            <a:ext cx="4251960" cy="3423285"/>
          </a:xfrm>
          <a:prstGeom prst="rect">
            <a:avLst/>
          </a:prstGeom>
          <a:solidFill>
            <a:srgbClr val="FFFBEB"/>
          </a:solidFill>
          <a:ln w="19050">
            <a:solidFill>
              <a:srgbClr val="D97706"/>
            </a:solidFill>
            <a:prstDash val="solid"/>
          </a:ln>
          <a:effectLst>
            <a:outerShdw blurRad="50800" dist="25400" dir="8100000" algn="bl" rotWithShape="0">
              <a:srgbClr val="000000">
                <a:alpha val="10000"/>
              </a:srgbClr>
            </a:outerShdw>
          </a:effectLst>
        </p:spPr>
      </p:sp>
      <p:sp>
        <p:nvSpPr>
          <p:cNvPr id="15" name="Shape 12"/>
          <p:cNvSpPr/>
          <p:nvPr/>
        </p:nvSpPr>
        <p:spPr>
          <a:xfrm>
            <a:off x="4709160" y="1234440"/>
            <a:ext cx="4251960" cy="438912"/>
          </a:xfrm>
          <a:prstGeom prst="rect">
            <a:avLst/>
          </a:prstGeom>
          <a:solidFill>
            <a:srgbClr val="D97706"/>
          </a:solidFill>
          <a:ln w="12700">
            <a:solidFill>
              <a:srgbClr val="D97706"/>
            </a:solidFill>
            <a:prstDash val="solid"/>
          </a:ln>
        </p:spPr>
      </p:sp>
      <p:sp>
        <p:nvSpPr>
          <p:cNvPr id="16" name="Text 13"/>
          <p:cNvSpPr/>
          <p:nvPr/>
        </p:nvSpPr>
        <p:spPr>
          <a:xfrm>
            <a:off x="4709160" y="1234440"/>
            <a:ext cx="4251960" cy="438912"/>
          </a:xfrm>
          <a:prstGeom prst="rect">
            <a:avLst/>
          </a:prstGeom>
          <a:noFill/>
        </p:spPr>
        <p:txBody>
          <a:bodyPr wrap="square" lIns="0" tIns="0" rIns="0" bIns="0" rtlCol="0" anchor="ctr"/>
          <a:lstStyle/>
          <a:p>
            <a:pPr marL="0" indent="0" algn="ctr">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SOUTH AFRICA: Two Issues, Both Applicable to Zambia</a:t>
            </a:r>
          </a:p>
        </p:txBody>
      </p:sp>
      <p:sp>
        <p:nvSpPr>
          <p:cNvPr id="17" name="Text 14"/>
          <p:cNvSpPr/>
          <p:nvPr>
            <p:custDataLst>
              <p:tags r:id="rId5"/>
            </p:custDataLst>
          </p:nvPr>
        </p:nvSpPr>
        <p:spPr>
          <a:xfrm>
            <a:off x="4846320" y="1733550"/>
            <a:ext cx="4004945" cy="278130"/>
          </a:xfrm>
          <a:prstGeom prst="rect">
            <a:avLst/>
          </a:prstGeom>
          <a:noFill/>
        </p:spPr>
        <p:txBody>
          <a:bodyPr wrap="square" lIns="0" tIns="0" rIns="0" bIns="0" rtlCol="0" anchor="ctr">
            <a:noAutofit/>
          </a:bodyPr>
          <a:lstStyle/>
          <a:p>
            <a:pPr lvl="0" algn="l">
              <a:buClrTx/>
              <a:buSzTx/>
              <a:buFontTx/>
            </a:pPr>
            <a:r>
              <a:rPr lang="en-US" sz="1600" b="1" dirty="0">
                <a:latin typeface="Calibri" panose="020F0502020204030204" pitchFamily="34" charset="0"/>
                <a:ea typeface="Calibri" panose="020F0502020204030204" pitchFamily="34" charset="-122"/>
                <a:cs typeface="Calibri" panose="020F0502020204030204" pitchFamily="34" charset="-120"/>
                <a:sym typeface="+mn-ea"/>
              </a:rPr>
              <a:t>ISSUE 1: DEEMED ENERGY</a:t>
            </a:r>
          </a:p>
        </p:txBody>
      </p:sp>
      <p:sp>
        <p:nvSpPr>
          <p:cNvPr id="18" name="Text 15"/>
          <p:cNvSpPr/>
          <p:nvPr>
            <p:custDataLst>
              <p:tags r:id="rId6"/>
            </p:custDataLst>
          </p:nvPr>
        </p:nvSpPr>
        <p:spPr>
          <a:xfrm>
            <a:off x="4846320" y="2048256"/>
            <a:ext cx="4005072" cy="804672"/>
          </a:xfrm>
          <a:prstGeom prst="rect">
            <a:avLst/>
          </a:prstGeom>
          <a:noFill/>
        </p:spPr>
        <p:txBody>
          <a:bodyPr wrap="square" lIns="0" tIns="0" rIns="0" bIns="0" rtlCol="0" anchor="t">
            <a:noAutofit/>
          </a:bodyPr>
          <a:lstStyle/>
          <a:p>
            <a:pPr lvl="0" algn="l">
              <a:buClrTx/>
              <a:buSzTx/>
              <a:buFontTx/>
            </a:pP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R46.2M in deemed energy payments to 40 IPPs in H1 2024 alone. R320 billion transmission reinforcement bill. Grid connections were signed before feeder capacity was checked.</a:t>
            </a:r>
          </a:p>
        </p:txBody>
      </p:sp>
      <p:sp>
        <p:nvSpPr>
          <p:cNvPr id="19" name="Text 16"/>
          <p:cNvSpPr/>
          <p:nvPr>
            <p:custDataLst>
              <p:tags r:id="rId7"/>
            </p:custDataLst>
          </p:nvPr>
        </p:nvSpPr>
        <p:spPr>
          <a:xfrm>
            <a:off x="4846320" y="2959100"/>
            <a:ext cx="4005072" cy="256032"/>
          </a:xfrm>
          <a:prstGeom prst="rect">
            <a:avLst/>
          </a:prstGeom>
          <a:noFill/>
        </p:spPr>
        <p:txBody>
          <a:bodyPr wrap="square" lIns="0" tIns="0" rIns="0" bIns="0" rtlCol="0" anchor="ctr">
            <a:noAutofit/>
          </a:bodyPr>
          <a:lstStyle/>
          <a:p>
            <a:pPr lvl="0" algn="l">
              <a:buClrTx/>
              <a:buSzTx/>
              <a:buFontTx/>
            </a:pPr>
            <a:r>
              <a:rPr lang="en-US" sz="1600" b="1" dirty="0">
                <a:latin typeface="Calibri" panose="020F0502020204030204" pitchFamily="34" charset="0"/>
                <a:ea typeface="Calibri" panose="020F0502020204030204" pitchFamily="34" charset="-122"/>
                <a:cs typeface="Calibri" panose="020F0502020204030204" pitchFamily="34" charset="-120"/>
                <a:sym typeface="+mn-ea"/>
              </a:rPr>
              <a:t>ISSUE 2: VOLTAGE BACKFLOW</a:t>
            </a:r>
          </a:p>
        </p:txBody>
      </p:sp>
      <p:sp>
        <p:nvSpPr>
          <p:cNvPr id="20" name="Text 17"/>
          <p:cNvSpPr/>
          <p:nvPr>
            <p:custDataLst>
              <p:tags r:id="rId8"/>
            </p:custDataLst>
          </p:nvPr>
        </p:nvSpPr>
        <p:spPr>
          <a:xfrm>
            <a:off x="4846320" y="3273298"/>
            <a:ext cx="4005072" cy="804672"/>
          </a:xfrm>
          <a:prstGeom prst="rect">
            <a:avLst/>
          </a:prstGeom>
          <a:noFill/>
        </p:spPr>
        <p:txBody>
          <a:bodyPr wrap="square" lIns="0" tIns="0" rIns="0" bIns="0" rtlCol="0" anchor="t"/>
          <a:lstStyle/>
          <a:p>
            <a:pPr marL="0" indent="0">
              <a:buNone/>
            </a:pPr>
            <a:r>
              <a:rPr lang="en-US" sz="1200" dirty="0">
                <a:solidFill>
                  <a:srgbClr val="1A1A1A"/>
                </a:solidFill>
                <a:latin typeface="Calibri" panose="020F0502020204030204" pitchFamily="34" charset="0"/>
                <a:ea typeface="Calibri" panose="020F0502020204030204" pitchFamily="34" charset="-122"/>
                <a:cs typeface="Calibri" panose="020F0502020204030204" pitchFamily="34" charset="-120"/>
              </a:rPr>
              <a:t>Solar backflow on low-load feeders pushed voltage above the ±10% statutory band. Protection </a:t>
            </a:r>
            <a:r>
              <a:rPr lang="en-US" sz="1400" dirty="0">
                <a:solidFill>
                  <a:srgbClr val="1A1A1A"/>
                </a:solidFill>
                <a:latin typeface="Calibri" panose="020F0502020204030204" pitchFamily="34" charset="0"/>
                <a:ea typeface="Calibri" panose="020F0502020204030204" pitchFamily="34" charset="-122"/>
                <a:cs typeface="Calibri" panose="020F0502020204030204" pitchFamily="34" charset="-120"/>
              </a:rPr>
              <a:t>relays </a:t>
            </a:r>
            <a:r>
              <a:rPr lang="en-US" sz="1200" dirty="0">
                <a:solidFill>
                  <a:srgbClr val="1A1A1A"/>
                </a:solidFill>
                <a:latin typeface="Calibri" panose="020F0502020204030204" pitchFamily="34" charset="0"/>
                <a:ea typeface="Calibri" panose="020F0502020204030204" pitchFamily="34" charset="-122"/>
                <a:cs typeface="Calibri" panose="020F0502020204030204" pitchFamily="34" charset="-120"/>
              </a:rPr>
              <a:t>tripped the most productive inverters first. Deemed energy obligations still applied.</a:t>
            </a:r>
          </a:p>
        </p:txBody>
      </p:sp>
      <p:sp>
        <p:nvSpPr>
          <p:cNvPr id="21" name="Text 18"/>
          <p:cNvSpPr/>
          <p:nvPr/>
        </p:nvSpPr>
        <p:spPr>
          <a:xfrm>
            <a:off x="4846320" y="4096512"/>
            <a:ext cx="4005072" cy="621792"/>
          </a:xfrm>
          <a:prstGeom prst="rect">
            <a:avLst/>
          </a:prstGeom>
          <a:noFill/>
        </p:spPr>
        <p:txBody>
          <a:bodyPr wrap="square" lIns="0" tIns="0" rIns="0" bIns="0" rtlCol="0" anchor="t">
            <a:noAutofit/>
          </a:bodyPr>
          <a:lstStyle/>
          <a:p>
            <a:pPr lvl="0" algn="l">
              <a:buClrTx/>
              <a:buSzTx/>
              <a:buFontTx/>
            </a:pPr>
            <a:r>
              <a:rPr lang="en-US" sz="1200" b="1" dirty="0">
                <a:latin typeface="Calibri" panose="020F0502020204030204" pitchFamily="34" charset="0"/>
                <a:ea typeface="Calibri" panose="020F0502020204030204" pitchFamily="34" charset="-122"/>
                <a:cs typeface="Calibri" panose="020F0502020204030204" pitchFamily="34" charset="-120"/>
                <a:sym typeface="+mn-ea"/>
              </a:rPr>
              <a:t>Zambia has no deemed energy clause in any PPA and no feeder hosting capacity survey before connection.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1B3461"/>
          </a:solidFill>
          <a:ln w="12700">
            <a:solidFill>
              <a:srgbClr val="1B3461"/>
            </a:solidFill>
            <a:prstDash val="solid"/>
          </a:ln>
        </p:spPr>
      </p:sp>
      <p:sp>
        <p:nvSpPr>
          <p:cNvPr id="3" name="Text 1"/>
          <p:cNvSpPr/>
          <p:nvPr/>
        </p:nvSpPr>
        <p:spPr>
          <a:xfrm>
            <a:off x="365760" y="0"/>
            <a:ext cx="8412480" cy="960120"/>
          </a:xfrm>
          <a:prstGeom prst="rect">
            <a:avLst/>
          </a:prstGeom>
          <a:noFill/>
        </p:spPr>
        <p:txBody>
          <a:bodyPr wrap="square" rtlCol="0" anchor="ctr"/>
          <a:lstStyle/>
          <a:p>
            <a:pPr marL="0" indent="0">
              <a:buNone/>
            </a:pPr>
            <a:r>
              <a:rPr lang="en-US" sz="2400" b="1" dirty="0">
                <a:solidFill>
                  <a:srgbClr val="FFFFFF"/>
                </a:solidFill>
                <a:latin typeface="Calibri" panose="020F0502020204030204" pitchFamily="34" charset="0"/>
                <a:ea typeface="Calibri" panose="020F0502020204030204" pitchFamily="34" charset="-122"/>
                <a:cs typeface="Calibri" panose="020F0502020204030204" pitchFamily="34" charset="-120"/>
              </a:rPr>
              <a:t>RESULTS: ZESCO Power Quality: Four Critical Gaps in the Current Regulatory Framework</a:t>
            </a:r>
            <a:endParaRPr lang="en-US" sz="2400" dirty="0"/>
          </a:p>
        </p:txBody>
      </p:sp>
      <p:pic>
        <p:nvPicPr>
          <p:cNvPr id="4" name="Image 0" descr="/home/claude/eiz_logo_clean.png"/>
          <p:cNvPicPr>
            <a:picLocks noChangeAspect="1"/>
          </p:cNvPicPr>
          <p:nvPr/>
        </p:nvPicPr>
        <p:blipFill>
          <a:blip r:embed="rId27"/>
          <a:stretch>
            <a:fillRect/>
          </a:stretch>
        </p:blipFill>
        <p:spPr>
          <a:xfrm>
            <a:off x="137160" y="4663440"/>
            <a:ext cx="438912" cy="438912"/>
          </a:xfrm>
          <a:prstGeom prst="rect">
            <a:avLst/>
          </a:prstGeom>
        </p:spPr>
      </p:pic>
      <p:sp>
        <p:nvSpPr>
          <p:cNvPr id="5" name="Shape 2"/>
          <p:cNvSpPr/>
          <p:nvPr>
            <p:custDataLst>
              <p:tags r:id="rId1"/>
            </p:custDataLst>
          </p:nvPr>
        </p:nvSpPr>
        <p:spPr>
          <a:xfrm>
            <a:off x="365760" y="1051560"/>
            <a:ext cx="8412480" cy="914400"/>
          </a:xfrm>
          <a:prstGeom prst="rect">
            <a:avLst/>
          </a:prstGeom>
          <a:solidFill>
            <a:srgbClr val="F5F5F5"/>
          </a:solidFill>
          <a:ln w="19050">
            <a:solidFill>
              <a:srgbClr val="C0392B"/>
            </a:solidFill>
            <a:prstDash val="solid"/>
          </a:ln>
          <a:effectLst>
            <a:outerShdw blurRad="50800" dist="25400" dir="8100000" algn="bl" rotWithShape="0">
              <a:srgbClr val="000000">
                <a:alpha val="10000"/>
              </a:srgbClr>
            </a:outerShdw>
          </a:effectLst>
        </p:spPr>
      </p:sp>
      <p:sp>
        <p:nvSpPr>
          <p:cNvPr id="6" name="Shape 3"/>
          <p:cNvSpPr/>
          <p:nvPr>
            <p:custDataLst>
              <p:tags r:id="rId2"/>
            </p:custDataLst>
          </p:nvPr>
        </p:nvSpPr>
        <p:spPr>
          <a:xfrm>
            <a:off x="365760" y="1051560"/>
            <a:ext cx="164592" cy="914400"/>
          </a:xfrm>
          <a:prstGeom prst="rect">
            <a:avLst/>
          </a:prstGeom>
          <a:solidFill>
            <a:srgbClr val="C0392B"/>
          </a:solidFill>
          <a:ln w="12700">
            <a:solidFill>
              <a:srgbClr val="C0392B"/>
            </a:solidFill>
            <a:prstDash val="solid"/>
          </a:ln>
        </p:spPr>
      </p:sp>
      <p:sp>
        <p:nvSpPr>
          <p:cNvPr id="7" name="Shape 4"/>
          <p:cNvSpPr/>
          <p:nvPr>
            <p:custDataLst>
              <p:tags r:id="rId3"/>
            </p:custDataLst>
          </p:nvPr>
        </p:nvSpPr>
        <p:spPr>
          <a:xfrm>
            <a:off x="493776" y="1335024"/>
            <a:ext cx="347472" cy="347472"/>
          </a:xfrm>
          <a:prstGeom prst="ellipse">
            <a:avLst/>
          </a:prstGeom>
          <a:solidFill>
            <a:srgbClr val="C0392B"/>
          </a:solidFill>
          <a:ln w="12700">
            <a:solidFill>
              <a:srgbClr val="C0392B"/>
            </a:solidFill>
            <a:prstDash val="solid"/>
          </a:ln>
        </p:spPr>
      </p:sp>
      <p:sp>
        <p:nvSpPr>
          <p:cNvPr id="8" name="Text 5"/>
          <p:cNvSpPr/>
          <p:nvPr>
            <p:custDataLst>
              <p:tags r:id="rId4"/>
            </p:custDataLst>
          </p:nvPr>
        </p:nvSpPr>
        <p:spPr>
          <a:xfrm>
            <a:off x="493776" y="1335024"/>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1</a:t>
            </a:r>
            <a:endParaRPr lang="en-US" sz="1300" dirty="0"/>
          </a:p>
        </p:txBody>
      </p:sp>
      <p:sp>
        <p:nvSpPr>
          <p:cNvPr id="9" name="Text 6"/>
          <p:cNvSpPr/>
          <p:nvPr>
            <p:custDataLst>
              <p:tags r:id="rId5"/>
            </p:custDataLst>
          </p:nvPr>
        </p:nvSpPr>
        <p:spPr>
          <a:xfrm>
            <a:off x="932688" y="1124712"/>
            <a:ext cx="7955280" cy="274320"/>
          </a:xfrm>
          <a:prstGeom prst="rect">
            <a:avLst/>
          </a:prstGeom>
          <a:noFill/>
        </p:spPr>
        <p:txBody>
          <a:bodyPr wrap="square" lIns="0" tIns="0" rIns="0" bIns="0" rtlCol="0" anchor="ctr"/>
          <a:lstStyle/>
          <a:p>
            <a:pPr marL="0" indent="0">
              <a:buNone/>
            </a:pPr>
            <a:r>
              <a:rPr lang="en-US" sz="1400" b="1" dirty="0">
                <a:solidFill>
                  <a:schemeClr val="tx1"/>
                </a:solidFill>
                <a:latin typeface="Calibri" panose="020F0502020204030204" pitchFamily="34" charset="0"/>
                <a:ea typeface="Calibri" panose="020F0502020204030204" pitchFamily="34" charset="-122"/>
                <a:cs typeface="Calibri" panose="020F0502020204030204" pitchFamily="34" charset="-120"/>
              </a:rPr>
              <a:t>GAP 1:  VOLTAGE DIP NON-COMPLIANCE</a:t>
            </a:r>
          </a:p>
        </p:txBody>
      </p:sp>
      <p:sp>
        <p:nvSpPr>
          <p:cNvPr id="10" name="Text 7"/>
          <p:cNvSpPr/>
          <p:nvPr>
            <p:custDataLst>
              <p:tags r:id="rId6"/>
            </p:custDataLst>
          </p:nvPr>
        </p:nvSpPr>
        <p:spPr>
          <a:xfrm>
            <a:off x="932688" y="1453896"/>
            <a:ext cx="7955280" cy="457200"/>
          </a:xfrm>
          <a:prstGeom prst="rect">
            <a:avLst/>
          </a:prstGeom>
          <a:noFill/>
        </p:spPr>
        <p:txBody>
          <a:bodyPr wrap="square" lIns="0" tIns="0" rIns="0" bIns="0" rtlCol="0" anchor="t"/>
          <a:lstStyle/>
          <a:p>
            <a:pPr marL="0" indent="0">
              <a:buNone/>
            </a:pPr>
            <a:r>
              <a:rPr lang="en-US" sz="1200" dirty="0">
                <a:solidFill>
                  <a:srgbClr val="1A1A1A"/>
                </a:solidFill>
                <a:latin typeface="Calibri" panose="020F0502020204030204" pitchFamily="34" charset="0"/>
                <a:ea typeface="Calibri" panose="020F0502020204030204" pitchFamily="34" charset="-122"/>
                <a:cs typeface="Calibri" panose="020F0502020204030204" pitchFamily="34" charset="-120"/>
              </a:rPr>
              <a:t>40% of ZESCO monitored sites failed the voltage dip standard in 2023. NHPP2 field data: 16 zero-generation days over </a:t>
            </a:r>
          </a:p>
          <a:p>
            <a:pPr marL="0" indent="0">
              <a:buNone/>
            </a:pPr>
            <a:r>
              <a:rPr lang="en-US" sz="1200" dirty="0">
                <a:solidFill>
                  <a:srgbClr val="1A1A1A"/>
                </a:solidFill>
                <a:latin typeface="Calibri" panose="020F0502020204030204" pitchFamily="34" charset="0"/>
                <a:ea typeface="Calibri" panose="020F0502020204030204" pitchFamily="34" charset="-122"/>
                <a:cs typeface="Calibri" panose="020F0502020204030204" pitchFamily="34" charset="-120"/>
              </a:rPr>
              <a:t>4 months, all grid-caused. December control month: full generation every day. The inverter was never the variable.</a:t>
            </a:r>
          </a:p>
        </p:txBody>
      </p:sp>
      <p:sp>
        <p:nvSpPr>
          <p:cNvPr id="11" name="Shape 8"/>
          <p:cNvSpPr/>
          <p:nvPr>
            <p:custDataLst>
              <p:tags r:id="rId7"/>
            </p:custDataLst>
          </p:nvPr>
        </p:nvSpPr>
        <p:spPr>
          <a:xfrm>
            <a:off x="365760" y="2057400"/>
            <a:ext cx="8412480" cy="914400"/>
          </a:xfrm>
          <a:prstGeom prst="rect">
            <a:avLst/>
          </a:prstGeom>
          <a:solidFill>
            <a:srgbClr val="F5F5F5"/>
          </a:solidFill>
          <a:ln w="19050">
            <a:solidFill>
              <a:srgbClr val="C0392B"/>
            </a:solidFill>
            <a:prstDash val="solid"/>
          </a:ln>
          <a:effectLst>
            <a:outerShdw blurRad="50800" dist="25400" dir="8100000" algn="bl" rotWithShape="0">
              <a:srgbClr val="000000">
                <a:alpha val="10000"/>
              </a:srgbClr>
            </a:outerShdw>
          </a:effectLst>
        </p:spPr>
      </p:sp>
      <p:sp>
        <p:nvSpPr>
          <p:cNvPr id="12" name="Shape 9"/>
          <p:cNvSpPr/>
          <p:nvPr>
            <p:custDataLst>
              <p:tags r:id="rId8"/>
            </p:custDataLst>
          </p:nvPr>
        </p:nvSpPr>
        <p:spPr>
          <a:xfrm>
            <a:off x="365760" y="2057400"/>
            <a:ext cx="164592" cy="914400"/>
          </a:xfrm>
          <a:prstGeom prst="rect">
            <a:avLst/>
          </a:prstGeom>
          <a:solidFill>
            <a:srgbClr val="C0392B"/>
          </a:solidFill>
          <a:ln w="12700">
            <a:solidFill>
              <a:srgbClr val="C0392B"/>
            </a:solidFill>
            <a:prstDash val="solid"/>
          </a:ln>
        </p:spPr>
      </p:sp>
      <p:sp>
        <p:nvSpPr>
          <p:cNvPr id="13" name="Shape 10"/>
          <p:cNvSpPr/>
          <p:nvPr>
            <p:custDataLst>
              <p:tags r:id="rId9"/>
            </p:custDataLst>
          </p:nvPr>
        </p:nvSpPr>
        <p:spPr>
          <a:xfrm>
            <a:off x="557911" y="2057654"/>
            <a:ext cx="347472" cy="347472"/>
          </a:xfrm>
          <a:prstGeom prst="ellipse">
            <a:avLst/>
          </a:prstGeom>
          <a:solidFill>
            <a:srgbClr val="C0392B"/>
          </a:solidFill>
          <a:ln w="12700">
            <a:solidFill>
              <a:srgbClr val="C0392B"/>
            </a:solidFill>
            <a:prstDash val="solid"/>
          </a:ln>
        </p:spPr>
      </p:sp>
      <p:sp>
        <p:nvSpPr>
          <p:cNvPr id="14" name="Text 11"/>
          <p:cNvSpPr/>
          <p:nvPr>
            <p:custDataLst>
              <p:tags r:id="rId10"/>
            </p:custDataLst>
          </p:nvPr>
        </p:nvSpPr>
        <p:spPr>
          <a:xfrm>
            <a:off x="494030" y="2051685"/>
            <a:ext cx="347345" cy="312420"/>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2</a:t>
            </a:r>
            <a:endParaRPr lang="en-US" sz="1300" dirty="0"/>
          </a:p>
        </p:txBody>
      </p:sp>
      <p:sp>
        <p:nvSpPr>
          <p:cNvPr id="15" name="Text 12"/>
          <p:cNvSpPr/>
          <p:nvPr>
            <p:custDataLst>
              <p:tags r:id="rId11"/>
            </p:custDataLst>
          </p:nvPr>
        </p:nvSpPr>
        <p:spPr>
          <a:xfrm>
            <a:off x="932688" y="2130552"/>
            <a:ext cx="7955280" cy="274320"/>
          </a:xfrm>
          <a:prstGeom prst="rect">
            <a:avLst/>
          </a:prstGeom>
          <a:noFill/>
        </p:spPr>
        <p:txBody>
          <a:bodyPr wrap="square" lIns="0" tIns="0" rIns="0" bIns="0" rtlCol="0" anchor="ctr">
            <a:noAutofit/>
          </a:bodyPr>
          <a:lstStyle/>
          <a:p>
            <a:pPr lvl="0" algn="l">
              <a:buClrTx/>
              <a:buSzTx/>
              <a:buFontTx/>
            </a:pPr>
            <a:r>
              <a:rPr lang="en-US" sz="1400" b="1" dirty="0">
                <a:latin typeface="Calibri" panose="020F0502020204030204" pitchFamily="34" charset="0"/>
                <a:ea typeface="Calibri" panose="020F0502020204030204" pitchFamily="34" charset="-122"/>
                <a:cs typeface="Calibri" panose="020F0502020204030204" pitchFamily="34" charset="-120"/>
                <a:sym typeface="+mn-ea"/>
              </a:rPr>
              <a:t>GAP 2:  NO LVRT OR FRT STANDARDS IN ANY PUBLISHED GRID CODE</a:t>
            </a:r>
          </a:p>
        </p:txBody>
      </p:sp>
      <p:sp>
        <p:nvSpPr>
          <p:cNvPr id="16" name="Text 13"/>
          <p:cNvSpPr/>
          <p:nvPr>
            <p:custDataLst>
              <p:tags r:id="rId12"/>
            </p:custDataLst>
          </p:nvPr>
        </p:nvSpPr>
        <p:spPr>
          <a:xfrm>
            <a:off x="932815" y="2360930"/>
            <a:ext cx="7821295" cy="457200"/>
          </a:xfrm>
          <a:prstGeom prst="rect">
            <a:avLst/>
          </a:prstGeom>
          <a:noFill/>
        </p:spPr>
        <p:txBody>
          <a:bodyPr wrap="square" lIns="0" tIns="0" rIns="0" bIns="0" rtlCol="0" anchor="t"/>
          <a:lstStyle/>
          <a:p>
            <a:pPr marL="0" indent="0">
              <a:buNone/>
            </a:pPr>
            <a:r>
              <a:rPr lang="en-US" sz="1200" dirty="0">
                <a:solidFill>
                  <a:srgbClr val="1A1A1A"/>
                </a:solidFill>
                <a:latin typeface="Calibri" panose="020F0502020204030204" pitchFamily="34" charset="0"/>
                <a:ea typeface="Calibri" panose="020F0502020204030204" pitchFamily="34" charset="-122"/>
                <a:cs typeface="Calibri" panose="020F0502020204030204" pitchFamily="34" charset="-120"/>
              </a:rPr>
              <a:t>307 MW fleet-wide trip risk. No Low Voltage Ride Through or Frequency Ride Through standard exists. A single frequency event could trip the entire grid-tied fleet simultaneously, Germany's 50.2 Hz cascade scenario, at higher risk in Zambia's isolated grid.</a:t>
            </a:r>
          </a:p>
        </p:txBody>
      </p:sp>
      <p:sp>
        <p:nvSpPr>
          <p:cNvPr id="17" name="Shape 14"/>
          <p:cNvSpPr/>
          <p:nvPr>
            <p:custDataLst>
              <p:tags r:id="rId13"/>
            </p:custDataLst>
          </p:nvPr>
        </p:nvSpPr>
        <p:spPr>
          <a:xfrm>
            <a:off x="365760" y="3063240"/>
            <a:ext cx="8412480" cy="914400"/>
          </a:xfrm>
          <a:prstGeom prst="rect">
            <a:avLst/>
          </a:prstGeom>
          <a:solidFill>
            <a:srgbClr val="F5F5F5"/>
          </a:solidFill>
          <a:ln w="19050">
            <a:solidFill>
              <a:srgbClr val="D97706"/>
            </a:solidFill>
            <a:prstDash val="solid"/>
          </a:ln>
          <a:effectLst>
            <a:outerShdw blurRad="50800" dist="25400" dir="8100000" algn="bl" rotWithShape="0">
              <a:srgbClr val="000000">
                <a:alpha val="10000"/>
              </a:srgbClr>
            </a:outerShdw>
          </a:effectLst>
        </p:spPr>
      </p:sp>
      <p:sp>
        <p:nvSpPr>
          <p:cNvPr id="18" name="Shape 15"/>
          <p:cNvSpPr/>
          <p:nvPr>
            <p:custDataLst>
              <p:tags r:id="rId14"/>
            </p:custDataLst>
          </p:nvPr>
        </p:nvSpPr>
        <p:spPr>
          <a:xfrm>
            <a:off x="365760" y="3063240"/>
            <a:ext cx="164592" cy="914400"/>
          </a:xfrm>
          <a:prstGeom prst="rect">
            <a:avLst/>
          </a:prstGeom>
          <a:solidFill>
            <a:srgbClr val="D97706"/>
          </a:solidFill>
          <a:ln w="12700">
            <a:solidFill>
              <a:srgbClr val="D97706"/>
            </a:solidFill>
            <a:prstDash val="solid"/>
          </a:ln>
        </p:spPr>
      </p:sp>
      <p:sp>
        <p:nvSpPr>
          <p:cNvPr id="19" name="Shape 16"/>
          <p:cNvSpPr/>
          <p:nvPr>
            <p:custDataLst>
              <p:tags r:id="rId15"/>
            </p:custDataLst>
          </p:nvPr>
        </p:nvSpPr>
        <p:spPr>
          <a:xfrm>
            <a:off x="535686" y="3118104"/>
            <a:ext cx="347472" cy="347472"/>
          </a:xfrm>
          <a:prstGeom prst="ellipse">
            <a:avLst/>
          </a:prstGeom>
          <a:solidFill>
            <a:srgbClr val="D97706"/>
          </a:solidFill>
          <a:ln w="12700">
            <a:solidFill>
              <a:srgbClr val="D97706"/>
            </a:solidFill>
            <a:prstDash val="solid"/>
          </a:ln>
        </p:spPr>
      </p:sp>
      <p:sp>
        <p:nvSpPr>
          <p:cNvPr id="20" name="Text 17"/>
          <p:cNvSpPr/>
          <p:nvPr>
            <p:custDataLst>
              <p:tags r:id="rId16"/>
            </p:custDataLst>
          </p:nvPr>
        </p:nvSpPr>
        <p:spPr>
          <a:xfrm>
            <a:off x="494030" y="3118485"/>
            <a:ext cx="347345" cy="321945"/>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3</a:t>
            </a:r>
            <a:endParaRPr lang="en-US" sz="1300" dirty="0"/>
          </a:p>
        </p:txBody>
      </p:sp>
      <p:sp>
        <p:nvSpPr>
          <p:cNvPr id="21" name="Text 18"/>
          <p:cNvSpPr/>
          <p:nvPr>
            <p:custDataLst>
              <p:tags r:id="rId17"/>
            </p:custDataLst>
          </p:nvPr>
        </p:nvSpPr>
        <p:spPr>
          <a:xfrm>
            <a:off x="932688" y="3081782"/>
            <a:ext cx="7955280" cy="274320"/>
          </a:xfrm>
          <a:prstGeom prst="rect">
            <a:avLst/>
          </a:prstGeom>
          <a:noFill/>
        </p:spPr>
        <p:txBody>
          <a:bodyPr wrap="square" lIns="0" tIns="0" rIns="0" bIns="0" rtlCol="0" anchor="ctr">
            <a:noAutofit/>
          </a:bodyPr>
          <a:lstStyle/>
          <a:p>
            <a:pPr lvl="0" algn="l">
              <a:buClrTx/>
              <a:buSzTx/>
              <a:buFontTx/>
            </a:pPr>
            <a:r>
              <a:rPr lang="en-US" sz="1400" b="1" dirty="0">
                <a:latin typeface="Calibri" panose="020F0502020204030204" pitchFamily="34" charset="0"/>
                <a:ea typeface="Calibri" panose="020F0502020204030204" pitchFamily="34" charset="-122"/>
                <a:cs typeface="Calibri" panose="020F0502020204030204" pitchFamily="34" charset="-120"/>
                <a:sym typeface="+mn-ea"/>
              </a:rPr>
              <a:t>GAP 3:  NO PUBLISHED ERB GRID CODE</a:t>
            </a:r>
          </a:p>
        </p:txBody>
      </p:sp>
      <p:sp>
        <p:nvSpPr>
          <p:cNvPr id="22" name="Text 19"/>
          <p:cNvSpPr/>
          <p:nvPr>
            <p:custDataLst>
              <p:tags r:id="rId18"/>
            </p:custDataLst>
          </p:nvPr>
        </p:nvSpPr>
        <p:spPr>
          <a:xfrm>
            <a:off x="841375" y="3416300"/>
            <a:ext cx="7819390" cy="457200"/>
          </a:xfrm>
          <a:prstGeom prst="rect">
            <a:avLst/>
          </a:prstGeom>
          <a:noFill/>
        </p:spPr>
        <p:txBody>
          <a:bodyPr wrap="square" lIns="0" tIns="0" rIns="0" bIns="0" rtlCol="0" anchor="t"/>
          <a:lstStyle/>
          <a:p>
            <a:pPr marL="0" indent="0">
              <a:buNone/>
            </a:pPr>
            <a:r>
              <a:rPr lang="en-US" sz="1200" dirty="0">
                <a:solidFill>
                  <a:srgbClr val="1A1A1A"/>
                </a:solidFill>
                <a:latin typeface="Calibri" panose="020F0502020204030204" pitchFamily="34" charset="0"/>
                <a:ea typeface="Calibri" panose="020F0502020204030204" pitchFamily="34" charset="-122"/>
                <a:cs typeface="Calibri" panose="020F0502020204030204" pitchFamily="34" charset="-120"/>
              </a:rPr>
              <a:t>BESS sizing, LVRT threshold, FRT range, feeder survey, and engineer sign-off are absent or negotiated per PPA. There is no floor and no enforcement. Each new IPP connection resets the baseline to zero. ERB cannot adjudicate without a published standard.</a:t>
            </a:r>
          </a:p>
        </p:txBody>
      </p:sp>
      <p:sp>
        <p:nvSpPr>
          <p:cNvPr id="23" name="Shape 20"/>
          <p:cNvSpPr/>
          <p:nvPr>
            <p:custDataLst>
              <p:tags r:id="rId19"/>
            </p:custDataLst>
          </p:nvPr>
        </p:nvSpPr>
        <p:spPr>
          <a:xfrm>
            <a:off x="365760" y="4069080"/>
            <a:ext cx="8412480" cy="914400"/>
          </a:xfrm>
          <a:prstGeom prst="rect">
            <a:avLst/>
          </a:prstGeom>
          <a:solidFill>
            <a:srgbClr val="F5F5F5"/>
          </a:solidFill>
          <a:ln w="19050">
            <a:solidFill>
              <a:srgbClr val="C0392B"/>
            </a:solidFill>
            <a:prstDash val="solid"/>
          </a:ln>
          <a:effectLst>
            <a:outerShdw blurRad="50800" dist="25400" dir="8100000" algn="bl" rotWithShape="0">
              <a:srgbClr val="000000">
                <a:alpha val="10000"/>
              </a:srgbClr>
            </a:outerShdw>
          </a:effectLst>
        </p:spPr>
      </p:sp>
      <p:sp>
        <p:nvSpPr>
          <p:cNvPr id="24" name="Shape 21"/>
          <p:cNvSpPr/>
          <p:nvPr>
            <p:custDataLst>
              <p:tags r:id="rId20"/>
            </p:custDataLst>
          </p:nvPr>
        </p:nvSpPr>
        <p:spPr>
          <a:xfrm>
            <a:off x="365760" y="4069080"/>
            <a:ext cx="164592" cy="914400"/>
          </a:xfrm>
          <a:prstGeom prst="rect">
            <a:avLst/>
          </a:prstGeom>
          <a:solidFill>
            <a:srgbClr val="C0392B"/>
          </a:solidFill>
          <a:ln w="12700">
            <a:solidFill>
              <a:srgbClr val="C0392B"/>
            </a:solidFill>
            <a:prstDash val="solid"/>
          </a:ln>
        </p:spPr>
      </p:sp>
      <p:sp>
        <p:nvSpPr>
          <p:cNvPr id="25" name="Shape 22"/>
          <p:cNvSpPr/>
          <p:nvPr>
            <p:custDataLst>
              <p:tags r:id="rId21"/>
            </p:custDataLst>
          </p:nvPr>
        </p:nvSpPr>
        <p:spPr>
          <a:xfrm>
            <a:off x="573786" y="4069334"/>
            <a:ext cx="347472" cy="347472"/>
          </a:xfrm>
          <a:prstGeom prst="ellipse">
            <a:avLst/>
          </a:prstGeom>
          <a:solidFill>
            <a:srgbClr val="C0392B"/>
          </a:solidFill>
          <a:ln w="12700">
            <a:solidFill>
              <a:srgbClr val="C0392B"/>
            </a:solidFill>
            <a:prstDash val="solid"/>
          </a:ln>
        </p:spPr>
      </p:sp>
      <p:sp>
        <p:nvSpPr>
          <p:cNvPr id="26" name="Text 23"/>
          <p:cNvSpPr/>
          <p:nvPr>
            <p:custDataLst>
              <p:tags r:id="rId22"/>
            </p:custDataLst>
          </p:nvPr>
        </p:nvSpPr>
        <p:spPr>
          <a:xfrm>
            <a:off x="585216" y="4033139"/>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4</a:t>
            </a:r>
            <a:endParaRPr lang="en-US" sz="1300" dirty="0"/>
          </a:p>
        </p:txBody>
      </p:sp>
      <p:sp>
        <p:nvSpPr>
          <p:cNvPr id="27" name="Text 24"/>
          <p:cNvSpPr/>
          <p:nvPr>
            <p:custDataLst>
              <p:tags r:id="rId23"/>
            </p:custDataLst>
          </p:nvPr>
        </p:nvSpPr>
        <p:spPr>
          <a:xfrm>
            <a:off x="932688" y="4120642"/>
            <a:ext cx="7955280" cy="274320"/>
          </a:xfrm>
          <a:prstGeom prst="rect">
            <a:avLst/>
          </a:prstGeom>
          <a:noFill/>
        </p:spPr>
        <p:txBody>
          <a:bodyPr wrap="square" lIns="0" tIns="0" rIns="0" bIns="0" rtlCol="0" anchor="ctr">
            <a:noAutofit/>
          </a:bodyPr>
          <a:lstStyle/>
          <a:p>
            <a:pPr lvl="0" algn="l">
              <a:buClrTx/>
              <a:buSzTx/>
              <a:buFontTx/>
            </a:pPr>
            <a:r>
              <a:rPr lang="en-US" sz="1400" b="1" dirty="0">
                <a:latin typeface="Calibri" panose="020F0502020204030204" pitchFamily="34" charset="0"/>
                <a:ea typeface="Calibri" panose="020F0502020204030204" pitchFamily="34" charset="-122"/>
                <a:cs typeface="Calibri" panose="020F0502020204030204" pitchFamily="34" charset="-120"/>
                <a:sym typeface="+mn-ea"/>
              </a:rPr>
              <a:t>GAP 4:  NO DEEMED ENERGY CLAUSE IN ANY ZAMBIAN PPA</a:t>
            </a:r>
          </a:p>
        </p:txBody>
      </p:sp>
      <p:sp>
        <p:nvSpPr>
          <p:cNvPr id="28" name="Text 25"/>
          <p:cNvSpPr/>
          <p:nvPr>
            <p:custDataLst>
              <p:tags r:id="rId24"/>
            </p:custDataLst>
          </p:nvPr>
        </p:nvSpPr>
        <p:spPr>
          <a:xfrm>
            <a:off x="932688" y="4383151"/>
            <a:ext cx="7955280" cy="457200"/>
          </a:xfrm>
          <a:prstGeom prst="rect">
            <a:avLst/>
          </a:prstGeom>
          <a:noFill/>
        </p:spPr>
        <p:txBody>
          <a:bodyPr wrap="square" lIns="0" tIns="0" rIns="0" bIns="0" rtlCol="0" anchor="t"/>
          <a:lstStyle/>
          <a:p>
            <a:pPr marL="0" indent="0">
              <a:buNone/>
            </a:pPr>
            <a:r>
              <a:rPr lang="en-US" sz="1200" dirty="0">
                <a:solidFill>
                  <a:srgbClr val="1A1A1A"/>
                </a:solidFill>
                <a:latin typeface="Calibri" panose="020F0502020204030204" pitchFamily="34" charset="0"/>
                <a:ea typeface="Calibri" panose="020F0502020204030204" pitchFamily="34" charset="-122"/>
                <a:cs typeface="Calibri" panose="020F0502020204030204" pitchFamily="34" charset="-120"/>
              </a:rPr>
              <a:t>When ZESCO's grid trips an IPP's inverter, the IPP loses revenue with zero legal recourse. South Africa paid R46.2M in H1 2024 because their framework requires it. Zambia has no such protection. Every grid-caused trip is a silent transfer of revenue from the IPP to the grid, unrecoverable.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GRID CODE COMPARISON: Proposed Zambia Parameters vs Germany and South Africa</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3"/>
          <a:stretch>
            <a:fillRect/>
          </a:stretch>
        </p:blipFill>
        <p:spPr>
          <a:xfrm>
            <a:off x="137160" y="4663440"/>
            <a:ext cx="438912" cy="438912"/>
          </a:xfrm>
          <a:prstGeom prst="rect">
            <a:avLst/>
          </a:prstGeom>
        </p:spPr>
      </p:pic>
      <p:sp>
        <p:nvSpPr>
          <p:cNvPr id="5" name="Shape 2"/>
          <p:cNvSpPr/>
          <p:nvPr/>
        </p:nvSpPr>
        <p:spPr>
          <a:xfrm>
            <a:off x="274320" y="841248"/>
            <a:ext cx="2377440" cy="425196"/>
          </a:xfrm>
          <a:prstGeom prst="rect">
            <a:avLst/>
          </a:prstGeom>
          <a:solidFill>
            <a:srgbClr val="1B3461"/>
          </a:solidFill>
          <a:ln w="6350">
            <a:solidFill>
              <a:srgbClr val="E0E0E0"/>
            </a:solidFill>
            <a:prstDash val="solid"/>
          </a:ln>
        </p:spPr>
      </p:sp>
      <p:sp>
        <p:nvSpPr>
          <p:cNvPr id="6" name="Text 3"/>
          <p:cNvSpPr/>
          <p:nvPr/>
        </p:nvSpPr>
        <p:spPr>
          <a:xfrm>
            <a:off x="320040" y="841248"/>
            <a:ext cx="2286000" cy="425196"/>
          </a:xfrm>
          <a:prstGeom prst="rect">
            <a:avLst/>
          </a:prstGeom>
          <a:noFill/>
        </p:spPr>
        <p:txBody>
          <a:bodyPr wrap="square" lIns="38100" tIns="38100" rIns="38100" bIns="38100" rtlCol="0" anchor="ctr"/>
          <a:lstStyle/>
          <a:p>
            <a:pPr marL="0" indent="0">
              <a:buNone/>
            </a:pPr>
            <a:r>
              <a:rPr lang="en-US" sz="900" b="1" dirty="0">
                <a:solidFill>
                  <a:srgbClr val="FFFFFF"/>
                </a:solidFill>
                <a:latin typeface="Calibri" panose="020F0502020204030204" pitchFamily="34" charset="0"/>
                <a:ea typeface="Calibri" panose="020F0502020204030204" pitchFamily="34" charset="-122"/>
                <a:cs typeface="Calibri" panose="020F0502020204030204" pitchFamily="34" charset="-120"/>
              </a:rPr>
              <a:t>Parameter</a:t>
            </a:r>
            <a:endParaRPr lang="en-US" sz="900" dirty="0"/>
          </a:p>
        </p:txBody>
      </p:sp>
      <p:sp>
        <p:nvSpPr>
          <p:cNvPr id="7" name="Shape 4"/>
          <p:cNvSpPr/>
          <p:nvPr/>
        </p:nvSpPr>
        <p:spPr>
          <a:xfrm>
            <a:off x="2651760" y="841248"/>
            <a:ext cx="1828800" cy="425196"/>
          </a:xfrm>
          <a:prstGeom prst="rect">
            <a:avLst/>
          </a:prstGeom>
          <a:solidFill>
            <a:srgbClr val="1B3461"/>
          </a:solidFill>
          <a:ln w="6350">
            <a:solidFill>
              <a:srgbClr val="E0E0E0"/>
            </a:solidFill>
            <a:prstDash val="solid"/>
          </a:ln>
        </p:spPr>
      </p:sp>
      <p:sp>
        <p:nvSpPr>
          <p:cNvPr id="8" name="Text 5"/>
          <p:cNvSpPr/>
          <p:nvPr/>
        </p:nvSpPr>
        <p:spPr>
          <a:xfrm>
            <a:off x="2697480" y="841248"/>
            <a:ext cx="1737360" cy="425196"/>
          </a:xfrm>
          <a:prstGeom prst="rect">
            <a:avLst/>
          </a:prstGeom>
          <a:noFill/>
        </p:spPr>
        <p:txBody>
          <a:bodyPr wrap="square" lIns="38100" tIns="38100" rIns="38100" bIns="38100" rtlCol="0" anchor="ctr"/>
          <a:lstStyle/>
          <a:p>
            <a:pPr marL="0" indent="0">
              <a:buNone/>
            </a:pPr>
            <a:r>
              <a:rPr lang="en-US" sz="900" b="1" dirty="0">
                <a:solidFill>
                  <a:srgbClr val="FFFFFF"/>
                </a:solidFill>
                <a:latin typeface="Calibri" panose="020F0502020204030204" pitchFamily="34" charset="0"/>
                <a:ea typeface="Calibri" panose="020F0502020204030204" pitchFamily="34" charset="-122"/>
                <a:cs typeface="Calibri" panose="020F0502020204030204" pitchFamily="34" charset="-120"/>
              </a:rPr>
              <a:t>Germany (pre-retrofit)</a:t>
            </a:r>
            <a:endParaRPr lang="en-US" sz="900" dirty="0"/>
          </a:p>
        </p:txBody>
      </p:sp>
      <p:sp>
        <p:nvSpPr>
          <p:cNvPr id="9" name="Shape 6"/>
          <p:cNvSpPr/>
          <p:nvPr/>
        </p:nvSpPr>
        <p:spPr>
          <a:xfrm>
            <a:off x="4480560" y="841248"/>
            <a:ext cx="1993392" cy="425196"/>
          </a:xfrm>
          <a:prstGeom prst="rect">
            <a:avLst/>
          </a:prstGeom>
          <a:solidFill>
            <a:srgbClr val="1B3461"/>
          </a:solidFill>
          <a:ln w="6350">
            <a:solidFill>
              <a:srgbClr val="E0E0E0"/>
            </a:solidFill>
            <a:prstDash val="solid"/>
          </a:ln>
        </p:spPr>
      </p:sp>
      <p:sp>
        <p:nvSpPr>
          <p:cNvPr id="10" name="Text 7"/>
          <p:cNvSpPr/>
          <p:nvPr/>
        </p:nvSpPr>
        <p:spPr>
          <a:xfrm>
            <a:off x="4526280" y="841248"/>
            <a:ext cx="1901952" cy="425196"/>
          </a:xfrm>
          <a:prstGeom prst="rect">
            <a:avLst/>
          </a:prstGeom>
          <a:noFill/>
        </p:spPr>
        <p:txBody>
          <a:bodyPr wrap="square" lIns="38100" tIns="38100" rIns="38100" bIns="38100" rtlCol="0" anchor="ctr"/>
          <a:lstStyle/>
          <a:p>
            <a:pPr marL="0" indent="0">
              <a:buNone/>
            </a:pPr>
            <a:r>
              <a:rPr lang="en-US" sz="900" b="1" dirty="0">
                <a:solidFill>
                  <a:srgbClr val="FFFFFF"/>
                </a:solidFill>
                <a:latin typeface="Calibri" panose="020F0502020204030204" pitchFamily="34" charset="0"/>
                <a:ea typeface="Calibri" panose="020F0502020204030204" pitchFamily="34" charset="-122"/>
                <a:cs typeface="Calibri" panose="020F0502020204030204" pitchFamily="34" charset="-120"/>
              </a:rPr>
              <a:t>South Africa (NERSA)</a:t>
            </a:r>
            <a:endParaRPr lang="en-US" sz="900" dirty="0"/>
          </a:p>
        </p:txBody>
      </p:sp>
      <p:sp>
        <p:nvSpPr>
          <p:cNvPr id="11" name="Shape 8"/>
          <p:cNvSpPr/>
          <p:nvPr/>
        </p:nvSpPr>
        <p:spPr>
          <a:xfrm>
            <a:off x="6473952" y="841248"/>
            <a:ext cx="2395728" cy="425196"/>
          </a:xfrm>
          <a:prstGeom prst="rect">
            <a:avLst/>
          </a:prstGeom>
          <a:solidFill>
            <a:srgbClr val="008040"/>
          </a:solidFill>
          <a:ln w="6350">
            <a:solidFill>
              <a:srgbClr val="E0E0E0"/>
            </a:solidFill>
            <a:prstDash val="solid"/>
          </a:ln>
        </p:spPr>
      </p:sp>
      <p:sp>
        <p:nvSpPr>
          <p:cNvPr id="12" name="Text 9"/>
          <p:cNvSpPr/>
          <p:nvPr/>
        </p:nvSpPr>
        <p:spPr>
          <a:xfrm>
            <a:off x="6519672" y="841248"/>
            <a:ext cx="2304288" cy="425196"/>
          </a:xfrm>
          <a:prstGeom prst="rect">
            <a:avLst/>
          </a:prstGeom>
          <a:noFill/>
        </p:spPr>
        <p:txBody>
          <a:bodyPr wrap="square" lIns="38100" tIns="38100" rIns="38100" bIns="38100" rtlCol="0" anchor="ctr"/>
          <a:lstStyle/>
          <a:p>
            <a:pPr marL="0" indent="0">
              <a:buNone/>
            </a:pPr>
            <a:r>
              <a:rPr lang="en-US" sz="900" b="1" dirty="0">
                <a:solidFill>
                  <a:srgbClr val="FFFFFF"/>
                </a:solidFill>
                <a:latin typeface="Calibri" panose="020F0502020204030204" pitchFamily="34" charset="0"/>
                <a:ea typeface="Calibri" panose="020F0502020204030204" pitchFamily="34" charset="-122"/>
                <a:cs typeface="Calibri" panose="020F0502020204030204" pitchFamily="34" charset="-120"/>
              </a:rPr>
              <a:t>Proposed Zambia</a:t>
            </a:r>
            <a:endParaRPr lang="en-US" sz="900" dirty="0"/>
          </a:p>
        </p:txBody>
      </p:sp>
      <p:sp>
        <p:nvSpPr>
          <p:cNvPr id="13" name="Shape 10"/>
          <p:cNvSpPr/>
          <p:nvPr/>
        </p:nvSpPr>
        <p:spPr>
          <a:xfrm>
            <a:off x="274320" y="1266444"/>
            <a:ext cx="2377440" cy="425196"/>
          </a:xfrm>
          <a:prstGeom prst="rect">
            <a:avLst/>
          </a:prstGeom>
          <a:solidFill>
            <a:srgbClr val="F0F4F8"/>
          </a:solidFill>
          <a:ln w="6350">
            <a:solidFill>
              <a:srgbClr val="E0E0E0"/>
            </a:solidFill>
            <a:prstDash val="solid"/>
          </a:ln>
        </p:spPr>
      </p:sp>
      <p:sp>
        <p:nvSpPr>
          <p:cNvPr id="14" name="Text 11"/>
          <p:cNvSpPr/>
          <p:nvPr/>
        </p:nvSpPr>
        <p:spPr>
          <a:xfrm>
            <a:off x="320040" y="1266444"/>
            <a:ext cx="228600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LVRT</a:t>
            </a:r>
            <a:endParaRPr lang="en-US" sz="900" dirty="0"/>
          </a:p>
        </p:txBody>
      </p:sp>
      <p:sp>
        <p:nvSpPr>
          <p:cNvPr id="15" name="Shape 12"/>
          <p:cNvSpPr/>
          <p:nvPr/>
        </p:nvSpPr>
        <p:spPr>
          <a:xfrm>
            <a:off x="2651760" y="1266444"/>
            <a:ext cx="1828800" cy="425196"/>
          </a:xfrm>
          <a:prstGeom prst="rect">
            <a:avLst/>
          </a:prstGeom>
          <a:solidFill>
            <a:srgbClr val="F0F4F8"/>
          </a:solidFill>
          <a:ln w="6350">
            <a:solidFill>
              <a:srgbClr val="E0E0E0"/>
            </a:solidFill>
            <a:prstDash val="solid"/>
          </a:ln>
        </p:spPr>
      </p:sp>
      <p:sp>
        <p:nvSpPr>
          <p:cNvPr id="16" name="Text 13"/>
          <p:cNvSpPr/>
          <p:nvPr/>
        </p:nvSpPr>
        <p:spPr>
          <a:xfrm>
            <a:off x="2697480" y="1266444"/>
            <a:ext cx="1737360" cy="425196"/>
          </a:xfrm>
          <a:prstGeom prst="rect">
            <a:avLst/>
          </a:prstGeom>
          <a:noFill/>
        </p:spPr>
        <p:txBody>
          <a:bodyPr wrap="square" lIns="38100" tIns="38100" rIns="38100" bIns="38100" rtlCol="0" anchor="ctr"/>
          <a:lstStyle/>
          <a:p>
            <a:pPr marL="0" indent="0">
              <a:buNone/>
            </a:pPr>
            <a:r>
              <a:rPr lang="en-US" sz="900" b="1" dirty="0">
                <a:solidFill>
                  <a:srgbClr val="C0392B"/>
                </a:solidFill>
                <a:latin typeface="Calibri" panose="020F0502020204030204" pitchFamily="34" charset="0"/>
                <a:ea typeface="Calibri" panose="020F0502020204030204" pitchFamily="34" charset="-122"/>
                <a:cs typeface="Calibri" panose="020F0502020204030204" pitchFamily="34" charset="-120"/>
              </a:rPr>
              <a:t>Not required (pre-2012)</a:t>
            </a:r>
            <a:endParaRPr lang="en-US" sz="900" dirty="0"/>
          </a:p>
        </p:txBody>
      </p:sp>
      <p:sp>
        <p:nvSpPr>
          <p:cNvPr id="17" name="Shape 14"/>
          <p:cNvSpPr/>
          <p:nvPr/>
        </p:nvSpPr>
        <p:spPr>
          <a:xfrm>
            <a:off x="4480560" y="1266444"/>
            <a:ext cx="1993392" cy="425196"/>
          </a:xfrm>
          <a:prstGeom prst="rect">
            <a:avLst/>
          </a:prstGeom>
          <a:solidFill>
            <a:srgbClr val="F0F4F8"/>
          </a:solidFill>
          <a:ln w="6350">
            <a:solidFill>
              <a:srgbClr val="E0E0E0"/>
            </a:solidFill>
            <a:prstDash val="solid"/>
          </a:ln>
        </p:spPr>
      </p:sp>
      <p:sp>
        <p:nvSpPr>
          <p:cNvPr id="18" name="Text 15"/>
          <p:cNvSpPr/>
          <p:nvPr/>
        </p:nvSpPr>
        <p:spPr>
          <a:xfrm>
            <a:off x="4526280" y="1266444"/>
            <a:ext cx="1901952"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0.15 pu / 150 ms</a:t>
            </a:r>
            <a:endParaRPr lang="en-US" sz="900" dirty="0"/>
          </a:p>
        </p:txBody>
      </p:sp>
      <p:sp>
        <p:nvSpPr>
          <p:cNvPr id="19" name="Shape 16"/>
          <p:cNvSpPr/>
          <p:nvPr/>
        </p:nvSpPr>
        <p:spPr>
          <a:xfrm>
            <a:off x="6473952" y="1266444"/>
            <a:ext cx="2395728" cy="425196"/>
          </a:xfrm>
          <a:prstGeom prst="rect">
            <a:avLst/>
          </a:prstGeom>
          <a:solidFill>
            <a:srgbClr val="F0F4F8"/>
          </a:solidFill>
          <a:ln w="6350">
            <a:solidFill>
              <a:srgbClr val="E0E0E0"/>
            </a:solidFill>
            <a:prstDash val="solid"/>
          </a:ln>
        </p:spPr>
      </p:sp>
      <p:sp>
        <p:nvSpPr>
          <p:cNvPr id="20" name="Text 17"/>
          <p:cNvSpPr/>
          <p:nvPr/>
        </p:nvSpPr>
        <p:spPr>
          <a:xfrm>
            <a:off x="6519672" y="1266444"/>
            <a:ext cx="2304288" cy="425196"/>
          </a:xfrm>
          <a:prstGeom prst="rect">
            <a:avLst/>
          </a:prstGeom>
          <a:noFill/>
        </p:spPr>
        <p:txBody>
          <a:bodyPr wrap="square" lIns="38100" tIns="38100" rIns="38100" bIns="38100" rtlCol="0" anchor="ctr"/>
          <a:lstStyle/>
          <a:p>
            <a:pPr marL="0" indent="0">
              <a:buNone/>
            </a:pPr>
            <a:r>
              <a:rPr lang="en-US" sz="900" b="1" dirty="0">
                <a:solidFill>
                  <a:srgbClr val="008040"/>
                </a:solidFill>
                <a:latin typeface="Calibri" panose="020F0502020204030204" pitchFamily="34" charset="0"/>
                <a:ea typeface="Calibri" panose="020F0502020204030204" pitchFamily="34" charset="-122"/>
                <a:cs typeface="Calibri" panose="020F0502020204030204" pitchFamily="34" charset="-120"/>
              </a:rPr>
              <a:t>0.15 pu / 625 ms</a:t>
            </a:r>
            <a:endParaRPr lang="en-US" sz="900" dirty="0"/>
          </a:p>
        </p:txBody>
      </p:sp>
      <p:sp>
        <p:nvSpPr>
          <p:cNvPr id="21" name="Shape 18"/>
          <p:cNvSpPr/>
          <p:nvPr/>
        </p:nvSpPr>
        <p:spPr>
          <a:xfrm>
            <a:off x="274320" y="1691640"/>
            <a:ext cx="2377440" cy="425196"/>
          </a:xfrm>
          <a:prstGeom prst="rect">
            <a:avLst/>
          </a:prstGeom>
          <a:solidFill>
            <a:srgbClr val="FFFFFF"/>
          </a:solidFill>
          <a:ln w="6350">
            <a:solidFill>
              <a:srgbClr val="E0E0E0"/>
            </a:solidFill>
            <a:prstDash val="solid"/>
          </a:ln>
        </p:spPr>
        <p:txBody>
          <a:bodyPr/>
          <a:lstStyle/>
          <a:p>
            <a:endParaRPr lang="en-US"/>
          </a:p>
        </p:txBody>
      </p:sp>
      <p:sp>
        <p:nvSpPr>
          <p:cNvPr id="22" name="Text 19"/>
          <p:cNvSpPr/>
          <p:nvPr/>
        </p:nvSpPr>
        <p:spPr>
          <a:xfrm>
            <a:off x="320040" y="1691640"/>
            <a:ext cx="228600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FRT</a:t>
            </a:r>
            <a:endParaRPr lang="en-US" sz="900" dirty="0"/>
          </a:p>
        </p:txBody>
      </p:sp>
      <p:sp>
        <p:nvSpPr>
          <p:cNvPr id="23" name="Shape 20"/>
          <p:cNvSpPr/>
          <p:nvPr/>
        </p:nvSpPr>
        <p:spPr>
          <a:xfrm>
            <a:off x="2651760" y="1691640"/>
            <a:ext cx="1828800" cy="425196"/>
          </a:xfrm>
          <a:prstGeom prst="rect">
            <a:avLst/>
          </a:prstGeom>
          <a:solidFill>
            <a:srgbClr val="FFFFFF"/>
          </a:solidFill>
          <a:ln w="6350">
            <a:solidFill>
              <a:srgbClr val="E0E0E0"/>
            </a:solidFill>
            <a:prstDash val="solid"/>
          </a:ln>
        </p:spPr>
      </p:sp>
      <p:sp>
        <p:nvSpPr>
          <p:cNvPr id="24" name="Text 21"/>
          <p:cNvSpPr/>
          <p:nvPr/>
        </p:nvSpPr>
        <p:spPr>
          <a:xfrm>
            <a:off x="2697480" y="1691640"/>
            <a:ext cx="1737360" cy="425196"/>
          </a:xfrm>
          <a:prstGeom prst="rect">
            <a:avLst/>
          </a:prstGeom>
          <a:noFill/>
        </p:spPr>
        <p:txBody>
          <a:bodyPr wrap="square" lIns="38100" tIns="38100" rIns="38100" bIns="38100" rtlCol="0" anchor="ctr"/>
          <a:lstStyle/>
          <a:p>
            <a:pPr marL="0" indent="0">
              <a:buNone/>
            </a:pPr>
            <a:r>
              <a:rPr lang="en-US" sz="900" b="1" dirty="0">
                <a:solidFill>
                  <a:srgbClr val="C0392B"/>
                </a:solidFill>
                <a:latin typeface="Calibri" panose="020F0502020204030204" pitchFamily="34" charset="0"/>
                <a:ea typeface="Calibri" panose="020F0502020204030204" pitchFamily="34" charset="-122"/>
                <a:cs typeface="Calibri" panose="020F0502020204030204" pitchFamily="34" charset="-120"/>
              </a:rPr>
              <a:t>50.2 Hz hard-trip (no FRT)</a:t>
            </a:r>
            <a:endParaRPr lang="en-US" sz="900" dirty="0"/>
          </a:p>
        </p:txBody>
      </p:sp>
      <p:sp>
        <p:nvSpPr>
          <p:cNvPr id="25" name="Shape 22"/>
          <p:cNvSpPr/>
          <p:nvPr/>
        </p:nvSpPr>
        <p:spPr>
          <a:xfrm>
            <a:off x="4480560" y="1691640"/>
            <a:ext cx="1993392" cy="425196"/>
          </a:xfrm>
          <a:prstGeom prst="rect">
            <a:avLst/>
          </a:prstGeom>
          <a:solidFill>
            <a:srgbClr val="FFFFFF"/>
          </a:solidFill>
          <a:ln w="6350">
            <a:solidFill>
              <a:srgbClr val="E0E0E0"/>
            </a:solidFill>
            <a:prstDash val="solid"/>
          </a:ln>
        </p:spPr>
      </p:sp>
      <p:sp>
        <p:nvSpPr>
          <p:cNvPr id="26" name="Text 23"/>
          <p:cNvSpPr/>
          <p:nvPr/>
        </p:nvSpPr>
        <p:spPr>
          <a:xfrm>
            <a:off x="4526280" y="1691640"/>
            <a:ext cx="1901952"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47.5–52.0 Hz proportional</a:t>
            </a:r>
            <a:endParaRPr lang="en-US" sz="900" dirty="0"/>
          </a:p>
        </p:txBody>
      </p:sp>
      <p:sp>
        <p:nvSpPr>
          <p:cNvPr id="27" name="Shape 24"/>
          <p:cNvSpPr/>
          <p:nvPr/>
        </p:nvSpPr>
        <p:spPr>
          <a:xfrm>
            <a:off x="6473952" y="1691640"/>
            <a:ext cx="2395728" cy="425196"/>
          </a:xfrm>
          <a:prstGeom prst="rect">
            <a:avLst/>
          </a:prstGeom>
          <a:solidFill>
            <a:srgbClr val="FFFFFF"/>
          </a:solidFill>
          <a:ln w="6350">
            <a:solidFill>
              <a:srgbClr val="E0E0E0"/>
            </a:solidFill>
            <a:prstDash val="solid"/>
          </a:ln>
        </p:spPr>
      </p:sp>
      <p:sp>
        <p:nvSpPr>
          <p:cNvPr id="28" name="Text 25"/>
          <p:cNvSpPr/>
          <p:nvPr/>
        </p:nvSpPr>
        <p:spPr>
          <a:xfrm>
            <a:off x="6519672" y="1691640"/>
            <a:ext cx="2304288" cy="425196"/>
          </a:xfrm>
          <a:prstGeom prst="rect">
            <a:avLst/>
          </a:prstGeom>
          <a:noFill/>
        </p:spPr>
        <p:txBody>
          <a:bodyPr wrap="square" lIns="38100" tIns="38100" rIns="38100" bIns="38100" rtlCol="0" anchor="ctr"/>
          <a:lstStyle/>
          <a:p>
            <a:pPr marL="0" indent="0">
              <a:buNone/>
            </a:pPr>
            <a:r>
              <a:rPr lang="en-US" sz="900" b="1" dirty="0">
                <a:solidFill>
                  <a:srgbClr val="008040"/>
                </a:solidFill>
                <a:latin typeface="Calibri" panose="020F0502020204030204" pitchFamily="34" charset="0"/>
                <a:ea typeface="Calibri" panose="020F0502020204030204" pitchFamily="34" charset="-122"/>
                <a:cs typeface="Calibri" panose="020F0502020204030204" pitchFamily="34" charset="-120"/>
              </a:rPr>
              <a:t>47.5–51.5 Hz proportional — no hard-trip</a:t>
            </a:r>
            <a:endParaRPr lang="en-US" sz="900" dirty="0"/>
          </a:p>
        </p:txBody>
      </p:sp>
      <p:sp>
        <p:nvSpPr>
          <p:cNvPr id="29" name="Shape 26"/>
          <p:cNvSpPr/>
          <p:nvPr/>
        </p:nvSpPr>
        <p:spPr>
          <a:xfrm>
            <a:off x="274320" y="2116836"/>
            <a:ext cx="2377440" cy="425196"/>
          </a:xfrm>
          <a:prstGeom prst="rect">
            <a:avLst/>
          </a:prstGeom>
          <a:solidFill>
            <a:srgbClr val="F0F4F8"/>
          </a:solidFill>
          <a:ln w="6350">
            <a:solidFill>
              <a:srgbClr val="E0E0E0"/>
            </a:solidFill>
            <a:prstDash val="solid"/>
          </a:ln>
        </p:spPr>
      </p:sp>
      <p:sp>
        <p:nvSpPr>
          <p:cNvPr id="30" name="Text 27"/>
          <p:cNvSpPr/>
          <p:nvPr/>
        </p:nvSpPr>
        <p:spPr>
          <a:xfrm>
            <a:off x="320040" y="2116836"/>
            <a:ext cx="228600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Mandatory BESS</a:t>
            </a:r>
            <a:endParaRPr lang="en-US" sz="900" dirty="0"/>
          </a:p>
        </p:txBody>
      </p:sp>
      <p:sp>
        <p:nvSpPr>
          <p:cNvPr id="31" name="Shape 28"/>
          <p:cNvSpPr/>
          <p:nvPr/>
        </p:nvSpPr>
        <p:spPr>
          <a:xfrm>
            <a:off x="2651760" y="2116836"/>
            <a:ext cx="1828800" cy="425196"/>
          </a:xfrm>
          <a:prstGeom prst="rect">
            <a:avLst/>
          </a:prstGeom>
          <a:solidFill>
            <a:srgbClr val="F0F4F8"/>
          </a:solidFill>
          <a:ln w="6350">
            <a:solidFill>
              <a:srgbClr val="E0E0E0"/>
            </a:solidFill>
            <a:prstDash val="solid"/>
          </a:ln>
        </p:spPr>
      </p:sp>
      <p:sp>
        <p:nvSpPr>
          <p:cNvPr id="32" name="Text 29"/>
          <p:cNvSpPr/>
          <p:nvPr/>
        </p:nvSpPr>
        <p:spPr>
          <a:xfrm>
            <a:off x="2697480" y="2116836"/>
            <a:ext cx="1737360" cy="425196"/>
          </a:xfrm>
          <a:prstGeom prst="rect">
            <a:avLst/>
          </a:prstGeom>
          <a:noFill/>
        </p:spPr>
        <p:txBody>
          <a:bodyPr wrap="square" lIns="38100" tIns="38100" rIns="38100" bIns="38100" rtlCol="0" anchor="ctr"/>
          <a:lstStyle/>
          <a:p>
            <a:pPr marL="0" indent="0">
              <a:buNone/>
            </a:pPr>
            <a:r>
              <a:rPr lang="en-US" sz="900" b="1" dirty="0">
                <a:solidFill>
                  <a:srgbClr val="C0392B"/>
                </a:solidFill>
                <a:latin typeface="Calibri" panose="020F0502020204030204" pitchFamily="34" charset="0"/>
                <a:ea typeface="Calibri" panose="020F0502020204030204" pitchFamily="34" charset="-122"/>
                <a:cs typeface="Calibri" panose="020F0502020204030204" pitchFamily="34" charset="-120"/>
              </a:rPr>
              <a:t>Not required</a:t>
            </a:r>
            <a:endParaRPr lang="en-US" sz="900" dirty="0"/>
          </a:p>
        </p:txBody>
      </p:sp>
      <p:sp>
        <p:nvSpPr>
          <p:cNvPr id="33" name="Shape 30"/>
          <p:cNvSpPr/>
          <p:nvPr/>
        </p:nvSpPr>
        <p:spPr>
          <a:xfrm>
            <a:off x="4480560" y="2116836"/>
            <a:ext cx="1993392" cy="425196"/>
          </a:xfrm>
          <a:prstGeom prst="rect">
            <a:avLst/>
          </a:prstGeom>
          <a:solidFill>
            <a:srgbClr val="F0F4F8"/>
          </a:solidFill>
          <a:ln w="6350">
            <a:solidFill>
              <a:srgbClr val="E0E0E0"/>
            </a:solidFill>
            <a:prstDash val="solid"/>
          </a:ln>
        </p:spPr>
      </p:sp>
      <p:sp>
        <p:nvSpPr>
          <p:cNvPr id="34" name="Text 31"/>
          <p:cNvSpPr/>
          <p:nvPr/>
        </p:nvSpPr>
        <p:spPr>
          <a:xfrm>
            <a:off x="4526280" y="2116836"/>
            <a:ext cx="1901952"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Project-specific</a:t>
            </a:r>
            <a:endParaRPr lang="en-US" sz="900" dirty="0"/>
          </a:p>
        </p:txBody>
      </p:sp>
      <p:sp>
        <p:nvSpPr>
          <p:cNvPr id="35" name="Shape 32"/>
          <p:cNvSpPr/>
          <p:nvPr/>
        </p:nvSpPr>
        <p:spPr>
          <a:xfrm>
            <a:off x="6473952" y="2116836"/>
            <a:ext cx="2395728" cy="425196"/>
          </a:xfrm>
          <a:prstGeom prst="rect">
            <a:avLst/>
          </a:prstGeom>
          <a:solidFill>
            <a:srgbClr val="F0F4F8"/>
          </a:solidFill>
          <a:ln w="6350">
            <a:solidFill>
              <a:srgbClr val="E0E0E0"/>
            </a:solidFill>
            <a:prstDash val="solid"/>
          </a:ln>
        </p:spPr>
      </p:sp>
      <p:sp>
        <p:nvSpPr>
          <p:cNvPr id="36" name="Text 33"/>
          <p:cNvSpPr/>
          <p:nvPr/>
        </p:nvSpPr>
        <p:spPr>
          <a:xfrm>
            <a:off x="6519672" y="2116836"/>
            <a:ext cx="2304288" cy="425196"/>
          </a:xfrm>
          <a:prstGeom prst="rect">
            <a:avLst/>
          </a:prstGeom>
          <a:noFill/>
        </p:spPr>
        <p:txBody>
          <a:bodyPr wrap="square" lIns="38100" tIns="38100" rIns="38100" bIns="38100" rtlCol="0" anchor="ctr"/>
          <a:lstStyle/>
          <a:p>
            <a:pPr marL="0" indent="0">
              <a:buNone/>
            </a:pPr>
            <a:r>
              <a:rPr lang="en-US" sz="900" b="1" dirty="0">
                <a:solidFill>
                  <a:srgbClr val="008040"/>
                </a:solidFill>
                <a:latin typeface="Calibri" panose="020F0502020204030204" pitchFamily="34" charset="0"/>
                <a:ea typeface="Calibri" panose="020F0502020204030204" pitchFamily="34" charset="-122"/>
                <a:cs typeface="Calibri" panose="020F0502020204030204" pitchFamily="34" charset="-120"/>
              </a:rPr>
              <a:t>Min. 2 MWh/MW for all grid-tied plants</a:t>
            </a:r>
            <a:endParaRPr lang="en-US" sz="900" dirty="0"/>
          </a:p>
        </p:txBody>
      </p:sp>
      <p:sp>
        <p:nvSpPr>
          <p:cNvPr id="37" name="Shape 34"/>
          <p:cNvSpPr/>
          <p:nvPr/>
        </p:nvSpPr>
        <p:spPr>
          <a:xfrm>
            <a:off x="274320" y="2542032"/>
            <a:ext cx="2377440" cy="425196"/>
          </a:xfrm>
          <a:prstGeom prst="rect">
            <a:avLst/>
          </a:prstGeom>
          <a:solidFill>
            <a:srgbClr val="FFFFFF"/>
          </a:solidFill>
          <a:ln w="6350">
            <a:solidFill>
              <a:srgbClr val="E0E0E0"/>
            </a:solidFill>
            <a:prstDash val="solid"/>
          </a:ln>
        </p:spPr>
      </p:sp>
      <p:sp>
        <p:nvSpPr>
          <p:cNvPr id="38" name="Text 35"/>
          <p:cNvSpPr/>
          <p:nvPr/>
        </p:nvSpPr>
        <p:spPr>
          <a:xfrm>
            <a:off x="320040" y="2542032"/>
            <a:ext cx="228600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Published Grid Code</a:t>
            </a:r>
            <a:endParaRPr lang="en-US" sz="900" dirty="0"/>
          </a:p>
        </p:txBody>
      </p:sp>
      <p:sp>
        <p:nvSpPr>
          <p:cNvPr id="39" name="Shape 36"/>
          <p:cNvSpPr/>
          <p:nvPr/>
        </p:nvSpPr>
        <p:spPr>
          <a:xfrm>
            <a:off x="2651760" y="2542032"/>
            <a:ext cx="1828800" cy="425196"/>
          </a:xfrm>
          <a:prstGeom prst="rect">
            <a:avLst/>
          </a:prstGeom>
          <a:solidFill>
            <a:srgbClr val="FFFFFF"/>
          </a:solidFill>
          <a:ln w="6350">
            <a:solidFill>
              <a:srgbClr val="E0E0E0"/>
            </a:solidFill>
            <a:prstDash val="solid"/>
          </a:ln>
        </p:spPr>
      </p:sp>
      <p:sp>
        <p:nvSpPr>
          <p:cNvPr id="40" name="Text 37"/>
          <p:cNvSpPr/>
          <p:nvPr/>
        </p:nvSpPr>
        <p:spPr>
          <a:xfrm>
            <a:off x="2697480" y="2542032"/>
            <a:ext cx="173736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Published (BNetzA)</a:t>
            </a:r>
            <a:endParaRPr lang="en-US" sz="900" dirty="0"/>
          </a:p>
        </p:txBody>
      </p:sp>
      <p:sp>
        <p:nvSpPr>
          <p:cNvPr id="41" name="Shape 38"/>
          <p:cNvSpPr/>
          <p:nvPr/>
        </p:nvSpPr>
        <p:spPr>
          <a:xfrm>
            <a:off x="4480560" y="2542032"/>
            <a:ext cx="1993392" cy="425196"/>
          </a:xfrm>
          <a:prstGeom prst="rect">
            <a:avLst/>
          </a:prstGeom>
          <a:solidFill>
            <a:srgbClr val="FFFFFF"/>
          </a:solidFill>
          <a:ln w="6350">
            <a:solidFill>
              <a:srgbClr val="E0E0E0"/>
            </a:solidFill>
            <a:prstDash val="solid"/>
          </a:ln>
        </p:spPr>
      </p:sp>
      <p:sp>
        <p:nvSpPr>
          <p:cNvPr id="42" name="Text 39"/>
          <p:cNvSpPr/>
          <p:nvPr/>
        </p:nvSpPr>
        <p:spPr>
          <a:xfrm>
            <a:off x="4526280" y="2542032"/>
            <a:ext cx="1901952"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Published (NERSA GCR)</a:t>
            </a:r>
            <a:endParaRPr lang="en-US" sz="900" dirty="0"/>
          </a:p>
        </p:txBody>
      </p:sp>
      <p:sp>
        <p:nvSpPr>
          <p:cNvPr id="43" name="Shape 40"/>
          <p:cNvSpPr/>
          <p:nvPr/>
        </p:nvSpPr>
        <p:spPr>
          <a:xfrm>
            <a:off x="6473952" y="2542032"/>
            <a:ext cx="2395728" cy="425196"/>
          </a:xfrm>
          <a:prstGeom prst="rect">
            <a:avLst/>
          </a:prstGeom>
          <a:solidFill>
            <a:srgbClr val="FFFFFF"/>
          </a:solidFill>
          <a:ln w="6350">
            <a:solidFill>
              <a:srgbClr val="E0E0E0"/>
            </a:solidFill>
            <a:prstDash val="solid"/>
          </a:ln>
        </p:spPr>
      </p:sp>
      <p:sp>
        <p:nvSpPr>
          <p:cNvPr id="44" name="Text 41"/>
          <p:cNvSpPr/>
          <p:nvPr/>
        </p:nvSpPr>
        <p:spPr>
          <a:xfrm>
            <a:off x="6519672" y="2542032"/>
            <a:ext cx="2304288"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Not published — ERB must publish</a:t>
            </a:r>
            <a:endParaRPr lang="en-US" sz="900" dirty="0"/>
          </a:p>
        </p:txBody>
      </p:sp>
      <p:sp>
        <p:nvSpPr>
          <p:cNvPr id="45" name="Shape 42"/>
          <p:cNvSpPr/>
          <p:nvPr/>
        </p:nvSpPr>
        <p:spPr>
          <a:xfrm>
            <a:off x="274320" y="2967228"/>
            <a:ext cx="2377440" cy="425196"/>
          </a:xfrm>
          <a:prstGeom prst="rect">
            <a:avLst/>
          </a:prstGeom>
          <a:solidFill>
            <a:srgbClr val="F0F4F8"/>
          </a:solidFill>
          <a:ln w="6350">
            <a:solidFill>
              <a:srgbClr val="E0E0E0"/>
            </a:solidFill>
            <a:prstDash val="solid"/>
          </a:ln>
        </p:spPr>
      </p:sp>
      <p:sp>
        <p:nvSpPr>
          <p:cNvPr id="46" name="Text 43"/>
          <p:cNvSpPr/>
          <p:nvPr/>
        </p:nvSpPr>
        <p:spPr>
          <a:xfrm>
            <a:off x="320040" y="2967228"/>
            <a:ext cx="228600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PQ Survey (Class A)</a:t>
            </a:r>
            <a:endParaRPr lang="en-US" sz="900" dirty="0"/>
          </a:p>
        </p:txBody>
      </p:sp>
      <p:sp>
        <p:nvSpPr>
          <p:cNvPr id="47" name="Shape 44"/>
          <p:cNvSpPr/>
          <p:nvPr/>
        </p:nvSpPr>
        <p:spPr>
          <a:xfrm>
            <a:off x="2651760" y="2967228"/>
            <a:ext cx="1828800" cy="425196"/>
          </a:xfrm>
          <a:prstGeom prst="rect">
            <a:avLst/>
          </a:prstGeom>
          <a:solidFill>
            <a:srgbClr val="F0F4F8"/>
          </a:solidFill>
          <a:ln w="6350">
            <a:solidFill>
              <a:srgbClr val="E0E0E0"/>
            </a:solidFill>
            <a:prstDash val="solid"/>
          </a:ln>
        </p:spPr>
      </p:sp>
      <p:sp>
        <p:nvSpPr>
          <p:cNvPr id="48" name="Text 45"/>
          <p:cNvSpPr/>
          <p:nvPr/>
        </p:nvSpPr>
        <p:spPr>
          <a:xfrm>
            <a:off x="2697480" y="2967228"/>
            <a:ext cx="173736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Required</a:t>
            </a:r>
            <a:endParaRPr lang="en-US" sz="900" dirty="0"/>
          </a:p>
        </p:txBody>
      </p:sp>
      <p:sp>
        <p:nvSpPr>
          <p:cNvPr id="49" name="Shape 46"/>
          <p:cNvSpPr/>
          <p:nvPr/>
        </p:nvSpPr>
        <p:spPr>
          <a:xfrm>
            <a:off x="4480560" y="2967228"/>
            <a:ext cx="1993392" cy="425196"/>
          </a:xfrm>
          <a:prstGeom prst="rect">
            <a:avLst/>
          </a:prstGeom>
          <a:solidFill>
            <a:srgbClr val="F0F4F8"/>
          </a:solidFill>
          <a:ln w="6350">
            <a:solidFill>
              <a:srgbClr val="E0E0E0"/>
            </a:solidFill>
            <a:prstDash val="solid"/>
          </a:ln>
        </p:spPr>
      </p:sp>
      <p:sp>
        <p:nvSpPr>
          <p:cNvPr id="50" name="Text 47"/>
          <p:cNvSpPr/>
          <p:nvPr/>
        </p:nvSpPr>
        <p:spPr>
          <a:xfrm>
            <a:off x="4526280" y="2967228"/>
            <a:ext cx="1901952"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Required (REIPPPP)</a:t>
            </a:r>
            <a:endParaRPr lang="en-US" sz="900" dirty="0"/>
          </a:p>
        </p:txBody>
      </p:sp>
      <p:sp>
        <p:nvSpPr>
          <p:cNvPr id="51" name="Shape 48"/>
          <p:cNvSpPr/>
          <p:nvPr/>
        </p:nvSpPr>
        <p:spPr>
          <a:xfrm>
            <a:off x="6473952" y="2967228"/>
            <a:ext cx="2395728" cy="425196"/>
          </a:xfrm>
          <a:prstGeom prst="rect">
            <a:avLst/>
          </a:prstGeom>
          <a:solidFill>
            <a:srgbClr val="F0F4F8"/>
          </a:solidFill>
          <a:ln w="6350">
            <a:solidFill>
              <a:srgbClr val="E0E0E0"/>
            </a:solidFill>
            <a:prstDash val="solid"/>
          </a:ln>
        </p:spPr>
      </p:sp>
      <p:sp>
        <p:nvSpPr>
          <p:cNvPr id="52" name="Text 49"/>
          <p:cNvSpPr/>
          <p:nvPr/>
        </p:nvSpPr>
        <p:spPr>
          <a:xfrm>
            <a:off x="6519672" y="2967228"/>
            <a:ext cx="2304288"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Not required — no published standard</a:t>
            </a:r>
            <a:endParaRPr lang="en-US" sz="900" dirty="0"/>
          </a:p>
        </p:txBody>
      </p:sp>
      <p:sp>
        <p:nvSpPr>
          <p:cNvPr id="53" name="Shape 50"/>
          <p:cNvSpPr/>
          <p:nvPr/>
        </p:nvSpPr>
        <p:spPr>
          <a:xfrm>
            <a:off x="274320" y="3392424"/>
            <a:ext cx="2377440" cy="425196"/>
          </a:xfrm>
          <a:prstGeom prst="rect">
            <a:avLst/>
          </a:prstGeom>
          <a:solidFill>
            <a:srgbClr val="FFFFFF"/>
          </a:solidFill>
          <a:ln w="6350">
            <a:solidFill>
              <a:srgbClr val="E0E0E0"/>
            </a:solidFill>
            <a:prstDash val="solid"/>
          </a:ln>
        </p:spPr>
      </p:sp>
      <p:sp>
        <p:nvSpPr>
          <p:cNvPr id="54" name="Text 51"/>
          <p:cNvSpPr/>
          <p:nvPr/>
        </p:nvSpPr>
        <p:spPr>
          <a:xfrm>
            <a:off x="320040" y="3392424"/>
            <a:ext cx="228600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Feeder/Hosting Survey</a:t>
            </a:r>
            <a:endParaRPr lang="en-US" sz="900" dirty="0"/>
          </a:p>
        </p:txBody>
      </p:sp>
      <p:sp>
        <p:nvSpPr>
          <p:cNvPr id="55" name="Shape 52"/>
          <p:cNvSpPr/>
          <p:nvPr/>
        </p:nvSpPr>
        <p:spPr>
          <a:xfrm>
            <a:off x="2651760" y="3392424"/>
            <a:ext cx="1828800" cy="425196"/>
          </a:xfrm>
          <a:prstGeom prst="rect">
            <a:avLst/>
          </a:prstGeom>
          <a:solidFill>
            <a:srgbClr val="FFFFFF"/>
          </a:solidFill>
          <a:ln w="6350">
            <a:solidFill>
              <a:srgbClr val="E0E0E0"/>
            </a:solidFill>
            <a:prstDash val="solid"/>
          </a:ln>
        </p:spPr>
      </p:sp>
      <p:sp>
        <p:nvSpPr>
          <p:cNvPr id="56" name="Text 53"/>
          <p:cNvSpPr/>
          <p:nvPr/>
        </p:nvSpPr>
        <p:spPr>
          <a:xfrm>
            <a:off x="2697480" y="3392424"/>
            <a:ext cx="1737360" cy="425196"/>
          </a:xfrm>
          <a:prstGeom prst="rect">
            <a:avLst/>
          </a:prstGeom>
          <a:noFill/>
        </p:spPr>
        <p:txBody>
          <a:bodyPr wrap="square" lIns="38100" tIns="38100" rIns="38100" bIns="38100" rtlCol="0" anchor="ctr"/>
          <a:lstStyle/>
          <a:p>
            <a:pPr marL="0" indent="0">
              <a:buNone/>
            </a:pPr>
            <a:r>
              <a:rPr lang="en-US" sz="900" b="1" dirty="0">
                <a:solidFill>
                  <a:srgbClr val="C0392B"/>
                </a:solidFill>
                <a:latin typeface="Calibri" panose="020F0502020204030204" pitchFamily="34" charset="0"/>
                <a:ea typeface="Calibri" panose="020F0502020204030204" pitchFamily="34" charset="-122"/>
                <a:cs typeface="Calibri" panose="020F0502020204030204" pitchFamily="34" charset="-120"/>
              </a:rPr>
              <a:t>Not required (pre-2012)</a:t>
            </a:r>
            <a:endParaRPr lang="en-US" sz="900" dirty="0"/>
          </a:p>
        </p:txBody>
      </p:sp>
      <p:sp>
        <p:nvSpPr>
          <p:cNvPr id="57" name="Shape 54"/>
          <p:cNvSpPr/>
          <p:nvPr/>
        </p:nvSpPr>
        <p:spPr>
          <a:xfrm>
            <a:off x="4480560" y="3392424"/>
            <a:ext cx="1993392" cy="425196"/>
          </a:xfrm>
          <a:prstGeom prst="rect">
            <a:avLst/>
          </a:prstGeom>
          <a:solidFill>
            <a:srgbClr val="FFFFFF"/>
          </a:solidFill>
          <a:ln w="6350">
            <a:solidFill>
              <a:srgbClr val="E0E0E0"/>
            </a:solidFill>
            <a:prstDash val="solid"/>
          </a:ln>
        </p:spPr>
      </p:sp>
      <p:sp>
        <p:nvSpPr>
          <p:cNvPr id="58" name="Text 55"/>
          <p:cNvSpPr/>
          <p:nvPr/>
        </p:nvSpPr>
        <p:spPr>
          <a:xfrm>
            <a:off x="4526280" y="3392424"/>
            <a:ext cx="1901952"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Required (REIPPPP v5+)</a:t>
            </a:r>
            <a:endParaRPr lang="en-US" sz="900" dirty="0"/>
          </a:p>
        </p:txBody>
      </p:sp>
      <p:sp>
        <p:nvSpPr>
          <p:cNvPr id="59" name="Shape 56"/>
          <p:cNvSpPr/>
          <p:nvPr/>
        </p:nvSpPr>
        <p:spPr>
          <a:xfrm>
            <a:off x="6473952" y="3392424"/>
            <a:ext cx="2395728" cy="425196"/>
          </a:xfrm>
          <a:prstGeom prst="rect">
            <a:avLst/>
          </a:prstGeom>
          <a:solidFill>
            <a:srgbClr val="FFFFFF"/>
          </a:solidFill>
          <a:ln w="6350">
            <a:solidFill>
              <a:srgbClr val="E0E0E0"/>
            </a:solidFill>
            <a:prstDash val="solid"/>
          </a:ln>
        </p:spPr>
      </p:sp>
      <p:sp>
        <p:nvSpPr>
          <p:cNvPr id="60" name="Text 57"/>
          <p:cNvSpPr/>
          <p:nvPr/>
        </p:nvSpPr>
        <p:spPr>
          <a:xfrm>
            <a:off x="6519672" y="3392424"/>
            <a:ext cx="2304288"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Not required — no published standard</a:t>
            </a:r>
            <a:endParaRPr lang="en-US" sz="900" dirty="0"/>
          </a:p>
        </p:txBody>
      </p:sp>
      <p:sp>
        <p:nvSpPr>
          <p:cNvPr id="61" name="Shape 58"/>
          <p:cNvSpPr/>
          <p:nvPr/>
        </p:nvSpPr>
        <p:spPr>
          <a:xfrm>
            <a:off x="274320" y="3817620"/>
            <a:ext cx="2377440" cy="425196"/>
          </a:xfrm>
          <a:prstGeom prst="rect">
            <a:avLst/>
          </a:prstGeom>
          <a:solidFill>
            <a:srgbClr val="F0F4F8"/>
          </a:solidFill>
          <a:ln w="6350">
            <a:solidFill>
              <a:srgbClr val="E0E0E0"/>
            </a:solidFill>
            <a:prstDash val="solid"/>
          </a:ln>
        </p:spPr>
      </p:sp>
      <p:sp>
        <p:nvSpPr>
          <p:cNvPr id="62" name="Text 59"/>
          <p:cNvSpPr/>
          <p:nvPr/>
        </p:nvSpPr>
        <p:spPr>
          <a:xfrm>
            <a:off x="320040" y="3817620"/>
            <a:ext cx="228600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EIZ Engineer Sign-off</a:t>
            </a:r>
            <a:endParaRPr lang="en-US" sz="900" dirty="0"/>
          </a:p>
        </p:txBody>
      </p:sp>
      <p:sp>
        <p:nvSpPr>
          <p:cNvPr id="63" name="Shape 60"/>
          <p:cNvSpPr/>
          <p:nvPr/>
        </p:nvSpPr>
        <p:spPr>
          <a:xfrm>
            <a:off x="2651760" y="3817620"/>
            <a:ext cx="1828800" cy="425196"/>
          </a:xfrm>
          <a:prstGeom prst="rect">
            <a:avLst/>
          </a:prstGeom>
          <a:solidFill>
            <a:srgbClr val="F0F4F8"/>
          </a:solidFill>
          <a:ln w="6350">
            <a:solidFill>
              <a:srgbClr val="E0E0E0"/>
            </a:solidFill>
            <a:prstDash val="solid"/>
          </a:ln>
        </p:spPr>
      </p:sp>
      <p:sp>
        <p:nvSpPr>
          <p:cNvPr id="64" name="Text 61"/>
          <p:cNvSpPr/>
          <p:nvPr/>
        </p:nvSpPr>
        <p:spPr>
          <a:xfrm>
            <a:off x="2697480" y="3817620"/>
            <a:ext cx="173736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Licensed engineer required</a:t>
            </a:r>
            <a:endParaRPr lang="en-US" sz="900" dirty="0"/>
          </a:p>
        </p:txBody>
      </p:sp>
      <p:sp>
        <p:nvSpPr>
          <p:cNvPr id="65" name="Shape 62"/>
          <p:cNvSpPr/>
          <p:nvPr/>
        </p:nvSpPr>
        <p:spPr>
          <a:xfrm>
            <a:off x="4480560" y="3817620"/>
            <a:ext cx="1993392" cy="425196"/>
          </a:xfrm>
          <a:prstGeom prst="rect">
            <a:avLst/>
          </a:prstGeom>
          <a:solidFill>
            <a:srgbClr val="F0F4F8"/>
          </a:solidFill>
          <a:ln w="6350">
            <a:solidFill>
              <a:srgbClr val="E0E0E0"/>
            </a:solidFill>
            <a:prstDash val="solid"/>
          </a:ln>
        </p:spPr>
      </p:sp>
      <p:sp>
        <p:nvSpPr>
          <p:cNvPr id="66" name="Text 63"/>
          <p:cNvSpPr/>
          <p:nvPr/>
        </p:nvSpPr>
        <p:spPr>
          <a:xfrm>
            <a:off x="4526280" y="3817620"/>
            <a:ext cx="1901952"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Registered engineer required</a:t>
            </a:r>
            <a:endParaRPr lang="en-US" sz="900" dirty="0"/>
          </a:p>
        </p:txBody>
      </p:sp>
      <p:sp>
        <p:nvSpPr>
          <p:cNvPr id="67" name="Shape 64"/>
          <p:cNvSpPr/>
          <p:nvPr/>
        </p:nvSpPr>
        <p:spPr>
          <a:xfrm>
            <a:off x="6473952" y="3817620"/>
            <a:ext cx="2395728" cy="425196"/>
          </a:xfrm>
          <a:prstGeom prst="rect">
            <a:avLst/>
          </a:prstGeom>
          <a:solidFill>
            <a:srgbClr val="F0F4F8"/>
          </a:solidFill>
          <a:ln w="6350">
            <a:solidFill>
              <a:srgbClr val="E0E0E0"/>
            </a:solidFill>
            <a:prstDash val="solid"/>
          </a:ln>
        </p:spPr>
      </p:sp>
      <p:sp>
        <p:nvSpPr>
          <p:cNvPr id="68" name="Text 65"/>
          <p:cNvSpPr/>
          <p:nvPr/>
        </p:nvSpPr>
        <p:spPr>
          <a:xfrm>
            <a:off x="6519672" y="3817620"/>
            <a:ext cx="2304288"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Not required — no published standard</a:t>
            </a:r>
            <a:endParaRPr lang="en-US" sz="900" dirty="0"/>
          </a:p>
        </p:txBody>
      </p:sp>
      <p:sp>
        <p:nvSpPr>
          <p:cNvPr id="69" name="Shape 66"/>
          <p:cNvSpPr/>
          <p:nvPr/>
        </p:nvSpPr>
        <p:spPr>
          <a:xfrm>
            <a:off x="274320" y="4242816"/>
            <a:ext cx="2377440" cy="425196"/>
          </a:xfrm>
          <a:prstGeom prst="rect">
            <a:avLst/>
          </a:prstGeom>
          <a:solidFill>
            <a:srgbClr val="FFFFFF"/>
          </a:solidFill>
          <a:ln w="6350">
            <a:solidFill>
              <a:srgbClr val="E0E0E0"/>
            </a:solidFill>
            <a:prstDash val="solid"/>
          </a:ln>
        </p:spPr>
      </p:sp>
      <p:sp>
        <p:nvSpPr>
          <p:cNvPr id="70" name="Text 67"/>
          <p:cNvSpPr/>
          <p:nvPr/>
        </p:nvSpPr>
        <p:spPr>
          <a:xfrm>
            <a:off x="320040" y="4242816"/>
            <a:ext cx="228600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Deemed Energy Clause</a:t>
            </a:r>
            <a:endParaRPr lang="en-US" sz="900" dirty="0"/>
          </a:p>
        </p:txBody>
      </p:sp>
      <p:sp>
        <p:nvSpPr>
          <p:cNvPr id="71" name="Shape 68"/>
          <p:cNvSpPr/>
          <p:nvPr/>
        </p:nvSpPr>
        <p:spPr>
          <a:xfrm>
            <a:off x="2651760" y="4242816"/>
            <a:ext cx="1828800" cy="425196"/>
          </a:xfrm>
          <a:prstGeom prst="rect">
            <a:avLst/>
          </a:prstGeom>
          <a:solidFill>
            <a:srgbClr val="FFFFFF"/>
          </a:solidFill>
          <a:ln w="6350">
            <a:solidFill>
              <a:srgbClr val="E0E0E0"/>
            </a:solidFill>
            <a:prstDash val="solid"/>
          </a:ln>
        </p:spPr>
      </p:sp>
      <p:sp>
        <p:nvSpPr>
          <p:cNvPr id="72" name="Text 69"/>
          <p:cNvSpPr/>
          <p:nvPr/>
        </p:nvSpPr>
        <p:spPr>
          <a:xfrm>
            <a:off x="2697480" y="4242816"/>
            <a:ext cx="1737360"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Yes</a:t>
            </a:r>
            <a:endParaRPr lang="en-US" sz="900" dirty="0"/>
          </a:p>
        </p:txBody>
      </p:sp>
      <p:sp>
        <p:nvSpPr>
          <p:cNvPr id="73" name="Shape 70"/>
          <p:cNvSpPr/>
          <p:nvPr/>
        </p:nvSpPr>
        <p:spPr>
          <a:xfrm>
            <a:off x="4480560" y="4242816"/>
            <a:ext cx="1993392" cy="425196"/>
          </a:xfrm>
          <a:prstGeom prst="rect">
            <a:avLst/>
          </a:prstGeom>
          <a:solidFill>
            <a:srgbClr val="FFFFFF"/>
          </a:solidFill>
          <a:ln w="6350">
            <a:solidFill>
              <a:srgbClr val="E0E0E0"/>
            </a:solidFill>
            <a:prstDash val="solid"/>
          </a:ln>
        </p:spPr>
      </p:sp>
      <p:sp>
        <p:nvSpPr>
          <p:cNvPr id="74" name="Text 71"/>
          <p:cNvSpPr/>
          <p:nvPr/>
        </p:nvSpPr>
        <p:spPr>
          <a:xfrm>
            <a:off x="4526280" y="4242816"/>
            <a:ext cx="1901952" cy="425196"/>
          </a:xfrm>
          <a:prstGeom prst="rect">
            <a:avLst/>
          </a:prstGeom>
          <a:noFill/>
        </p:spPr>
        <p:txBody>
          <a:bodyPr wrap="square" lIns="38100" tIns="38100" rIns="38100" bIns="38100" rtlCol="0" anchor="ctr"/>
          <a:lstStyle/>
          <a:p>
            <a:pPr marL="0" indent="0">
              <a:buNone/>
            </a:pPr>
            <a:r>
              <a:rPr lang="en-US" sz="900" dirty="0">
                <a:solidFill>
                  <a:srgbClr val="1A1A1A"/>
                </a:solidFill>
                <a:latin typeface="Calibri" panose="020F0502020204030204" pitchFamily="34" charset="0"/>
                <a:ea typeface="Calibri" panose="020F0502020204030204" pitchFamily="34" charset="-122"/>
                <a:cs typeface="Calibri" panose="020F0502020204030204" pitchFamily="34" charset="-120"/>
              </a:rPr>
              <a:t>Yes — R46.2M paid H1 2024</a:t>
            </a:r>
            <a:endParaRPr lang="en-US" sz="900" dirty="0"/>
          </a:p>
        </p:txBody>
      </p:sp>
      <p:sp>
        <p:nvSpPr>
          <p:cNvPr id="75" name="Shape 72"/>
          <p:cNvSpPr/>
          <p:nvPr/>
        </p:nvSpPr>
        <p:spPr>
          <a:xfrm>
            <a:off x="6473952" y="4242816"/>
            <a:ext cx="2395728" cy="425196"/>
          </a:xfrm>
          <a:prstGeom prst="rect">
            <a:avLst/>
          </a:prstGeom>
          <a:solidFill>
            <a:srgbClr val="FFFFFF"/>
          </a:solidFill>
          <a:ln w="6350">
            <a:solidFill>
              <a:srgbClr val="E0E0E0"/>
            </a:solidFill>
            <a:prstDash val="solid"/>
          </a:ln>
        </p:spPr>
      </p:sp>
      <p:sp>
        <p:nvSpPr>
          <p:cNvPr id="76" name="Text 73"/>
          <p:cNvSpPr/>
          <p:nvPr/>
        </p:nvSpPr>
        <p:spPr>
          <a:xfrm>
            <a:off x="6519672" y="4242816"/>
            <a:ext cx="2304288" cy="425196"/>
          </a:xfrm>
          <a:prstGeom prst="rect">
            <a:avLst/>
          </a:prstGeom>
          <a:noFill/>
        </p:spPr>
        <p:txBody>
          <a:bodyPr wrap="square" lIns="38100" tIns="38100" rIns="38100" bIns="38100" rtlCol="0" anchor="ctr"/>
          <a:lstStyle/>
          <a:p>
            <a:pPr marL="0" indent="0">
              <a:buNone/>
            </a:pPr>
            <a:r>
              <a:rPr lang="en-US" sz="900" b="1" dirty="0">
                <a:solidFill>
                  <a:srgbClr val="008040"/>
                </a:solidFill>
                <a:latin typeface="Calibri" panose="020F0502020204030204" pitchFamily="34" charset="0"/>
                <a:ea typeface="Calibri" panose="020F0502020204030204" pitchFamily="34" charset="-122"/>
                <a:cs typeface="Calibri" panose="020F0502020204030204" pitchFamily="34" charset="-120"/>
              </a:rPr>
              <a:t>No — zero protection in any Zambian PPA</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65760" y="164592"/>
            <a:ext cx="8412480" cy="548640"/>
          </a:xfrm>
          <a:prstGeom prst="rect">
            <a:avLst/>
          </a:prstGeom>
          <a:noFill/>
        </p:spPr>
        <p:txBody>
          <a:bodyPr wrap="square" rtlCol="0" anchor="ctr"/>
          <a:lstStyle/>
          <a:p>
            <a:pPr marL="0" indent="0">
              <a:buNone/>
            </a:pPr>
            <a:r>
              <a:rPr lang="en-US" sz="2000" b="1" dirty="0">
                <a:solidFill>
                  <a:srgbClr val="008040"/>
                </a:solidFill>
                <a:latin typeface="Calibri" panose="020F0502020204030204" pitchFamily="34" charset="0"/>
                <a:ea typeface="Calibri" panose="020F0502020204030204" pitchFamily="34" charset="-122"/>
                <a:cs typeface="Calibri" panose="020F0502020204030204" pitchFamily="34" charset="-120"/>
              </a:rPr>
              <a:t>RECOMMENDATIONS: Eight Technical Prerequisites for High-Penetration Solar PV in Zambia</a:t>
            </a:r>
          </a:p>
        </p:txBody>
      </p:sp>
      <p:sp>
        <p:nvSpPr>
          <p:cNvPr id="3" name="Shape 1"/>
          <p:cNvSpPr/>
          <p:nvPr/>
        </p:nvSpPr>
        <p:spPr>
          <a:xfrm>
            <a:off x="365760" y="749808"/>
            <a:ext cx="8412480" cy="36576"/>
          </a:xfrm>
          <a:prstGeom prst="rect">
            <a:avLst/>
          </a:prstGeom>
          <a:solidFill>
            <a:srgbClr val="008040"/>
          </a:solidFill>
          <a:ln w="12700">
            <a:solidFill>
              <a:srgbClr val="008040"/>
            </a:solidFill>
            <a:prstDash val="solid"/>
          </a:ln>
        </p:spPr>
      </p:sp>
      <p:pic>
        <p:nvPicPr>
          <p:cNvPr id="4" name="Image 0" descr="/home/claude/eiz_logo_clean.png"/>
          <p:cNvPicPr>
            <a:picLocks noChangeAspect="1"/>
          </p:cNvPicPr>
          <p:nvPr/>
        </p:nvPicPr>
        <p:blipFill>
          <a:blip r:embed="rId43"/>
          <a:stretch>
            <a:fillRect/>
          </a:stretch>
        </p:blipFill>
        <p:spPr>
          <a:xfrm>
            <a:off x="137160" y="4663440"/>
            <a:ext cx="438912" cy="438912"/>
          </a:xfrm>
          <a:prstGeom prst="rect">
            <a:avLst/>
          </a:prstGeom>
        </p:spPr>
      </p:pic>
      <p:sp>
        <p:nvSpPr>
          <p:cNvPr id="5" name="Text 2"/>
          <p:cNvSpPr/>
          <p:nvPr/>
        </p:nvSpPr>
        <p:spPr>
          <a:xfrm>
            <a:off x="365760" y="822960"/>
            <a:ext cx="8412480" cy="292608"/>
          </a:xfrm>
          <a:prstGeom prst="rect">
            <a:avLst/>
          </a:prstGeom>
          <a:noFill/>
        </p:spPr>
        <p:txBody>
          <a:bodyPr wrap="square" rtlCol="0" anchor="ctr"/>
          <a:lstStyle/>
          <a:p>
            <a:pPr marL="0" indent="0">
              <a:buNone/>
            </a:pPr>
            <a:r>
              <a:rPr lang="en-US" sz="1400" i="1" dirty="0">
                <a:solidFill>
                  <a:srgbClr val="555555"/>
                </a:solidFill>
                <a:latin typeface="Calibri" panose="020F0502020204030204" pitchFamily="34" charset="0"/>
                <a:ea typeface="Calibri" panose="020F0502020204030204" pitchFamily="34" charset="-122"/>
                <a:cs typeface="Calibri" panose="020F0502020204030204" pitchFamily="34" charset="-120"/>
              </a:rPr>
              <a:t>Prerequisites 1 and 8 are addressed in dedicated slides. The six prerequisites between them are explained on the following slide.</a:t>
            </a:r>
          </a:p>
        </p:txBody>
      </p:sp>
      <p:sp>
        <p:nvSpPr>
          <p:cNvPr id="6" name="Shape 3"/>
          <p:cNvSpPr/>
          <p:nvPr>
            <p:custDataLst>
              <p:tags r:id="rId1"/>
            </p:custDataLst>
          </p:nvPr>
        </p:nvSpPr>
        <p:spPr>
          <a:xfrm>
            <a:off x="347472" y="1234440"/>
            <a:ext cx="2011680" cy="1691640"/>
          </a:xfrm>
          <a:prstGeom prst="rect">
            <a:avLst/>
          </a:prstGeom>
          <a:solidFill>
            <a:srgbClr val="F5F5F5"/>
          </a:solidFill>
          <a:ln w="19050">
            <a:solidFill>
              <a:srgbClr val="F0A500"/>
            </a:solidFill>
            <a:prstDash val="solid"/>
          </a:ln>
          <a:effectLst>
            <a:outerShdw blurRad="50800" dist="25400" dir="8100000" algn="bl" rotWithShape="0">
              <a:srgbClr val="000000">
                <a:alpha val="10000"/>
              </a:srgbClr>
            </a:outerShdw>
          </a:effectLst>
        </p:spPr>
      </p:sp>
      <p:sp>
        <p:nvSpPr>
          <p:cNvPr id="7" name="Shape 4"/>
          <p:cNvSpPr/>
          <p:nvPr>
            <p:custDataLst>
              <p:tags r:id="rId2"/>
            </p:custDataLst>
          </p:nvPr>
        </p:nvSpPr>
        <p:spPr>
          <a:xfrm>
            <a:off x="1152144" y="1362456"/>
            <a:ext cx="347472" cy="347472"/>
          </a:xfrm>
          <a:prstGeom prst="ellipse">
            <a:avLst/>
          </a:prstGeom>
          <a:solidFill>
            <a:srgbClr val="F0A500"/>
          </a:solidFill>
          <a:ln w="12700">
            <a:solidFill>
              <a:srgbClr val="F0A500"/>
            </a:solidFill>
            <a:prstDash val="solid"/>
          </a:ln>
        </p:spPr>
      </p:sp>
      <p:sp>
        <p:nvSpPr>
          <p:cNvPr id="8" name="Text 5"/>
          <p:cNvSpPr/>
          <p:nvPr>
            <p:custDataLst>
              <p:tags r:id="rId3"/>
            </p:custDataLst>
          </p:nvPr>
        </p:nvSpPr>
        <p:spPr>
          <a:xfrm>
            <a:off x="1152144" y="136245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1</a:t>
            </a:r>
            <a:endParaRPr lang="en-US" sz="1300" dirty="0"/>
          </a:p>
        </p:txBody>
      </p:sp>
      <p:sp>
        <p:nvSpPr>
          <p:cNvPr id="9" name="Text 6"/>
          <p:cNvSpPr/>
          <p:nvPr>
            <p:custDataLst>
              <p:tags r:id="rId4"/>
            </p:custDataLst>
          </p:nvPr>
        </p:nvSpPr>
        <p:spPr>
          <a:xfrm>
            <a:off x="420624" y="1764792"/>
            <a:ext cx="1865376" cy="384048"/>
          </a:xfrm>
          <a:prstGeom prst="rect">
            <a:avLst/>
          </a:prstGeom>
          <a:noFill/>
        </p:spPr>
        <p:txBody>
          <a:bodyPr wrap="square" lIns="0" tIns="0" rIns="0" bIns="0" rtlCol="0" anchor="ctr"/>
          <a:lstStyle/>
          <a:p>
            <a:pPr marL="0" indent="0" algn="ctr">
              <a:buNone/>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rPr>
              <a:t>Mandatory BESS</a:t>
            </a:r>
          </a:p>
        </p:txBody>
      </p:sp>
      <p:sp>
        <p:nvSpPr>
          <p:cNvPr id="10" name="Text 7"/>
          <p:cNvSpPr/>
          <p:nvPr>
            <p:custDataLst>
              <p:tags r:id="rId5"/>
            </p:custDataLst>
          </p:nvPr>
        </p:nvSpPr>
        <p:spPr>
          <a:xfrm>
            <a:off x="420624" y="2167128"/>
            <a:ext cx="1865376" cy="694944"/>
          </a:xfrm>
          <a:prstGeom prst="rect">
            <a:avLst/>
          </a:prstGeom>
          <a:noFill/>
        </p:spPr>
        <p:txBody>
          <a:bodyPr wrap="square" lIns="0" tIns="0" rIns="0" bIns="0" rtlCol="0" anchor="ctr"/>
          <a:lstStyle/>
          <a:p>
            <a:pPr marL="0" indent="0" algn="ctr">
              <a:buNone/>
            </a:pPr>
            <a:r>
              <a:rPr lang="en-US" sz="1400" dirty="0">
                <a:solidFill>
                  <a:srgbClr val="444444"/>
                </a:solidFill>
                <a:latin typeface="Calibri" panose="020F0502020204030204" pitchFamily="34" charset="0"/>
                <a:ea typeface="Calibri" panose="020F0502020204030204" pitchFamily="34" charset="-122"/>
                <a:cs typeface="Calibri" panose="020F0502020204030204" pitchFamily="34" charset="-120"/>
              </a:rPr>
              <a:t>Min 2 MWh/MW. Stranded energy capture reduces payback from 16–18 to 14–16 years.</a:t>
            </a:r>
          </a:p>
        </p:txBody>
      </p:sp>
      <p:sp>
        <p:nvSpPr>
          <p:cNvPr id="11" name="Shape 8"/>
          <p:cNvSpPr/>
          <p:nvPr>
            <p:custDataLst>
              <p:tags r:id="rId6"/>
            </p:custDataLst>
          </p:nvPr>
        </p:nvSpPr>
        <p:spPr>
          <a:xfrm>
            <a:off x="2523744" y="1234440"/>
            <a:ext cx="2011680" cy="1691640"/>
          </a:xfrm>
          <a:prstGeom prst="rect">
            <a:avLst/>
          </a:prstGeom>
          <a:solidFill>
            <a:srgbClr val="F5F5F5"/>
          </a:solidFill>
          <a:ln w="19050">
            <a:solidFill>
              <a:srgbClr val="007D6E"/>
            </a:solidFill>
            <a:prstDash val="solid"/>
          </a:ln>
          <a:effectLst>
            <a:outerShdw blurRad="50800" dist="25400" dir="8100000" algn="bl" rotWithShape="0">
              <a:srgbClr val="000000">
                <a:alpha val="10000"/>
              </a:srgbClr>
            </a:outerShdw>
          </a:effectLst>
        </p:spPr>
      </p:sp>
      <p:sp>
        <p:nvSpPr>
          <p:cNvPr id="12" name="Shape 9"/>
          <p:cNvSpPr/>
          <p:nvPr>
            <p:custDataLst>
              <p:tags r:id="rId7"/>
            </p:custDataLst>
          </p:nvPr>
        </p:nvSpPr>
        <p:spPr>
          <a:xfrm>
            <a:off x="3328416" y="1362456"/>
            <a:ext cx="347472" cy="347472"/>
          </a:xfrm>
          <a:prstGeom prst="ellipse">
            <a:avLst/>
          </a:prstGeom>
          <a:solidFill>
            <a:srgbClr val="007D6E"/>
          </a:solidFill>
          <a:ln w="12700">
            <a:solidFill>
              <a:srgbClr val="007D6E"/>
            </a:solidFill>
            <a:prstDash val="solid"/>
          </a:ln>
        </p:spPr>
      </p:sp>
      <p:sp>
        <p:nvSpPr>
          <p:cNvPr id="13" name="Text 10"/>
          <p:cNvSpPr/>
          <p:nvPr>
            <p:custDataLst>
              <p:tags r:id="rId8"/>
            </p:custDataLst>
          </p:nvPr>
        </p:nvSpPr>
        <p:spPr>
          <a:xfrm>
            <a:off x="3328416" y="136245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2</a:t>
            </a:r>
            <a:endParaRPr lang="en-US" sz="1300" dirty="0"/>
          </a:p>
        </p:txBody>
      </p:sp>
      <p:sp>
        <p:nvSpPr>
          <p:cNvPr id="14" name="Text 11"/>
          <p:cNvSpPr/>
          <p:nvPr>
            <p:custDataLst>
              <p:tags r:id="rId9"/>
            </p:custDataLst>
          </p:nvPr>
        </p:nvSpPr>
        <p:spPr>
          <a:xfrm>
            <a:off x="2596896" y="1764792"/>
            <a:ext cx="1865376" cy="384048"/>
          </a:xfrm>
          <a:prstGeom prst="rect">
            <a:avLst/>
          </a:prstGeom>
          <a:noFill/>
        </p:spPr>
        <p:txBody>
          <a:bodyPr wrap="square" lIns="0" tIns="0" rIns="0" bIns="0" rtlCol="0" anchor="ctr">
            <a:noAutofit/>
          </a:bodyPr>
          <a:lstStyle/>
          <a:p>
            <a:pPr lvl="0" algn="ctr">
              <a:buClrTx/>
              <a:buSzTx/>
              <a:buFontTx/>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LVRT</a:t>
            </a:r>
          </a:p>
        </p:txBody>
      </p:sp>
      <p:sp>
        <p:nvSpPr>
          <p:cNvPr id="15" name="Text 12"/>
          <p:cNvSpPr/>
          <p:nvPr>
            <p:custDataLst>
              <p:tags r:id="rId10"/>
            </p:custDataLst>
          </p:nvPr>
        </p:nvSpPr>
        <p:spPr>
          <a:xfrm>
            <a:off x="2596896" y="2167128"/>
            <a:ext cx="1865376" cy="694944"/>
          </a:xfrm>
          <a:prstGeom prst="rect">
            <a:avLst/>
          </a:prstGeom>
          <a:noFill/>
        </p:spPr>
        <p:txBody>
          <a:bodyPr wrap="square" lIns="0" tIns="0" rIns="0" bIns="0" rtlCol="0" anchor="ctr">
            <a:noAutofit/>
          </a:bodyPr>
          <a:lstStyle/>
          <a:p>
            <a:pPr lvl="0" algn="ctr">
              <a:buClrTx/>
              <a:buSzTx/>
              <a:buFontTx/>
            </a:pPr>
            <a:r>
              <a:rPr lang="en-US" sz="14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Low Voltage Ride Through: 0.15 pu for 625 ms. Ramp to full output within 10 seconds.</a:t>
            </a:r>
          </a:p>
        </p:txBody>
      </p:sp>
      <p:sp>
        <p:nvSpPr>
          <p:cNvPr id="16" name="Shape 13"/>
          <p:cNvSpPr/>
          <p:nvPr>
            <p:custDataLst>
              <p:tags r:id="rId11"/>
            </p:custDataLst>
          </p:nvPr>
        </p:nvSpPr>
        <p:spPr>
          <a:xfrm>
            <a:off x="4700016" y="1234440"/>
            <a:ext cx="2011680" cy="1691640"/>
          </a:xfrm>
          <a:prstGeom prst="rect">
            <a:avLst/>
          </a:prstGeom>
          <a:solidFill>
            <a:srgbClr val="F5F5F5"/>
          </a:solidFill>
          <a:ln w="19050">
            <a:solidFill>
              <a:srgbClr val="007D6E"/>
            </a:solidFill>
            <a:prstDash val="solid"/>
          </a:ln>
          <a:effectLst>
            <a:outerShdw blurRad="50800" dist="25400" dir="8100000" algn="bl" rotWithShape="0">
              <a:srgbClr val="000000">
                <a:alpha val="10000"/>
              </a:srgbClr>
            </a:outerShdw>
          </a:effectLst>
        </p:spPr>
      </p:sp>
      <p:sp>
        <p:nvSpPr>
          <p:cNvPr id="17" name="Shape 14"/>
          <p:cNvSpPr/>
          <p:nvPr>
            <p:custDataLst>
              <p:tags r:id="rId12"/>
            </p:custDataLst>
          </p:nvPr>
        </p:nvSpPr>
        <p:spPr>
          <a:xfrm>
            <a:off x="5504688" y="1362456"/>
            <a:ext cx="347472" cy="347472"/>
          </a:xfrm>
          <a:prstGeom prst="ellipse">
            <a:avLst/>
          </a:prstGeom>
          <a:solidFill>
            <a:srgbClr val="007D6E"/>
          </a:solidFill>
          <a:ln w="12700">
            <a:solidFill>
              <a:srgbClr val="007D6E"/>
            </a:solidFill>
            <a:prstDash val="solid"/>
          </a:ln>
        </p:spPr>
      </p:sp>
      <p:sp>
        <p:nvSpPr>
          <p:cNvPr id="18" name="Text 15"/>
          <p:cNvSpPr/>
          <p:nvPr>
            <p:custDataLst>
              <p:tags r:id="rId13"/>
            </p:custDataLst>
          </p:nvPr>
        </p:nvSpPr>
        <p:spPr>
          <a:xfrm>
            <a:off x="5504688" y="136245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3</a:t>
            </a:r>
            <a:endParaRPr lang="en-US" sz="1300" dirty="0"/>
          </a:p>
        </p:txBody>
      </p:sp>
      <p:sp>
        <p:nvSpPr>
          <p:cNvPr id="19" name="Text 16"/>
          <p:cNvSpPr/>
          <p:nvPr>
            <p:custDataLst>
              <p:tags r:id="rId14"/>
            </p:custDataLst>
          </p:nvPr>
        </p:nvSpPr>
        <p:spPr>
          <a:xfrm>
            <a:off x="4773168" y="1764792"/>
            <a:ext cx="1865376" cy="384048"/>
          </a:xfrm>
          <a:prstGeom prst="rect">
            <a:avLst/>
          </a:prstGeom>
          <a:noFill/>
        </p:spPr>
        <p:txBody>
          <a:bodyPr wrap="square" lIns="0" tIns="0" rIns="0" bIns="0" rtlCol="0" anchor="ctr">
            <a:noAutofit/>
          </a:bodyPr>
          <a:lstStyle/>
          <a:p>
            <a:pPr lvl="0" algn="ctr">
              <a:buClrTx/>
              <a:buSzTx/>
              <a:buFontTx/>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FRT</a:t>
            </a:r>
          </a:p>
        </p:txBody>
      </p:sp>
      <p:sp>
        <p:nvSpPr>
          <p:cNvPr id="20" name="Text 17"/>
          <p:cNvSpPr/>
          <p:nvPr>
            <p:custDataLst>
              <p:tags r:id="rId15"/>
            </p:custDataLst>
          </p:nvPr>
        </p:nvSpPr>
        <p:spPr>
          <a:xfrm>
            <a:off x="4773168" y="2167128"/>
            <a:ext cx="1865376" cy="694944"/>
          </a:xfrm>
          <a:prstGeom prst="rect">
            <a:avLst/>
          </a:prstGeom>
          <a:noFill/>
        </p:spPr>
        <p:txBody>
          <a:bodyPr wrap="square" lIns="0" tIns="0" rIns="0" bIns="0" rtlCol="0" anchor="ctr">
            <a:noAutofit/>
          </a:bodyPr>
          <a:lstStyle/>
          <a:p>
            <a:pPr lvl="0" algn="ctr">
              <a:buClrTx/>
              <a:buSzTx/>
              <a:buFontTx/>
            </a:pPr>
            <a:r>
              <a:rPr lang="en-US" sz="14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Frequency Ride Through: 47.5–51.5 Hz. Proportional active power reduction, no hard-trip.</a:t>
            </a:r>
          </a:p>
        </p:txBody>
      </p:sp>
      <p:sp>
        <p:nvSpPr>
          <p:cNvPr id="21" name="Shape 18"/>
          <p:cNvSpPr/>
          <p:nvPr>
            <p:custDataLst>
              <p:tags r:id="rId16"/>
            </p:custDataLst>
          </p:nvPr>
        </p:nvSpPr>
        <p:spPr>
          <a:xfrm>
            <a:off x="6876288" y="1234440"/>
            <a:ext cx="2011680" cy="1691640"/>
          </a:xfrm>
          <a:prstGeom prst="rect">
            <a:avLst/>
          </a:prstGeom>
          <a:solidFill>
            <a:srgbClr val="F5F5F5"/>
          </a:solidFill>
          <a:ln w="19050">
            <a:solidFill>
              <a:srgbClr val="1B3461"/>
            </a:solidFill>
            <a:prstDash val="solid"/>
          </a:ln>
          <a:effectLst>
            <a:outerShdw blurRad="50800" dist="25400" dir="8100000" algn="bl" rotWithShape="0">
              <a:srgbClr val="000000">
                <a:alpha val="10000"/>
              </a:srgbClr>
            </a:outerShdw>
          </a:effectLst>
        </p:spPr>
      </p:sp>
      <p:sp>
        <p:nvSpPr>
          <p:cNvPr id="22" name="Shape 19"/>
          <p:cNvSpPr/>
          <p:nvPr>
            <p:custDataLst>
              <p:tags r:id="rId17"/>
            </p:custDataLst>
          </p:nvPr>
        </p:nvSpPr>
        <p:spPr>
          <a:xfrm>
            <a:off x="7680960" y="1362456"/>
            <a:ext cx="347472" cy="347472"/>
          </a:xfrm>
          <a:prstGeom prst="ellipse">
            <a:avLst/>
          </a:prstGeom>
          <a:solidFill>
            <a:srgbClr val="1B3461"/>
          </a:solidFill>
          <a:ln w="12700">
            <a:solidFill>
              <a:srgbClr val="1B3461"/>
            </a:solidFill>
            <a:prstDash val="solid"/>
          </a:ln>
        </p:spPr>
      </p:sp>
      <p:sp>
        <p:nvSpPr>
          <p:cNvPr id="23" name="Text 20"/>
          <p:cNvSpPr/>
          <p:nvPr>
            <p:custDataLst>
              <p:tags r:id="rId18"/>
            </p:custDataLst>
          </p:nvPr>
        </p:nvSpPr>
        <p:spPr>
          <a:xfrm>
            <a:off x="7680960" y="136245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4</a:t>
            </a:r>
            <a:endParaRPr lang="en-US" sz="1300" dirty="0"/>
          </a:p>
        </p:txBody>
      </p:sp>
      <p:sp>
        <p:nvSpPr>
          <p:cNvPr id="24" name="Text 21"/>
          <p:cNvSpPr/>
          <p:nvPr>
            <p:custDataLst>
              <p:tags r:id="rId19"/>
            </p:custDataLst>
          </p:nvPr>
        </p:nvSpPr>
        <p:spPr>
          <a:xfrm>
            <a:off x="6949440" y="1764792"/>
            <a:ext cx="1865376" cy="384048"/>
          </a:xfrm>
          <a:prstGeom prst="rect">
            <a:avLst/>
          </a:prstGeom>
          <a:noFill/>
        </p:spPr>
        <p:txBody>
          <a:bodyPr wrap="square" lIns="0" tIns="0" rIns="0" bIns="0" rtlCol="0" anchor="ctr">
            <a:noAutofit/>
          </a:bodyPr>
          <a:lstStyle/>
          <a:p>
            <a:pPr lvl="0" algn="ctr">
              <a:buClrTx/>
              <a:buSzTx/>
              <a:buFontTx/>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Published ERB Grid Code</a:t>
            </a:r>
          </a:p>
        </p:txBody>
      </p:sp>
      <p:sp>
        <p:nvSpPr>
          <p:cNvPr id="25" name="Text 22"/>
          <p:cNvSpPr/>
          <p:nvPr>
            <p:custDataLst>
              <p:tags r:id="rId20"/>
            </p:custDataLst>
          </p:nvPr>
        </p:nvSpPr>
        <p:spPr>
          <a:xfrm>
            <a:off x="6949440" y="2167128"/>
            <a:ext cx="1865376" cy="694944"/>
          </a:xfrm>
          <a:prstGeom prst="rect">
            <a:avLst/>
          </a:prstGeom>
          <a:noFill/>
        </p:spPr>
        <p:txBody>
          <a:bodyPr wrap="square" lIns="0" tIns="0" rIns="0" bIns="0" rtlCol="0" anchor="ctr">
            <a:noAutofit/>
          </a:bodyPr>
          <a:lstStyle/>
          <a:p>
            <a:pPr lvl="0" algn="ctr">
              <a:buClrTx/>
              <a:buSzTx/>
              <a:buFontTx/>
            </a:pPr>
            <a:r>
              <a:rPr lang="en-US" sz="14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Legally enforceable. Removes all parameters from individual PPA negotiation.</a:t>
            </a:r>
          </a:p>
        </p:txBody>
      </p:sp>
      <p:sp>
        <p:nvSpPr>
          <p:cNvPr id="26" name="Shape 23"/>
          <p:cNvSpPr/>
          <p:nvPr>
            <p:custDataLst>
              <p:tags r:id="rId21"/>
            </p:custDataLst>
          </p:nvPr>
        </p:nvSpPr>
        <p:spPr>
          <a:xfrm>
            <a:off x="347472" y="3063240"/>
            <a:ext cx="2011680" cy="1691640"/>
          </a:xfrm>
          <a:prstGeom prst="rect">
            <a:avLst/>
          </a:prstGeom>
          <a:solidFill>
            <a:srgbClr val="F5F5F5"/>
          </a:solidFill>
          <a:ln w="19050">
            <a:solidFill>
              <a:srgbClr val="008040"/>
            </a:solidFill>
            <a:prstDash val="solid"/>
          </a:ln>
          <a:effectLst>
            <a:outerShdw blurRad="50800" dist="25400" dir="8100000" algn="bl" rotWithShape="0">
              <a:srgbClr val="000000">
                <a:alpha val="10000"/>
              </a:srgbClr>
            </a:outerShdw>
          </a:effectLst>
        </p:spPr>
      </p:sp>
      <p:sp>
        <p:nvSpPr>
          <p:cNvPr id="27" name="Shape 24"/>
          <p:cNvSpPr/>
          <p:nvPr>
            <p:custDataLst>
              <p:tags r:id="rId22"/>
            </p:custDataLst>
          </p:nvPr>
        </p:nvSpPr>
        <p:spPr>
          <a:xfrm>
            <a:off x="1152144" y="3191256"/>
            <a:ext cx="347472" cy="347472"/>
          </a:xfrm>
          <a:prstGeom prst="ellipse">
            <a:avLst/>
          </a:prstGeom>
          <a:solidFill>
            <a:srgbClr val="008040"/>
          </a:solidFill>
          <a:ln w="12700">
            <a:solidFill>
              <a:srgbClr val="008040"/>
            </a:solidFill>
            <a:prstDash val="solid"/>
          </a:ln>
        </p:spPr>
      </p:sp>
      <p:sp>
        <p:nvSpPr>
          <p:cNvPr id="28" name="Text 25"/>
          <p:cNvSpPr/>
          <p:nvPr>
            <p:custDataLst>
              <p:tags r:id="rId23"/>
            </p:custDataLst>
          </p:nvPr>
        </p:nvSpPr>
        <p:spPr>
          <a:xfrm>
            <a:off x="1152144" y="319125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5</a:t>
            </a:r>
            <a:endParaRPr lang="en-US" sz="1300" dirty="0"/>
          </a:p>
        </p:txBody>
      </p:sp>
      <p:sp>
        <p:nvSpPr>
          <p:cNvPr id="29" name="Text 26"/>
          <p:cNvSpPr/>
          <p:nvPr>
            <p:custDataLst>
              <p:tags r:id="rId24"/>
            </p:custDataLst>
          </p:nvPr>
        </p:nvSpPr>
        <p:spPr>
          <a:xfrm>
            <a:off x="366014" y="3443732"/>
            <a:ext cx="1865376" cy="384048"/>
          </a:xfrm>
          <a:prstGeom prst="rect">
            <a:avLst/>
          </a:prstGeom>
          <a:noFill/>
        </p:spPr>
        <p:txBody>
          <a:bodyPr wrap="square" lIns="0" tIns="0" rIns="0" bIns="0" rtlCol="0" anchor="ctr">
            <a:noAutofit/>
          </a:bodyPr>
          <a:lstStyle/>
          <a:p>
            <a:pPr lvl="0" algn="ctr">
              <a:buClrTx/>
              <a:buSzTx/>
              <a:buFontTx/>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Power Quality Survey</a:t>
            </a:r>
          </a:p>
        </p:txBody>
      </p:sp>
      <p:sp>
        <p:nvSpPr>
          <p:cNvPr id="30" name="Text 27"/>
          <p:cNvSpPr/>
          <p:nvPr>
            <p:custDataLst>
              <p:tags r:id="rId25"/>
            </p:custDataLst>
          </p:nvPr>
        </p:nvSpPr>
        <p:spPr>
          <a:xfrm>
            <a:off x="420624" y="3827653"/>
            <a:ext cx="1865376" cy="694944"/>
          </a:xfrm>
          <a:prstGeom prst="rect">
            <a:avLst/>
          </a:prstGeom>
          <a:noFill/>
        </p:spPr>
        <p:txBody>
          <a:bodyPr wrap="square" lIns="0" tIns="0" rIns="0" bIns="0" rtlCol="0" anchor="ctr">
            <a:noAutofit/>
          </a:bodyPr>
          <a:lstStyle/>
          <a:p>
            <a:pPr lvl="0" algn="l">
              <a:buClrTx/>
              <a:buSzTx/>
              <a:buFontTx/>
            </a:pPr>
            <a:r>
              <a:rPr lang="en-US" sz="14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Class-A PCC measurement before any grid connection. Establishes baseline on record.</a:t>
            </a:r>
          </a:p>
        </p:txBody>
      </p:sp>
      <p:sp>
        <p:nvSpPr>
          <p:cNvPr id="31" name="Shape 28"/>
          <p:cNvSpPr/>
          <p:nvPr>
            <p:custDataLst>
              <p:tags r:id="rId26"/>
            </p:custDataLst>
          </p:nvPr>
        </p:nvSpPr>
        <p:spPr>
          <a:xfrm>
            <a:off x="2523744" y="3063240"/>
            <a:ext cx="2011680" cy="1691640"/>
          </a:xfrm>
          <a:prstGeom prst="rect">
            <a:avLst/>
          </a:prstGeom>
          <a:solidFill>
            <a:srgbClr val="F5F5F5"/>
          </a:solidFill>
          <a:ln w="19050">
            <a:solidFill>
              <a:srgbClr val="008040"/>
            </a:solidFill>
            <a:prstDash val="solid"/>
          </a:ln>
          <a:effectLst>
            <a:outerShdw blurRad="50800" dist="25400" dir="8100000" algn="bl" rotWithShape="0">
              <a:srgbClr val="000000">
                <a:alpha val="10000"/>
              </a:srgbClr>
            </a:outerShdw>
          </a:effectLst>
        </p:spPr>
      </p:sp>
      <p:sp>
        <p:nvSpPr>
          <p:cNvPr id="32" name="Shape 29"/>
          <p:cNvSpPr/>
          <p:nvPr>
            <p:custDataLst>
              <p:tags r:id="rId27"/>
            </p:custDataLst>
          </p:nvPr>
        </p:nvSpPr>
        <p:spPr>
          <a:xfrm>
            <a:off x="3328416" y="3191256"/>
            <a:ext cx="347472" cy="347472"/>
          </a:xfrm>
          <a:prstGeom prst="ellipse">
            <a:avLst/>
          </a:prstGeom>
          <a:solidFill>
            <a:srgbClr val="008040"/>
          </a:solidFill>
          <a:ln w="12700">
            <a:solidFill>
              <a:srgbClr val="008040"/>
            </a:solidFill>
            <a:prstDash val="solid"/>
          </a:ln>
        </p:spPr>
      </p:sp>
      <p:sp>
        <p:nvSpPr>
          <p:cNvPr id="33" name="Text 30"/>
          <p:cNvSpPr/>
          <p:nvPr>
            <p:custDataLst>
              <p:tags r:id="rId28"/>
            </p:custDataLst>
          </p:nvPr>
        </p:nvSpPr>
        <p:spPr>
          <a:xfrm>
            <a:off x="3328416" y="319125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6</a:t>
            </a:r>
            <a:endParaRPr lang="en-US" sz="1300" dirty="0"/>
          </a:p>
        </p:txBody>
      </p:sp>
      <p:sp>
        <p:nvSpPr>
          <p:cNvPr id="34" name="Text 31"/>
          <p:cNvSpPr/>
          <p:nvPr>
            <p:custDataLst>
              <p:tags r:id="rId29"/>
            </p:custDataLst>
          </p:nvPr>
        </p:nvSpPr>
        <p:spPr>
          <a:xfrm>
            <a:off x="2596896" y="3593592"/>
            <a:ext cx="1865376" cy="384048"/>
          </a:xfrm>
          <a:prstGeom prst="rect">
            <a:avLst/>
          </a:prstGeom>
          <a:noFill/>
        </p:spPr>
        <p:txBody>
          <a:bodyPr wrap="square" lIns="0" tIns="0" rIns="0" bIns="0" rtlCol="0" anchor="ctr">
            <a:noAutofit/>
          </a:bodyPr>
          <a:lstStyle/>
          <a:p>
            <a:pPr lvl="0" algn="ctr">
              <a:buClrTx/>
              <a:buSzTx/>
              <a:buFontTx/>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Feeder Survey</a:t>
            </a:r>
          </a:p>
        </p:txBody>
      </p:sp>
      <p:sp>
        <p:nvSpPr>
          <p:cNvPr id="35" name="Text 32"/>
          <p:cNvSpPr/>
          <p:nvPr>
            <p:custDataLst>
              <p:tags r:id="rId30"/>
            </p:custDataLst>
          </p:nvPr>
        </p:nvSpPr>
        <p:spPr>
          <a:xfrm>
            <a:off x="2596896" y="3995928"/>
            <a:ext cx="1865376" cy="694944"/>
          </a:xfrm>
          <a:prstGeom prst="rect">
            <a:avLst/>
          </a:prstGeom>
          <a:noFill/>
        </p:spPr>
        <p:txBody>
          <a:bodyPr wrap="square" lIns="0" tIns="0" rIns="0" bIns="0" rtlCol="0" anchor="ctr">
            <a:noAutofit/>
          </a:bodyPr>
          <a:lstStyle/>
          <a:p>
            <a:pPr lvl="0" algn="l">
              <a:buClrTx/>
              <a:buSzTx/>
              <a:buFontTx/>
            </a:pPr>
            <a:r>
              <a:rPr lang="en-US" sz="14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Hosting capacity study before PPA execution. Prevents South Africa Scenario 1.</a:t>
            </a:r>
          </a:p>
        </p:txBody>
      </p:sp>
      <p:sp>
        <p:nvSpPr>
          <p:cNvPr id="36" name="Shape 33"/>
          <p:cNvSpPr/>
          <p:nvPr>
            <p:custDataLst>
              <p:tags r:id="rId31"/>
            </p:custDataLst>
          </p:nvPr>
        </p:nvSpPr>
        <p:spPr>
          <a:xfrm>
            <a:off x="4700016" y="3063240"/>
            <a:ext cx="2011680" cy="1691640"/>
          </a:xfrm>
          <a:prstGeom prst="rect">
            <a:avLst/>
          </a:prstGeom>
          <a:solidFill>
            <a:srgbClr val="F5F5F5"/>
          </a:solidFill>
          <a:ln w="19050">
            <a:solidFill>
              <a:srgbClr val="008040"/>
            </a:solidFill>
            <a:prstDash val="solid"/>
          </a:ln>
          <a:effectLst>
            <a:outerShdw blurRad="50800" dist="25400" dir="8100000" algn="bl" rotWithShape="0">
              <a:srgbClr val="000000">
                <a:alpha val="10000"/>
              </a:srgbClr>
            </a:outerShdw>
          </a:effectLst>
        </p:spPr>
      </p:sp>
      <p:sp>
        <p:nvSpPr>
          <p:cNvPr id="37" name="Shape 34"/>
          <p:cNvSpPr/>
          <p:nvPr>
            <p:custDataLst>
              <p:tags r:id="rId32"/>
            </p:custDataLst>
          </p:nvPr>
        </p:nvSpPr>
        <p:spPr>
          <a:xfrm>
            <a:off x="5504688" y="3191256"/>
            <a:ext cx="347472" cy="347472"/>
          </a:xfrm>
          <a:prstGeom prst="ellipse">
            <a:avLst/>
          </a:prstGeom>
          <a:solidFill>
            <a:srgbClr val="008040"/>
          </a:solidFill>
          <a:ln w="12700">
            <a:solidFill>
              <a:srgbClr val="008040"/>
            </a:solidFill>
            <a:prstDash val="solid"/>
          </a:ln>
        </p:spPr>
      </p:sp>
      <p:sp>
        <p:nvSpPr>
          <p:cNvPr id="38" name="Text 35"/>
          <p:cNvSpPr/>
          <p:nvPr>
            <p:custDataLst>
              <p:tags r:id="rId33"/>
            </p:custDataLst>
          </p:nvPr>
        </p:nvSpPr>
        <p:spPr>
          <a:xfrm>
            <a:off x="5504688" y="319125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7</a:t>
            </a:r>
            <a:endParaRPr lang="en-US" sz="1300" dirty="0"/>
          </a:p>
        </p:txBody>
      </p:sp>
      <p:sp>
        <p:nvSpPr>
          <p:cNvPr id="39" name="Text 36"/>
          <p:cNvSpPr/>
          <p:nvPr>
            <p:custDataLst>
              <p:tags r:id="rId34"/>
            </p:custDataLst>
          </p:nvPr>
        </p:nvSpPr>
        <p:spPr>
          <a:xfrm>
            <a:off x="4773168" y="3593592"/>
            <a:ext cx="1865376" cy="384048"/>
          </a:xfrm>
          <a:prstGeom prst="rect">
            <a:avLst/>
          </a:prstGeom>
          <a:noFill/>
        </p:spPr>
        <p:txBody>
          <a:bodyPr wrap="square" lIns="0" tIns="0" rIns="0" bIns="0" rtlCol="0" anchor="ctr">
            <a:noAutofit/>
          </a:bodyPr>
          <a:lstStyle/>
          <a:p>
            <a:pPr lvl="0" algn="ctr">
              <a:buClrTx/>
              <a:buSzTx/>
              <a:buFontTx/>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EIZ Engineer Sign-off</a:t>
            </a:r>
          </a:p>
        </p:txBody>
      </p:sp>
      <p:sp>
        <p:nvSpPr>
          <p:cNvPr id="40" name="Text 37"/>
          <p:cNvSpPr/>
          <p:nvPr>
            <p:custDataLst>
              <p:tags r:id="rId35"/>
            </p:custDataLst>
          </p:nvPr>
        </p:nvSpPr>
        <p:spPr>
          <a:xfrm>
            <a:off x="4773168" y="3995928"/>
            <a:ext cx="1865376" cy="694944"/>
          </a:xfrm>
          <a:prstGeom prst="rect">
            <a:avLst/>
          </a:prstGeom>
          <a:noFill/>
        </p:spPr>
        <p:txBody>
          <a:bodyPr wrap="square" lIns="0" tIns="0" rIns="0" bIns="0" rtlCol="0" anchor="ctr">
            <a:noAutofit/>
          </a:bodyPr>
          <a:lstStyle/>
          <a:p>
            <a:pPr lvl="0" algn="l">
              <a:buClrTx/>
              <a:buSzTx/>
              <a:buFontTx/>
            </a:pPr>
            <a:r>
              <a:rPr lang="en-US" sz="14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Registered Zambian engineer signs every pre-connection survey and grid licence.</a:t>
            </a:r>
          </a:p>
        </p:txBody>
      </p:sp>
      <p:sp>
        <p:nvSpPr>
          <p:cNvPr id="41" name="Shape 38"/>
          <p:cNvSpPr/>
          <p:nvPr>
            <p:custDataLst>
              <p:tags r:id="rId36"/>
            </p:custDataLst>
          </p:nvPr>
        </p:nvSpPr>
        <p:spPr>
          <a:xfrm>
            <a:off x="6876288" y="3063240"/>
            <a:ext cx="2011680" cy="1691640"/>
          </a:xfrm>
          <a:prstGeom prst="rect">
            <a:avLst/>
          </a:prstGeom>
          <a:solidFill>
            <a:srgbClr val="F5F5F5"/>
          </a:solidFill>
          <a:ln w="19050">
            <a:solidFill>
              <a:srgbClr val="F0A500"/>
            </a:solidFill>
            <a:prstDash val="solid"/>
          </a:ln>
          <a:effectLst>
            <a:outerShdw blurRad="50800" dist="25400" dir="8100000" algn="bl" rotWithShape="0">
              <a:srgbClr val="000000">
                <a:alpha val="10000"/>
              </a:srgbClr>
            </a:outerShdw>
          </a:effectLst>
        </p:spPr>
      </p:sp>
      <p:sp>
        <p:nvSpPr>
          <p:cNvPr id="42" name="Shape 39"/>
          <p:cNvSpPr/>
          <p:nvPr>
            <p:custDataLst>
              <p:tags r:id="rId37"/>
            </p:custDataLst>
          </p:nvPr>
        </p:nvSpPr>
        <p:spPr>
          <a:xfrm>
            <a:off x="7680960" y="3191256"/>
            <a:ext cx="347472" cy="347472"/>
          </a:xfrm>
          <a:prstGeom prst="ellipse">
            <a:avLst/>
          </a:prstGeom>
          <a:solidFill>
            <a:srgbClr val="F0A500"/>
          </a:solidFill>
          <a:ln w="12700">
            <a:solidFill>
              <a:srgbClr val="F0A500"/>
            </a:solidFill>
            <a:prstDash val="solid"/>
          </a:ln>
        </p:spPr>
      </p:sp>
      <p:sp>
        <p:nvSpPr>
          <p:cNvPr id="43" name="Text 40"/>
          <p:cNvSpPr/>
          <p:nvPr>
            <p:custDataLst>
              <p:tags r:id="rId38"/>
            </p:custDataLst>
          </p:nvPr>
        </p:nvSpPr>
        <p:spPr>
          <a:xfrm>
            <a:off x="7680960" y="3191256"/>
            <a:ext cx="347472" cy="347472"/>
          </a:xfrm>
          <a:prstGeom prst="rect">
            <a:avLst/>
          </a:prstGeom>
          <a:noFill/>
        </p:spPr>
        <p:txBody>
          <a:bodyPr wrap="square" lIns="0" tIns="0" rIns="0" bIns="0" rtlCol="0" anchor="ctr"/>
          <a:lstStyle/>
          <a:p>
            <a:pPr marL="0" indent="0" algn="ctr">
              <a:buNone/>
            </a:pP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8</a:t>
            </a:r>
            <a:endParaRPr lang="en-US" sz="1300" dirty="0"/>
          </a:p>
        </p:txBody>
      </p:sp>
      <p:sp>
        <p:nvSpPr>
          <p:cNvPr id="44" name="Text 41"/>
          <p:cNvSpPr/>
          <p:nvPr>
            <p:custDataLst>
              <p:tags r:id="rId39"/>
            </p:custDataLst>
          </p:nvPr>
        </p:nvSpPr>
        <p:spPr>
          <a:xfrm>
            <a:off x="6949440" y="3593592"/>
            <a:ext cx="1865376" cy="384048"/>
          </a:xfrm>
          <a:prstGeom prst="rect">
            <a:avLst/>
          </a:prstGeom>
          <a:noFill/>
        </p:spPr>
        <p:txBody>
          <a:bodyPr wrap="square" lIns="0" tIns="0" rIns="0" bIns="0" rtlCol="0" anchor="ctr">
            <a:noAutofit/>
          </a:bodyPr>
          <a:lstStyle/>
          <a:p>
            <a:pPr lvl="0" algn="ctr">
              <a:buClrTx/>
              <a:buSzTx/>
              <a:buFontTx/>
            </a:pPr>
            <a:r>
              <a:rPr lang="en-US" sz="1200" b="1" dirty="0">
                <a:solidFill>
                  <a:srgbClr val="1A1A1A"/>
                </a:solidFill>
                <a:latin typeface="Calibri" panose="020F0502020204030204" pitchFamily="34" charset="0"/>
                <a:ea typeface="Calibri" panose="020F0502020204030204" pitchFamily="34" charset="-122"/>
                <a:cs typeface="Calibri" panose="020F0502020204030204" pitchFamily="34" charset="-120"/>
                <a:sym typeface="+mn-ea"/>
              </a:rPr>
              <a:t>Feeder Digital Twins</a:t>
            </a:r>
          </a:p>
        </p:txBody>
      </p:sp>
      <p:sp>
        <p:nvSpPr>
          <p:cNvPr id="45" name="Text 42"/>
          <p:cNvSpPr/>
          <p:nvPr>
            <p:custDataLst>
              <p:tags r:id="rId40"/>
            </p:custDataLst>
          </p:nvPr>
        </p:nvSpPr>
        <p:spPr>
          <a:xfrm>
            <a:off x="6949440" y="3995928"/>
            <a:ext cx="1865376" cy="694944"/>
          </a:xfrm>
          <a:prstGeom prst="rect">
            <a:avLst/>
          </a:prstGeom>
          <a:noFill/>
        </p:spPr>
        <p:txBody>
          <a:bodyPr wrap="square" lIns="0" tIns="0" rIns="0" bIns="0" rtlCol="0" anchor="ctr">
            <a:noAutofit/>
          </a:bodyPr>
          <a:lstStyle/>
          <a:p>
            <a:pPr lvl="0" algn="l">
              <a:buClrTx/>
              <a:buSzTx/>
              <a:buFontTx/>
            </a:pPr>
            <a:r>
              <a:rPr lang="en-US" sz="1400" dirty="0">
                <a:solidFill>
                  <a:srgbClr val="444444"/>
                </a:solidFill>
                <a:latin typeface="Calibri" panose="020F0502020204030204" pitchFamily="34" charset="0"/>
                <a:ea typeface="Calibri" panose="020F0502020204030204" pitchFamily="34" charset="-122"/>
                <a:cs typeface="Calibri" panose="020F0502020204030204" pitchFamily="34" charset="-120"/>
                <a:sym typeface="+mn-ea"/>
              </a:rPr>
              <a:t>Real-time monitoring + predictive analytics. Shifts ZESCO from reactive to predictive.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3461"/>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A41D"/>
          </a:solidFill>
          <a:ln w="12700">
            <a:solidFill>
              <a:srgbClr val="1AA41D"/>
            </a:solidFill>
            <a:prstDash val="solid"/>
          </a:ln>
        </p:spPr>
      </p:sp>
      <p:sp>
        <p:nvSpPr>
          <p:cNvPr id="3" name="Text 1"/>
          <p:cNvSpPr/>
          <p:nvPr/>
        </p:nvSpPr>
        <p:spPr>
          <a:xfrm>
            <a:off x="274320" y="137160"/>
            <a:ext cx="4572000" cy="292608"/>
          </a:xfrm>
          <a:prstGeom prst="rect">
            <a:avLst/>
          </a:prstGeom>
          <a:noFill/>
        </p:spPr>
        <p:txBody>
          <a:bodyPr wrap="square" rtlCol="0" anchor="ctr"/>
          <a:lstStyle/>
          <a:p>
            <a:pPr marL="0" indent="0">
              <a:buNone/>
            </a:pPr>
            <a:r>
              <a:rPr lang="en-US" sz="1100" b="1" kern="0" spc="300" dirty="0">
                <a:solidFill>
                  <a:srgbClr val="1AA41D"/>
                </a:solidFill>
                <a:latin typeface="Calibri" panose="020F0502020204030204" pitchFamily="34" charset="0"/>
                <a:ea typeface="Calibri" panose="020F0502020204030204" pitchFamily="34" charset="-122"/>
                <a:cs typeface="Calibri" panose="020F0502020204030204" pitchFamily="34" charset="-120"/>
              </a:rPr>
              <a:t>PREREQUISITE  1</a:t>
            </a:r>
            <a:endParaRPr lang="en-US" sz="1100" dirty="0"/>
          </a:p>
        </p:txBody>
      </p:sp>
      <p:sp>
        <p:nvSpPr>
          <p:cNvPr id="4" name="Text 2"/>
          <p:cNvSpPr/>
          <p:nvPr/>
        </p:nvSpPr>
        <p:spPr>
          <a:xfrm>
            <a:off x="274320" y="411480"/>
            <a:ext cx="8595360" cy="621792"/>
          </a:xfrm>
          <a:prstGeom prst="rect">
            <a:avLst/>
          </a:prstGeom>
          <a:noFill/>
        </p:spPr>
        <p:txBody>
          <a:bodyPr wrap="square" rtlCol="0" anchor="ctr"/>
          <a:lstStyle/>
          <a:p>
            <a:pPr marL="0" indent="0">
              <a:buNone/>
            </a:pPr>
            <a:r>
              <a:rPr lang="en-US" sz="2200" b="1" dirty="0">
                <a:solidFill>
                  <a:srgbClr val="FFFFFF"/>
                </a:solidFill>
                <a:latin typeface="Calibri" panose="020F0502020204030204" pitchFamily="34" charset="0"/>
                <a:ea typeface="Calibri" panose="020F0502020204030204" pitchFamily="34" charset="-122"/>
                <a:cs typeface="Calibri" panose="020F0502020204030204" pitchFamily="34" charset="-120"/>
              </a:rPr>
              <a:t>Mandatory BESS: Minimum 2 MWh/MW for All Grid-Tied Plants</a:t>
            </a:r>
            <a:endParaRPr lang="en-US" sz="2200" dirty="0"/>
          </a:p>
        </p:txBody>
      </p:sp>
      <p:sp>
        <p:nvSpPr>
          <p:cNvPr id="5" name="Shape 3"/>
          <p:cNvSpPr/>
          <p:nvPr/>
        </p:nvSpPr>
        <p:spPr>
          <a:xfrm>
            <a:off x="274320" y="1051560"/>
            <a:ext cx="8595360" cy="27432"/>
          </a:xfrm>
          <a:prstGeom prst="rect">
            <a:avLst/>
          </a:prstGeom>
          <a:solidFill>
            <a:srgbClr val="007D6E"/>
          </a:solidFill>
          <a:ln w="12700">
            <a:solidFill>
              <a:srgbClr val="007D6E"/>
            </a:solidFill>
            <a:prstDash val="solid"/>
          </a:ln>
        </p:spPr>
      </p:sp>
      <p:pic>
        <p:nvPicPr>
          <p:cNvPr id="6" name="Image 0" descr="/home/claude/eiz_logo_clean.png"/>
          <p:cNvPicPr>
            <a:picLocks noChangeAspect="1"/>
          </p:cNvPicPr>
          <p:nvPr/>
        </p:nvPicPr>
        <p:blipFill>
          <a:blip r:embed="rId3"/>
          <a:stretch>
            <a:fillRect/>
          </a:stretch>
        </p:blipFill>
        <p:spPr>
          <a:xfrm>
            <a:off x="8613648" y="4663440"/>
            <a:ext cx="438912" cy="438912"/>
          </a:xfrm>
          <a:prstGeom prst="rect">
            <a:avLst/>
          </a:prstGeom>
        </p:spPr>
      </p:pic>
      <p:sp>
        <p:nvSpPr>
          <p:cNvPr id="7" name="Shape 4"/>
          <p:cNvSpPr/>
          <p:nvPr/>
        </p:nvSpPr>
        <p:spPr>
          <a:xfrm>
            <a:off x="274320" y="1115568"/>
            <a:ext cx="2788920" cy="3730752"/>
          </a:xfrm>
          <a:prstGeom prst="rect">
            <a:avLst/>
          </a:prstGeom>
          <a:solidFill>
            <a:srgbClr val="0D2035"/>
          </a:solidFill>
          <a:ln w="19050">
            <a:solidFill>
              <a:srgbClr val="007D6E"/>
            </a:solidFill>
            <a:prstDash val="solid"/>
          </a:ln>
          <a:effectLst>
            <a:outerShdw blurRad="50800" dist="25400" dir="8100000" algn="bl" rotWithShape="0">
              <a:srgbClr val="000000">
                <a:alpha val="10000"/>
              </a:srgbClr>
            </a:outerShdw>
          </a:effectLst>
        </p:spPr>
      </p:sp>
      <p:sp>
        <p:nvSpPr>
          <p:cNvPr id="8" name="Shape 5"/>
          <p:cNvSpPr/>
          <p:nvPr/>
        </p:nvSpPr>
        <p:spPr>
          <a:xfrm>
            <a:off x="274320" y="1115568"/>
            <a:ext cx="2788920" cy="365760"/>
          </a:xfrm>
          <a:prstGeom prst="rect">
            <a:avLst/>
          </a:prstGeom>
          <a:solidFill>
            <a:srgbClr val="007D6E"/>
          </a:solidFill>
          <a:ln w="12700">
            <a:solidFill>
              <a:srgbClr val="007D6E"/>
            </a:solidFill>
            <a:prstDash val="solid"/>
          </a:ln>
        </p:spPr>
      </p:sp>
      <p:sp>
        <p:nvSpPr>
          <p:cNvPr id="9" name="Text 6"/>
          <p:cNvSpPr/>
          <p:nvPr/>
        </p:nvSpPr>
        <p:spPr>
          <a:xfrm>
            <a:off x="274320" y="1115568"/>
            <a:ext cx="2788920" cy="365760"/>
          </a:xfrm>
          <a:prstGeom prst="rect">
            <a:avLst/>
          </a:prstGeom>
          <a:noFill/>
        </p:spPr>
        <p:txBody>
          <a:bodyPr wrap="square" lIns="0" tIns="0" rIns="0" bIns="0" rtlCol="0" anchor="ctr"/>
          <a:lstStyle/>
          <a:p>
            <a:pPr marL="0" indent="0" algn="ctr">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What BESS does</a:t>
            </a:r>
          </a:p>
        </p:txBody>
      </p:sp>
      <p:sp>
        <p:nvSpPr>
          <p:cNvPr id="10" name="Text 7"/>
          <p:cNvSpPr/>
          <p:nvPr/>
        </p:nvSpPr>
        <p:spPr>
          <a:xfrm>
            <a:off x="365760" y="1554480"/>
            <a:ext cx="2606040" cy="3218688"/>
          </a:xfrm>
          <a:prstGeom prst="rect">
            <a:avLst/>
          </a:prstGeom>
          <a:noFill/>
        </p:spPr>
        <p:txBody>
          <a:bodyPr wrap="square" lIns="0" tIns="0" rIns="0" bIns="0" rtlCol="0" anchor="t"/>
          <a:lstStyle/>
          <a:p>
            <a:pPr marL="0" indent="0">
              <a:buNone/>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rPr>
              <a:t>Converts a grid-following inverter into a grid-forming inverter. The inverter uses the battery as its voltage reference, not the grid. ZESCO's signal quality becomes irrelevant.</a:t>
            </a:r>
            <a:endParaRPr lang="en-US" sz="1400" dirty="0"/>
          </a:p>
          <a:p>
            <a:pPr marL="0" indent="0">
              <a:buNone/>
            </a:pPr>
            <a:endParaRPr lang="en-US" sz="1400" dirty="0"/>
          </a:p>
          <a:p>
            <a:pPr marL="0" indent="0">
              <a:buNone/>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rPr>
              <a:t>Solar keeps generating through voltage dips, frequency events, and brief outages. Every kWh the panels produce is captured, stored if needed, and metered.</a:t>
            </a:r>
            <a:endParaRPr lang="en-US" sz="1400" dirty="0"/>
          </a:p>
        </p:txBody>
      </p:sp>
      <p:sp>
        <p:nvSpPr>
          <p:cNvPr id="11" name="Shape 8"/>
          <p:cNvSpPr/>
          <p:nvPr/>
        </p:nvSpPr>
        <p:spPr>
          <a:xfrm>
            <a:off x="3218688" y="1115568"/>
            <a:ext cx="2788920" cy="3730752"/>
          </a:xfrm>
          <a:prstGeom prst="rect">
            <a:avLst/>
          </a:prstGeom>
          <a:noFill/>
        </p:spPr>
      </p:sp>
      <p:sp>
        <p:nvSpPr>
          <p:cNvPr id="12" name="Shape 9"/>
          <p:cNvSpPr/>
          <p:nvPr/>
        </p:nvSpPr>
        <p:spPr>
          <a:xfrm>
            <a:off x="3218688" y="1115568"/>
            <a:ext cx="2788920" cy="365760"/>
          </a:xfrm>
          <a:prstGeom prst="rect">
            <a:avLst/>
          </a:prstGeom>
          <a:solidFill>
            <a:srgbClr val="F0A500"/>
          </a:solidFill>
          <a:ln w="12700">
            <a:solidFill>
              <a:srgbClr val="F0A500"/>
            </a:solidFill>
            <a:prstDash val="solid"/>
          </a:ln>
        </p:spPr>
      </p:sp>
      <p:sp>
        <p:nvSpPr>
          <p:cNvPr id="13" name="Text 10"/>
          <p:cNvSpPr/>
          <p:nvPr/>
        </p:nvSpPr>
        <p:spPr>
          <a:xfrm>
            <a:off x="3218688" y="1115568"/>
            <a:ext cx="2788920" cy="365760"/>
          </a:xfrm>
          <a:prstGeom prst="rect">
            <a:avLst/>
          </a:prstGeom>
          <a:noFill/>
        </p:spPr>
        <p:txBody>
          <a:bodyPr wrap="square" lIns="0" tIns="0" rIns="0" bIns="0" rtlCol="0" anchor="ctr"/>
          <a:lstStyle/>
          <a:p>
            <a:pPr marL="0" indent="0" algn="ctr">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The stranded energy argument</a:t>
            </a:r>
          </a:p>
        </p:txBody>
      </p:sp>
      <p:sp>
        <p:nvSpPr>
          <p:cNvPr id="14" name="Text 11"/>
          <p:cNvSpPr/>
          <p:nvPr/>
        </p:nvSpPr>
        <p:spPr>
          <a:xfrm>
            <a:off x="3310128" y="1554480"/>
            <a:ext cx="2606040" cy="475488"/>
          </a:xfrm>
          <a:prstGeom prst="rect">
            <a:avLst/>
          </a:prstGeom>
          <a:noFill/>
        </p:spPr>
        <p:txBody>
          <a:bodyPr wrap="square" lIns="0" tIns="0" rIns="0" bIns="0" rtlCol="0" anchor="ctr">
            <a:noAutofit/>
          </a:bodyPr>
          <a:lstStyle/>
          <a:p>
            <a:pPr lvl="0" algn="l">
              <a:buClrTx/>
              <a:buSzTx/>
              <a:buFontTx/>
            </a:pPr>
            <a:r>
              <a:rPr lang="en-US" sz="1400" b="1" dirty="0">
                <a:solidFill>
                  <a:srgbClr val="F0A500"/>
                </a:solidFill>
                <a:latin typeface="Calibri" panose="020F0502020204030204" pitchFamily="34" charset="0"/>
                <a:ea typeface="Calibri" panose="020F0502020204030204" pitchFamily="34" charset="-122"/>
                <a:cs typeface="Calibri" panose="020F0502020204030204" pitchFamily="34" charset="-120"/>
                <a:sym typeface="+mn-ea"/>
              </a:rPr>
              <a:t>At NHPP2:</a:t>
            </a:r>
          </a:p>
        </p:txBody>
      </p:sp>
      <p:sp>
        <p:nvSpPr>
          <p:cNvPr id="15" name="Text 12"/>
          <p:cNvSpPr/>
          <p:nvPr/>
        </p:nvSpPr>
        <p:spPr>
          <a:xfrm>
            <a:off x="3310128" y="2084832"/>
            <a:ext cx="2606040" cy="475488"/>
          </a:xfrm>
          <a:prstGeom prst="rect">
            <a:avLst/>
          </a:prstGeom>
          <a:noFill/>
        </p:spPr>
        <p:txBody>
          <a:bodyPr wrap="square" lIns="0" tIns="0" rIns="0" bIns="0" rtlCol="0" anchor="ctr">
            <a:noAutofit/>
          </a:bodyPr>
          <a:lstStyle/>
          <a:p>
            <a:pPr lvl="0" algn="l">
              <a:buClrTx/>
              <a:buSzTx/>
              <a:buFontTx/>
            </a:pPr>
            <a:r>
              <a:rPr lang="en-US" sz="1400" b="1" dirty="0">
                <a:solidFill>
                  <a:srgbClr val="F0A500"/>
                </a:solidFill>
                <a:latin typeface="Calibri" panose="020F0502020204030204" pitchFamily="34" charset="0"/>
                <a:ea typeface="Calibri" panose="020F0502020204030204" pitchFamily="34" charset="-122"/>
                <a:cs typeface="Calibri" panose="020F0502020204030204" pitchFamily="34" charset="-120"/>
                <a:sym typeface="+mn-ea"/>
              </a:rPr>
              <a:t>23,000 kWh stranded over 4 months</a:t>
            </a:r>
          </a:p>
        </p:txBody>
      </p:sp>
      <p:sp>
        <p:nvSpPr>
          <p:cNvPr id="16" name="Text 13"/>
          <p:cNvSpPr/>
          <p:nvPr/>
        </p:nvSpPr>
        <p:spPr>
          <a:xfrm>
            <a:off x="3310255" y="2555875"/>
            <a:ext cx="2606040" cy="534670"/>
          </a:xfrm>
          <a:prstGeom prst="rect">
            <a:avLst/>
          </a:prstGeom>
          <a:noFill/>
        </p:spPr>
        <p:txBody>
          <a:bodyPr wrap="square" lIns="0" tIns="0" rIns="0" bIns="0" rtlCol="0" anchor="ctr"/>
          <a:lstStyle/>
          <a:p>
            <a:pPr marL="0" indent="0">
              <a:buNone/>
            </a:pPr>
            <a:r>
              <a:rPr lang="en-US" sz="1400" b="1" dirty="0">
                <a:solidFill>
                  <a:srgbClr val="F0A500"/>
                </a:solidFill>
                <a:latin typeface="Calibri" panose="020F0502020204030204" pitchFamily="34" charset="0"/>
                <a:ea typeface="Calibri" panose="020F0502020204030204" pitchFamily="34" charset="-122"/>
                <a:cs typeface="Calibri" panose="020F0502020204030204" pitchFamily="34" charset="-120"/>
              </a:rPr>
              <a:t>~69,000 kWh/year currently unmetered</a:t>
            </a:r>
            <a:endParaRPr lang="en-US" sz="1400" dirty="0"/>
          </a:p>
        </p:txBody>
      </p:sp>
      <p:sp>
        <p:nvSpPr>
          <p:cNvPr id="17" name="Text 14"/>
          <p:cNvSpPr/>
          <p:nvPr/>
        </p:nvSpPr>
        <p:spPr>
          <a:xfrm>
            <a:off x="3310128" y="3145536"/>
            <a:ext cx="2606040" cy="475488"/>
          </a:xfrm>
          <a:prstGeom prst="rect">
            <a:avLst/>
          </a:prstGeom>
          <a:noFill/>
        </p:spPr>
        <p:txBody>
          <a:bodyPr wrap="square" lIns="0" tIns="0" rIns="0" bIns="0" rtlCol="0" anchor="ctr">
            <a:noAutofit/>
          </a:bodyPr>
          <a:lstStyle/>
          <a:p>
            <a:pPr lvl="0" algn="l">
              <a:buClrTx/>
              <a:buSzTx/>
              <a:buFontTx/>
            </a:pPr>
            <a:r>
              <a:rPr lang="en-US" sz="1200" b="1" dirty="0">
                <a:solidFill>
                  <a:srgbClr val="F0A500"/>
                </a:solidFill>
                <a:latin typeface="Calibri" panose="020F0502020204030204" pitchFamily="34" charset="0"/>
                <a:ea typeface="Calibri" panose="020F0502020204030204" pitchFamily="34" charset="-122"/>
                <a:cs typeface="Calibri" panose="020F0502020204030204" pitchFamily="34" charset="-120"/>
                <a:sym typeface="+mn-ea"/>
              </a:rPr>
              <a:t>USD 4,830/year in revenue that already exists, currently being thrown away</a:t>
            </a:r>
          </a:p>
        </p:txBody>
      </p:sp>
      <p:sp>
        <p:nvSpPr>
          <p:cNvPr id="18" name="Text 15"/>
          <p:cNvSpPr/>
          <p:nvPr/>
        </p:nvSpPr>
        <p:spPr>
          <a:xfrm>
            <a:off x="3310128" y="4058158"/>
            <a:ext cx="2606040" cy="475488"/>
          </a:xfrm>
          <a:prstGeom prst="rect">
            <a:avLst/>
          </a:prstGeom>
          <a:noFill/>
        </p:spPr>
        <p:txBody>
          <a:bodyPr wrap="square" lIns="0" tIns="0" rIns="0" bIns="0" rtlCol="0" anchor="ctr">
            <a:noAutofit/>
          </a:bodyPr>
          <a:lstStyle/>
          <a:p>
            <a:pPr lvl="0" algn="l">
              <a:buClrTx/>
              <a:buSzTx/>
              <a:buFontTx/>
            </a:pPr>
            <a:r>
              <a:rPr lang="en-US" sz="1400" b="1" dirty="0">
                <a:solidFill>
                  <a:srgbClr val="F0A500"/>
                </a:solidFill>
                <a:latin typeface="Calibri" panose="020F0502020204030204" pitchFamily="34" charset="0"/>
                <a:ea typeface="Calibri" panose="020F0502020204030204" pitchFamily="34" charset="-122"/>
                <a:cs typeface="Calibri" panose="020F0502020204030204" pitchFamily="34" charset="-120"/>
                <a:sym typeface="+mn-ea"/>
              </a:rPr>
              <a:t>Payback clock started the day the plant connected without BESS. Every day of delay is irrecoverable loss.</a:t>
            </a:r>
          </a:p>
        </p:txBody>
      </p:sp>
      <p:sp>
        <p:nvSpPr>
          <p:cNvPr id="19" name="Shape 16"/>
          <p:cNvSpPr/>
          <p:nvPr/>
        </p:nvSpPr>
        <p:spPr>
          <a:xfrm>
            <a:off x="6163056" y="1115568"/>
            <a:ext cx="2788920" cy="3730752"/>
          </a:xfrm>
          <a:prstGeom prst="rect">
            <a:avLst/>
          </a:prstGeom>
          <a:solidFill>
            <a:srgbClr val="0D2035"/>
          </a:solidFill>
          <a:ln w="19050">
            <a:solidFill>
              <a:srgbClr val="1AA41D"/>
            </a:solidFill>
            <a:prstDash val="solid"/>
          </a:ln>
          <a:effectLst>
            <a:outerShdw blurRad="50800" dist="25400" dir="8100000" algn="bl" rotWithShape="0">
              <a:srgbClr val="000000">
                <a:alpha val="10000"/>
              </a:srgbClr>
            </a:outerShdw>
          </a:effectLst>
        </p:spPr>
      </p:sp>
      <p:sp>
        <p:nvSpPr>
          <p:cNvPr id="20" name="Shape 17"/>
          <p:cNvSpPr/>
          <p:nvPr/>
        </p:nvSpPr>
        <p:spPr>
          <a:xfrm>
            <a:off x="6163056" y="1115568"/>
            <a:ext cx="2788920" cy="365760"/>
          </a:xfrm>
          <a:prstGeom prst="rect">
            <a:avLst/>
          </a:prstGeom>
          <a:solidFill>
            <a:srgbClr val="1AA41D"/>
          </a:solidFill>
          <a:ln w="12700">
            <a:solidFill>
              <a:srgbClr val="1AA41D"/>
            </a:solidFill>
            <a:prstDash val="solid"/>
          </a:ln>
        </p:spPr>
      </p:sp>
      <p:sp>
        <p:nvSpPr>
          <p:cNvPr id="21" name="Text 18"/>
          <p:cNvSpPr/>
          <p:nvPr/>
        </p:nvSpPr>
        <p:spPr>
          <a:xfrm>
            <a:off x="6163056" y="1115568"/>
            <a:ext cx="2788920" cy="365760"/>
          </a:xfrm>
          <a:prstGeom prst="rect">
            <a:avLst/>
          </a:prstGeom>
          <a:noFill/>
        </p:spPr>
        <p:txBody>
          <a:bodyPr wrap="square" lIns="0" tIns="0" rIns="0" bIns="0" rtlCol="0" anchor="ctr"/>
          <a:lstStyle/>
          <a:p>
            <a:pPr marL="0" indent="0" algn="ctr">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The payback argument</a:t>
            </a:r>
          </a:p>
        </p:txBody>
      </p:sp>
      <p:sp>
        <p:nvSpPr>
          <p:cNvPr id="22" name="Text 19"/>
          <p:cNvSpPr/>
          <p:nvPr/>
        </p:nvSpPr>
        <p:spPr>
          <a:xfrm>
            <a:off x="6254496" y="1572768"/>
            <a:ext cx="2606040" cy="292608"/>
          </a:xfrm>
          <a:prstGeom prst="rect">
            <a:avLst/>
          </a:prstGeom>
          <a:noFill/>
        </p:spPr>
        <p:txBody>
          <a:bodyPr wrap="square" lIns="0" tIns="0" rIns="0" bIns="0" rtlCol="0" anchor="ctr"/>
          <a:lstStyle/>
          <a:p>
            <a:pPr marL="0" indent="0">
              <a:buNone/>
            </a:pPr>
            <a:r>
              <a:rPr lang="en-US" sz="1400" dirty="0">
                <a:solidFill>
                  <a:srgbClr val="AABDD0"/>
                </a:solidFill>
                <a:latin typeface="Calibri" panose="020F0502020204030204" pitchFamily="34" charset="0"/>
                <a:ea typeface="Calibri" panose="020F0502020204030204" pitchFamily="34" charset="-122"/>
                <a:cs typeface="Calibri" panose="020F0502020204030204" pitchFamily="34" charset="-120"/>
              </a:rPr>
              <a:t>Without stranded energy capture:</a:t>
            </a:r>
          </a:p>
        </p:txBody>
      </p:sp>
      <p:sp>
        <p:nvSpPr>
          <p:cNvPr id="23" name="Text 20"/>
          <p:cNvSpPr/>
          <p:nvPr/>
        </p:nvSpPr>
        <p:spPr>
          <a:xfrm>
            <a:off x="6254496" y="1901952"/>
            <a:ext cx="2606040" cy="475488"/>
          </a:xfrm>
          <a:prstGeom prst="rect">
            <a:avLst/>
          </a:prstGeom>
          <a:noFill/>
        </p:spPr>
        <p:txBody>
          <a:bodyPr wrap="square" lIns="0" tIns="0" rIns="0" bIns="0" rtlCol="0" anchor="ctr"/>
          <a:lstStyle/>
          <a:p>
            <a:pPr marL="0" indent="0">
              <a:buNone/>
            </a:pPr>
            <a:r>
              <a:rPr lang="en-US" sz="2600" b="1" dirty="0">
                <a:solidFill>
                  <a:srgbClr val="AABDD0"/>
                </a:solidFill>
                <a:latin typeface="Calibri" panose="020F0502020204030204" pitchFamily="34" charset="0"/>
                <a:ea typeface="Calibri" panose="020F0502020204030204" pitchFamily="34" charset="-122"/>
                <a:cs typeface="Calibri" panose="020F0502020204030204" pitchFamily="34" charset="-120"/>
              </a:rPr>
              <a:t>16 - 18 years</a:t>
            </a:r>
            <a:endParaRPr lang="en-US" sz="2600" dirty="0"/>
          </a:p>
        </p:txBody>
      </p:sp>
      <p:sp>
        <p:nvSpPr>
          <p:cNvPr id="24" name="Shape 21"/>
          <p:cNvSpPr/>
          <p:nvPr/>
        </p:nvSpPr>
        <p:spPr>
          <a:xfrm>
            <a:off x="6254496" y="2450592"/>
            <a:ext cx="2606040" cy="36576"/>
          </a:xfrm>
          <a:prstGeom prst="rect">
            <a:avLst/>
          </a:prstGeom>
          <a:solidFill>
            <a:srgbClr val="007D6E"/>
          </a:solidFill>
          <a:ln w="12700">
            <a:solidFill>
              <a:srgbClr val="007D6E"/>
            </a:solidFill>
            <a:prstDash val="solid"/>
          </a:ln>
        </p:spPr>
      </p:sp>
      <p:sp>
        <p:nvSpPr>
          <p:cNvPr id="25" name="Text 22"/>
          <p:cNvSpPr/>
          <p:nvPr/>
        </p:nvSpPr>
        <p:spPr>
          <a:xfrm>
            <a:off x="6254496" y="2542032"/>
            <a:ext cx="2606040" cy="292608"/>
          </a:xfrm>
          <a:prstGeom prst="rect">
            <a:avLst/>
          </a:prstGeom>
          <a:noFill/>
        </p:spPr>
        <p:txBody>
          <a:bodyPr wrap="square" lIns="0" tIns="0" rIns="0" bIns="0" rtlCol="0" anchor="ctr"/>
          <a:lstStyle/>
          <a:p>
            <a:pPr marL="0" indent="0">
              <a:buNone/>
            </a:pPr>
            <a:r>
              <a:rPr lang="en-US" sz="1400" dirty="0">
                <a:solidFill>
                  <a:srgbClr val="FFFFFF"/>
                </a:solidFill>
                <a:latin typeface="Calibri" panose="020F0502020204030204" pitchFamily="34" charset="0"/>
                <a:ea typeface="Calibri" panose="020F0502020204030204" pitchFamily="34" charset="-122"/>
                <a:cs typeface="Calibri" panose="020F0502020204030204" pitchFamily="34" charset="-120"/>
              </a:rPr>
              <a:t>With stranded energy captured:</a:t>
            </a:r>
          </a:p>
        </p:txBody>
      </p:sp>
      <p:sp>
        <p:nvSpPr>
          <p:cNvPr id="26" name="Text 23"/>
          <p:cNvSpPr/>
          <p:nvPr/>
        </p:nvSpPr>
        <p:spPr>
          <a:xfrm>
            <a:off x="6254496" y="2871216"/>
            <a:ext cx="2606040" cy="530352"/>
          </a:xfrm>
          <a:prstGeom prst="rect">
            <a:avLst/>
          </a:prstGeom>
          <a:noFill/>
        </p:spPr>
        <p:txBody>
          <a:bodyPr wrap="square" lIns="0" tIns="0" rIns="0" bIns="0" rtlCol="0" anchor="ctr"/>
          <a:lstStyle/>
          <a:p>
            <a:pPr marL="0" indent="0">
              <a:buNone/>
            </a:pPr>
            <a:r>
              <a:rPr lang="en-US" sz="3000" b="1" dirty="0">
                <a:solidFill>
                  <a:srgbClr val="1AA41D"/>
                </a:solidFill>
                <a:latin typeface="Calibri" panose="020F0502020204030204" pitchFamily="34" charset="0"/>
                <a:ea typeface="Calibri" panose="020F0502020204030204" pitchFamily="34" charset="-122"/>
                <a:cs typeface="Calibri" panose="020F0502020204030204" pitchFamily="34" charset="-120"/>
              </a:rPr>
              <a:t>14–16 years</a:t>
            </a:r>
            <a:endParaRPr lang="en-US" sz="3000" dirty="0"/>
          </a:p>
        </p:txBody>
      </p:sp>
      <p:sp>
        <p:nvSpPr>
          <p:cNvPr id="27" name="Text 24"/>
          <p:cNvSpPr/>
          <p:nvPr/>
        </p:nvSpPr>
        <p:spPr>
          <a:xfrm>
            <a:off x="6254496" y="3474720"/>
            <a:ext cx="2606040" cy="1316736"/>
          </a:xfrm>
          <a:prstGeom prst="rect">
            <a:avLst/>
          </a:prstGeom>
          <a:noFill/>
        </p:spPr>
        <p:txBody>
          <a:bodyPr wrap="square" lIns="0" tIns="0" rIns="0" bIns="0" rtlCol="0" anchor="t"/>
          <a:lstStyle/>
          <a:p>
            <a:pPr marL="0" indent="0">
              <a:buNone/>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rPr>
              <a:t>Both within a 25-year PPA horizon.</a:t>
            </a:r>
            <a:endParaRPr lang="en-US" sz="1400" dirty="0"/>
          </a:p>
          <a:p>
            <a:pPr marL="0" indent="0">
              <a:buNone/>
            </a:pPr>
            <a:endParaRPr lang="en-US" sz="1400" dirty="0"/>
          </a:p>
          <a:p>
            <a:pPr marL="0" indent="0">
              <a:buNone/>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rPr>
              <a:t>Revenue flows from day one.</a:t>
            </a:r>
            <a:endParaRPr lang="en-US" sz="1400" dirty="0"/>
          </a:p>
          <a:p>
            <a:pPr marL="0" indent="0">
              <a:buNone/>
            </a:pPr>
            <a:endParaRPr lang="en-US" sz="1400" dirty="0"/>
          </a:p>
          <a:p>
            <a:pPr marL="0" indent="0">
              <a:buNone/>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rPr>
              <a:t>BESS is not a cost.</a:t>
            </a:r>
            <a:endParaRPr lang="en-US" sz="1400" dirty="0"/>
          </a:p>
          <a:p>
            <a:pPr marL="0" indent="0">
              <a:buNone/>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rPr>
              <a:t>It is a revenue recovery instrument.</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3461"/>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A41D"/>
          </a:solidFill>
          <a:ln w="12700">
            <a:solidFill>
              <a:srgbClr val="1AA41D"/>
            </a:solidFill>
            <a:prstDash val="solid"/>
          </a:ln>
        </p:spPr>
      </p:sp>
      <p:sp>
        <p:nvSpPr>
          <p:cNvPr id="3" name="Text 1"/>
          <p:cNvSpPr/>
          <p:nvPr/>
        </p:nvSpPr>
        <p:spPr>
          <a:xfrm>
            <a:off x="274320" y="137160"/>
            <a:ext cx="4572000" cy="292608"/>
          </a:xfrm>
          <a:prstGeom prst="rect">
            <a:avLst/>
          </a:prstGeom>
          <a:noFill/>
        </p:spPr>
        <p:txBody>
          <a:bodyPr wrap="square" rtlCol="0" anchor="ctr"/>
          <a:lstStyle/>
          <a:p>
            <a:pPr marL="0" indent="0">
              <a:buNone/>
            </a:pPr>
            <a:r>
              <a:rPr lang="en-US" sz="1100" b="1" kern="0" spc="300" dirty="0">
                <a:solidFill>
                  <a:srgbClr val="1AA41D"/>
                </a:solidFill>
                <a:latin typeface="Calibri" panose="020F0502020204030204" pitchFamily="34" charset="0"/>
                <a:ea typeface="Calibri" panose="020F0502020204030204" pitchFamily="34" charset="-122"/>
                <a:cs typeface="Calibri" panose="020F0502020204030204" pitchFamily="34" charset="-120"/>
              </a:rPr>
              <a:t>PREREQUISITE  8</a:t>
            </a:r>
            <a:endParaRPr lang="en-US" sz="1100" dirty="0"/>
          </a:p>
        </p:txBody>
      </p:sp>
      <p:sp>
        <p:nvSpPr>
          <p:cNvPr id="4" name="Text 2"/>
          <p:cNvSpPr/>
          <p:nvPr/>
        </p:nvSpPr>
        <p:spPr>
          <a:xfrm>
            <a:off x="274320" y="411480"/>
            <a:ext cx="8595360" cy="621792"/>
          </a:xfrm>
          <a:prstGeom prst="rect">
            <a:avLst/>
          </a:prstGeom>
          <a:noFill/>
        </p:spPr>
        <p:txBody>
          <a:bodyPr wrap="square" rtlCol="0" anchor="ctr"/>
          <a:lstStyle/>
          <a:p>
            <a:pPr marL="0" indent="0">
              <a:buNone/>
            </a:pPr>
            <a:r>
              <a:rPr lang="en-US" sz="2200" b="1" dirty="0">
                <a:solidFill>
                  <a:srgbClr val="FFFFFF"/>
                </a:solidFill>
                <a:latin typeface="Calibri" panose="020F0502020204030204" pitchFamily="34" charset="0"/>
                <a:ea typeface="Calibri" panose="020F0502020204030204" pitchFamily="34" charset="-122"/>
                <a:cs typeface="Calibri" panose="020F0502020204030204" pitchFamily="34" charset="-120"/>
              </a:rPr>
              <a:t>Feeder Digital Twins: From Reactive Fault Response to Predictive Grid Management</a:t>
            </a:r>
            <a:endParaRPr lang="en-US" sz="2200" dirty="0"/>
          </a:p>
        </p:txBody>
      </p:sp>
      <p:sp>
        <p:nvSpPr>
          <p:cNvPr id="5" name="Shape 3"/>
          <p:cNvSpPr/>
          <p:nvPr/>
        </p:nvSpPr>
        <p:spPr>
          <a:xfrm>
            <a:off x="274320" y="1051560"/>
            <a:ext cx="8595360" cy="27432"/>
          </a:xfrm>
          <a:prstGeom prst="rect">
            <a:avLst/>
          </a:prstGeom>
          <a:solidFill>
            <a:srgbClr val="007D6E"/>
          </a:solidFill>
          <a:ln w="12700">
            <a:solidFill>
              <a:srgbClr val="007D6E"/>
            </a:solidFill>
            <a:prstDash val="solid"/>
          </a:ln>
        </p:spPr>
      </p:sp>
      <p:pic>
        <p:nvPicPr>
          <p:cNvPr id="6" name="Image 0" descr="/home/claude/eiz_logo_clean.png"/>
          <p:cNvPicPr>
            <a:picLocks noChangeAspect="1"/>
          </p:cNvPicPr>
          <p:nvPr/>
        </p:nvPicPr>
        <p:blipFill>
          <a:blip r:embed="rId27"/>
          <a:stretch>
            <a:fillRect/>
          </a:stretch>
        </p:blipFill>
        <p:spPr>
          <a:xfrm>
            <a:off x="8613648" y="4663440"/>
            <a:ext cx="438912" cy="438912"/>
          </a:xfrm>
          <a:prstGeom prst="rect">
            <a:avLst/>
          </a:prstGeom>
        </p:spPr>
      </p:pic>
      <p:sp>
        <p:nvSpPr>
          <p:cNvPr id="7" name="Shape 4"/>
          <p:cNvSpPr/>
          <p:nvPr>
            <p:custDataLst>
              <p:tags r:id="rId1"/>
            </p:custDataLst>
          </p:nvPr>
        </p:nvSpPr>
        <p:spPr>
          <a:xfrm>
            <a:off x="274320" y="1143000"/>
            <a:ext cx="2788920" cy="1755648"/>
          </a:xfrm>
          <a:prstGeom prst="rect">
            <a:avLst/>
          </a:prstGeom>
          <a:solidFill>
            <a:srgbClr val="0D2035"/>
          </a:solidFill>
          <a:ln w="19050">
            <a:solidFill>
              <a:srgbClr val="007D6E"/>
            </a:solidFill>
            <a:prstDash val="solid"/>
          </a:ln>
          <a:effectLst>
            <a:outerShdw blurRad="50800" dist="25400" dir="8100000" algn="bl" rotWithShape="0">
              <a:srgbClr val="000000">
                <a:alpha val="10000"/>
              </a:srgbClr>
            </a:outerShdw>
          </a:effectLst>
        </p:spPr>
      </p:sp>
      <p:sp>
        <p:nvSpPr>
          <p:cNvPr id="8" name="Shape 5"/>
          <p:cNvSpPr/>
          <p:nvPr>
            <p:custDataLst>
              <p:tags r:id="rId2"/>
            </p:custDataLst>
          </p:nvPr>
        </p:nvSpPr>
        <p:spPr>
          <a:xfrm>
            <a:off x="274320" y="1143000"/>
            <a:ext cx="2788920" cy="347472"/>
          </a:xfrm>
          <a:prstGeom prst="rect">
            <a:avLst/>
          </a:prstGeom>
          <a:solidFill>
            <a:srgbClr val="007D6E"/>
          </a:solidFill>
          <a:ln w="12700">
            <a:solidFill>
              <a:srgbClr val="007D6E"/>
            </a:solidFill>
            <a:prstDash val="solid"/>
          </a:ln>
        </p:spPr>
      </p:sp>
      <p:sp>
        <p:nvSpPr>
          <p:cNvPr id="9" name="Text 6"/>
          <p:cNvSpPr/>
          <p:nvPr>
            <p:custDataLst>
              <p:tags r:id="rId3"/>
            </p:custDataLst>
          </p:nvPr>
        </p:nvSpPr>
        <p:spPr>
          <a:xfrm>
            <a:off x="329184" y="1143000"/>
            <a:ext cx="640080" cy="347472"/>
          </a:xfrm>
          <a:prstGeom prst="rect">
            <a:avLst/>
          </a:prstGeom>
          <a:noFill/>
        </p:spPr>
        <p:txBody>
          <a:bodyPr wrap="square" lIns="0" tIns="0" rIns="0" bIns="0" rtlCol="0" anchor="ctr"/>
          <a:lstStyle/>
          <a:p>
            <a:pPr marL="0" indent="0" algn="ctr">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Layer 1</a:t>
            </a:r>
            <a:endParaRPr lang="en-US" sz="1000" dirty="0"/>
          </a:p>
        </p:txBody>
      </p:sp>
      <p:sp>
        <p:nvSpPr>
          <p:cNvPr id="10" name="Text 7"/>
          <p:cNvSpPr/>
          <p:nvPr>
            <p:custDataLst>
              <p:tags r:id="rId4"/>
            </p:custDataLst>
          </p:nvPr>
        </p:nvSpPr>
        <p:spPr>
          <a:xfrm>
            <a:off x="987552" y="1143000"/>
            <a:ext cx="2011680" cy="347472"/>
          </a:xfrm>
          <a:prstGeom prst="rect">
            <a:avLst/>
          </a:prstGeom>
          <a:noFill/>
        </p:spPr>
        <p:txBody>
          <a:bodyPr wrap="square" lIns="0" tIns="0" rIns="0" bIns="0" rtlCol="0" anchor="ctr"/>
          <a:lstStyle/>
          <a:p>
            <a:pPr marL="0" indent="0">
              <a:buNone/>
            </a:pPr>
            <a:r>
              <a:rPr lang="en-US" sz="1400" b="1" dirty="0">
                <a:solidFill>
                  <a:schemeClr val="tx1"/>
                </a:solidFill>
                <a:latin typeface="Calibri" panose="020F0502020204030204" pitchFamily="34" charset="0"/>
                <a:ea typeface="Calibri" panose="020F0502020204030204" pitchFamily="34" charset="-122"/>
                <a:cs typeface="Calibri" panose="020F0502020204030204" pitchFamily="34" charset="-120"/>
              </a:rPr>
              <a:t>Class A Online Data Loggers</a:t>
            </a:r>
          </a:p>
        </p:txBody>
      </p:sp>
      <p:sp>
        <p:nvSpPr>
          <p:cNvPr id="11" name="Text 8"/>
          <p:cNvSpPr/>
          <p:nvPr>
            <p:custDataLst>
              <p:tags r:id="rId5"/>
            </p:custDataLst>
          </p:nvPr>
        </p:nvSpPr>
        <p:spPr>
          <a:xfrm>
            <a:off x="365760" y="1554480"/>
            <a:ext cx="2633472" cy="1280160"/>
          </a:xfrm>
          <a:prstGeom prst="rect">
            <a:avLst/>
          </a:prstGeom>
          <a:noFill/>
        </p:spPr>
        <p:txBody>
          <a:bodyPr wrap="square" lIns="0" tIns="0" rIns="0" bIns="0" rtlCol="0" anchor="t"/>
          <a:lstStyle/>
          <a:p>
            <a:pPr marL="0" indent="0">
              <a:buNone/>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rPr>
              <a:t>IEC 61000-4-30 Class A certified. One per power source. GSM/WiFi streaming. Legally defensible before ERB and ZESCO.</a:t>
            </a:r>
          </a:p>
        </p:txBody>
      </p:sp>
      <p:sp>
        <p:nvSpPr>
          <p:cNvPr id="12" name="Text 9"/>
          <p:cNvSpPr/>
          <p:nvPr>
            <p:custDataLst>
              <p:tags r:id="rId6"/>
            </p:custDataLst>
          </p:nvPr>
        </p:nvSpPr>
        <p:spPr>
          <a:xfrm>
            <a:off x="3090672" y="1837944"/>
            <a:ext cx="109728" cy="347472"/>
          </a:xfrm>
          <a:prstGeom prst="rect">
            <a:avLst/>
          </a:prstGeom>
          <a:noFill/>
        </p:spPr>
        <p:txBody>
          <a:bodyPr wrap="square" lIns="0" tIns="0" rIns="0" bIns="0" rtlCol="0" anchor="ctr"/>
          <a:lstStyle/>
          <a:p>
            <a:pPr marL="0" indent="0" algn="ctr">
              <a:buNone/>
            </a:pPr>
            <a:r>
              <a:rPr lang="en-US" sz="1400" dirty="0">
                <a:solidFill>
                  <a:srgbClr val="007D6E"/>
                </a:solidFill>
                <a:latin typeface="Calibri" panose="020F0502020204030204" pitchFamily="34" charset="0"/>
                <a:ea typeface="Calibri" panose="020F0502020204030204" pitchFamily="34" charset="-122"/>
                <a:cs typeface="Calibri" panose="020F0502020204030204" pitchFamily="34" charset="-120"/>
              </a:rPr>
              <a:t>▶</a:t>
            </a:r>
            <a:endParaRPr lang="en-US" sz="1400" dirty="0"/>
          </a:p>
        </p:txBody>
      </p:sp>
      <p:sp>
        <p:nvSpPr>
          <p:cNvPr id="13" name="Shape 10"/>
          <p:cNvSpPr/>
          <p:nvPr>
            <p:custDataLst>
              <p:tags r:id="rId7"/>
            </p:custDataLst>
          </p:nvPr>
        </p:nvSpPr>
        <p:spPr>
          <a:xfrm>
            <a:off x="3218688" y="1143000"/>
            <a:ext cx="2788920" cy="1755648"/>
          </a:xfrm>
          <a:prstGeom prst="rect">
            <a:avLst/>
          </a:prstGeom>
          <a:solidFill>
            <a:srgbClr val="0D2035"/>
          </a:solidFill>
          <a:ln w="19050">
            <a:solidFill>
              <a:srgbClr val="007D6E"/>
            </a:solidFill>
            <a:prstDash val="solid"/>
          </a:ln>
          <a:effectLst>
            <a:outerShdw blurRad="50800" dist="25400" dir="8100000" algn="bl" rotWithShape="0">
              <a:srgbClr val="000000">
                <a:alpha val="10000"/>
              </a:srgbClr>
            </a:outerShdw>
          </a:effectLst>
        </p:spPr>
      </p:sp>
      <p:sp>
        <p:nvSpPr>
          <p:cNvPr id="14" name="Shape 11"/>
          <p:cNvSpPr/>
          <p:nvPr>
            <p:custDataLst>
              <p:tags r:id="rId8"/>
            </p:custDataLst>
          </p:nvPr>
        </p:nvSpPr>
        <p:spPr>
          <a:xfrm>
            <a:off x="3218688" y="1143000"/>
            <a:ext cx="2788920" cy="347472"/>
          </a:xfrm>
          <a:prstGeom prst="rect">
            <a:avLst/>
          </a:prstGeom>
          <a:solidFill>
            <a:srgbClr val="007D6E"/>
          </a:solidFill>
          <a:ln w="12700">
            <a:solidFill>
              <a:srgbClr val="007D6E"/>
            </a:solidFill>
            <a:prstDash val="solid"/>
          </a:ln>
        </p:spPr>
      </p:sp>
      <p:sp>
        <p:nvSpPr>
          <p:cNvPr id="15" name="Text 12"/>
          <p:cNvSpPr/>
          <p:nvPr>
            <p:custDataLst>
              <p:tags r:id="rId9"/>
            </p:custDataLst>
          </p:nvPr>
        </p:nvSpPr>
        <p:spPr>
          <a:xfrm>
            <a:off x="3273552" y="1143000"/>
            <a:ext cx="640080" cy="347472"/>
          </a:xfrm>
          <a:prstGeom prst="rect">
            <a:avLst/>
          </a:prstGeom>
          <a:noFill/>
        </p:spPr>
        <p:txBody>
          <a:bodyPr wrap="square" lIns="0" tIns="0" rIns="0" bIns="0" rtlCol="0" anchor="ctr"/>
          <a:lstStyle/>
          <a:p>
            <a:pPr marL="0" indent="0" algn="ctr">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Layer 2</a:t>
            </a:r>
            <a:endParaRPr lang="en-US" sz="1000" dirty="0"/>
          </a:p>
        </p:txBody>
      </p:sp>
      <p:sp>
        <p:nvSpPr>
          <p:cNvPr id="16" name="Text 13"/>
          <p:cNvSpPr/>
          <p:nvPr>
            <p:custDataLst>
              <p:tags r:id="rId10"/>
            </p:custDataLst>
          </p:nvPr>
        </p:nvSpPr>
        <p:spPr>
          <a:xfrm>
            <a:off x="3931920" y="1143000"/>
            <a:ext cx="2011680" cy="347472"/>
          </a:xfrm>
          <a:prstGeom prst="rect">
            <a:avLst/>
          </a:prstGeom>
          <a:noFill/>
        </p:spPr>
        <p:txBody>
          <a:bodyPr wrap="square" lIns="0" tIns="0" rIns="0" bIns="0" rtlCol="0" anchor="ctr">
            <a:noAutofit/>
          </a:bodyPr>
          <a:lstStyle/>
          <a:p>
            <a:pPr lvl="0" algn="l">
              <a:buClrTx/>
              <a:buSzTx/>
              <a:buFontTx/>
            </a:pPr>
            <a:r>
              <a:rPr lang="en-US" sz="1400" b="1" dirty="0">
                <a:latin typeface="Calibri" panose="020F0502020204030204" pitchFamily="34" charset="0"/>
                <a:ea typeface="Calibri" panose="020F0502020204030204" pitchFamily="34" charset="-122"/>
                <a:cs typeface="Calibri" panose="020F0502020204030204" pitchFamily="34" charset="-120"/>
                <a:sym typeface="+mn-ea"/>
              </a:rPr>
              <a:t>Digital Twin Engines</a:t>
            </a:r>
          </a:p>
        </p:txBody>
      </p:sp>
      <p:sp>
        <p:nvSpPr>
          <p:cNvPr id="17" name="Text 14"/>
          <p:cNvSpPr/>
          <p:nvPr>
            <p:custDataLst>
              <p:tags r:id="rId11"/>
            </p:custDataLst>
          </p:nvPr>
        </p:nvSpPr>
        <p:spPr>
          <a:xfrm>
            <a:off x="3310128" y="1554480"/>
            <a:ext cx="2633472" cy="1280160"/>
          </a:xfrm>
          <a:prstGeom prst="rect">
            <a:avLst/>
          </a:prstGeom>
          <a:noFill/>
        </p:spPr>
        <p:txBody>
          <a:bodyPr wrap="square" lIns="0" tIns="0" rIns="0" bIns="0" rtlCol="0" anchor="t">
            <a:noAutofit/>
          </a:bodyPr>
          <a:lstStyle/>
          <a:p>
            <a:pPr lvl="0" algn="l">
              <a:buClrTx/>
              <a:buSzTx/>
              <a:buFontTx/>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sym typeface="+mn-ea"/>
              </a:rPr>
              <a:t>One twin per source, OpenDSS and Python. Each carries a unique source ID. Models voltage, power flow, hosting capacity, impedance, and protection settings in real time.</a:t>
            </a:r>
          </a:p>
        </p:txBody>
      </p:sp>
      <p:sp>
        <p:nvSpPr>
          <p:cNvPr id="18" name="Text 15"/>
          <p:cNvSpPr/>
          <p:nvPr>
            <p:custDataLst>
              <p:tags r:id="rId12"/>
            </p:custDataLst>
          </p:nvPr>
        </p:nvSpPr>
        <p:spPr>
          <a:xfrm>
            <a:off x="6035040" y="1837944"/>
            <a:ext cx="109728" cy="347472"/>
          </a:xfrm>
          <a:prstGeom prst="rect">
            <a:avLst/>
          </a:prstGeom>
          <a:noFill/>
        </p:spPr>
        <p:txBody>
          <a:bodyPr wrap="square" lIns="0" tIns="0" rIns="0" bIns="0" rtlCol="0" anchor="ctr"/>
          <a:lstStyle/>
          <a:p>
            <a:pPr marL="0" indent="0" algn="ctr">
              <a:buNone/>
            </a:pPr>
            <a:r>
              <a:rPr lang="en-US" sz="1400" dirty="0">
                <a:solidFill>
                  <a:srgbClr val="007D6E"/>
                </a:solidFill>
                <a:latin typeface="Calibri" panose="020F0502020204030204" pitchFamily="34" charset="0"/>
                <a:ea typeface="Calibri" panose="020F0502020204030204" pitchFamily="34" charset="-122"/>
                <a:cs typeface="Calibri" panose="020F0502020204030204" pitchFamily="34" charset="-120"/>
              </a:rPr>
              <a:t>▶</a:t>
            </a:r>
            <a:endParaRPr lang="en-US" sz="1400" dirty="0"/>
          </a:p>
        </p:txBody>
      </p:sp>
      <p:sp>
        <p:nvSpPr>
          <p:cNvPr id="19" name="Shape 16"/>
          <p:cNvSpPr/>
          <p:nvPr/>
        </p:nvSpPr>
        <p:spPr>
          <a:xfrm>
            <a:off x="6163056" y="1143000"/>
            <a:ext cx="2788920" cy="1755648"/>
          </a:xfrm>
          <a:prstGeom prst="rect">
            <a:avLst/>
          </a:prstGeom>
          <a:solidFill>
            <a:srgbClr val="0D2035"/>
          </a:solidFill>
          <a:ln w="19050">
            <a:solidFill>
              <a:srgbClr val="1AA41D"/>
            </a:solidFill>
            <a:prstDash val="solid"/>
          </a:ln>
          <a:effectLst>
            <a:outerShdw blurRad="50800" dist="25400" dir="8100000" algn="bl" rotWithShape="0">
              <a:srgbClr val="000000">
                <a:alpha val="10000"/>
              </a:srgbClr>
            </a:outerShdw>
          </a:effectLst>
        </p:spPr>
      </p:sp>
      <p:sp>
        <p:nvSpPr>
          <p:cNvPr id="20" name="Shape 17"/>
          <p:cNvSpPr/>
          <p:nvPr/>
        </p:nvSpPr>
        <p:spPr>
          <a:xfrm>
            <a:off x="6163056" y="1143000"/>
            <a:ext cx="2788920" cy="347472"/>
          </a:xfrm>
          <a:prstGeom prst="rect">
            <a:avLst/>
          </a:prstGeom>
          <a:solidFill>
            <a:srgbClr val="1AA41D"/>
          </a:solidFill>
          <a:ln w="12700">
            <a:solidFill>
              <a:srgbClr val="1AA41D"/>
            </a:solidFill>
            <a:prstDash val="solid"/>
          </a:ln>
        </p:spPr>
      </p:sp>
      <p:sp>
        <p:nvSpPr>
          <p:cNvPr id="21" name="Text 18"/>
          <p:cNvSpPr/>
          <p:nvPr/>
        </p:nvSpPr>
        <p:spPr>
          <a:xfrm>
            <a:off x="6217920" y="1143000"/>
            <a:ext cx="640080" cy="347472"/>
          </a:xfrm>
          <a:prstGeom prst="rect">
            <a:avLst/>
          </a:prstGeom>
          <a:noFill/>
        </p:spPr>
        <p:txBody>
          <a:bodyPr wrap="square" lIns="0" tIns="0" rIns="0" bIns="0" rtlCol="0" anchor="ctr"/>
          <a:lstStyle/>
          <a:p>
            <a:pPr marL="0" indent="0" algn="ctr">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Layer 3</a:t>
            </a:r>
            <a:endParaRPr lang="en-US" sz="1000" dirty="0"/>
          </a:p>
        </p:txBody>
      </p:sp>
      <p:sp>
        <p:nvSpPr>
          <p:cNvPr id="22" name="Text 19"/>
          <p:cNvSpPr/>
          <p:nvPr/>
        </p:nvSpPr>
        <p:spPr>
          <a:xfrm>
            <a:off x="6876288" y="1143000"/>
            <a:ext cx="2011680" cy="347472"/>
          </a:xfrm>
          <a:prstGeom prst="rect">
            <a:avLst/>
          </a:prstGeom>
          <a:noFill/>
        </p:spPr>
        <p:txBody>
          <a:bodyPr wrap="square" lIns="0" tIns="0" rIns="0" bIns="0" rtlCol="0" anchor="ctr">
            <a:noAutofit/>
          </a:bodyPr>
          <a:lstStyle/>
          <a:p>
            <a:pPr lvl="0" algn="l">
              <a:buClrTx/>
              <a:buSzTx/>
              <a:buFontTx/>
            </a:pPr>
            <a:r>
              <a:rPr lang="en-US" sz="1400" b="1" dirty="0">
                <a:latin typeface="Calibri" panose="020F0502020204030204" pitchFamily="34" charset="0"/>
                <a:ea typeface="Calibri" panose="020F0502020204030204" pitchFamily="34" charset="-122"/>
                <a:cs typeface="Calibri" panose="020F0502020204030204" pitchFamily="34" charset="-120"/>
                <a:sym typeface="+mn-ea"/>
              </a:rPr>
              <a:t>Fault Signature Library</a:t>
            </a:r>
          </a:p>
        </p:txBody>
      </p:sp>
      <p:sp>
        <p:nvSpPr>
          <p:cNvPr id="23" name="Text 20"/>
          <p:cNvSpPr/>
          <p:nvPr/>
        </p:nvSpPr>
        <p:spPr>
          <a:xfrm>
            <a:off x="6254496" y="1554480"/>
            <a:ext cx="2633472" cy="1280160"/>
          </a:xfrm>
          <a:prstGeom prst="rect">
            <a:avLst/>
          </a:prstGeom>
          <a:noFill/>
        </p:spPr>
        <p:txBody>
          <a:bodyPr wrap="square" lIns="0" tIns="0" rIns="0" bIns="0" rtlCol="0" anchor="t">
            <a:noAutofit/>
          </a:bodyPr>
          <a:lstStyle/>
          <a:p>
            <a:pPr lvl="0" algn="l">
              <a:buClrTx/>
              <a:buSzTx/>
              <a:buFontTx/>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sym typeface="+mn-ea"/>
              </a:rPr>
              <a:t>Every threshold breach stores the 60 seconds preceding the event, the fault's fingerprint. Library grows with every event. After 90 days: reliable prediction baseline established.</a:t>
            </a:r>
          </a:p>
        </p:txBody>
      </p:sp>
      <p:sp>
        <p:nvSpPr>
          <p:cNvPr id="24" name="Shape 21"/>
          <p:cNvSpPr/>
          <p:nvPr>
            <p:custDataLst>
              <p:tags r:id="rId13"/>
            </p:custDataLst>
          </p:nvPr>
        </p:nvSpPr>
        <p:spPr>
          <a:xfrm>
            <a:off x="274320" y="3081528"/>
            <a:ext cx="2788920" cy="1755648"/>
          </a:xfrm>
          <a:prstGeom prst="rect">
            <a:avLst/>
          </a:prstGeom>
          <a:solidFill>
            <a:srgbClr val="0D2035"/>
          </a:solidFill>
          <a:ln w="19050">
            <a:solidFill>
              <a:srgbClr val="F0A500"/>
            </a:solidFill>
            <a:prstDash val="solid"/>
          </a:ln>
          <a:effectLst>
            <a:outerShdw blurRad="50800" dist="25400" dir="8100000" algn="bl" rotWithShape="0">
              <a:srgbClr val="000000">
                <a:alpha val="10000"/>
              </a:srgbClr>
            </a:outerShdw>
          </a:effectLst>
        </p:spPr>
      </p:sp>
      <p:sp>
        <p:nvSpPr>
          <p:cNvPr id="25" name="Shape 22"/>
          <p:cNvSpPr/>
          <p:nvPr>
            <p:custDataLst>
              <p:tags r:id="rId14"/>
            </p:custDataLst>
          </p:nvPr>
        </p:nvSpPr>
        <p:spPr>
          <a:xfrm>
            <a:off x="274320" y="3081528"/>
            <a:ext cx="2788920" cy="347472"/>
          </a:xfrm>
          <a:prstGeom prst="rect">
            <a:avLst/>
          </a:prstGeom>
          <a:solidFill>
            <a:srgbClr val="F0A500"/>
          </a:solidFill>
          <a:ln w="12700">
            <a:solidFill>
              <a:srgbClr val="F0A500"/>
            </a:solidFill>
            <a:prstDash val="solid"/>
          </a:ln>
        </p:spPr>
      </p:sp>
      <p:sp>
        <p:nvSpPr>
          <p:cNvPr id="26" name="Text 23"/>
          <p:cNvSpPr/>
          <p:nvPr>
            <p:custDataLst>
              <p:tags r:id="rId15"/>
            </p:custDataLst>
          </p:nvPr>
        </p:nvSpPr>
        <p:spPr>
          <a:xfrm>
            <a:off x="329184" y="3081528"/>
            <a:ext cx="640080" cy="347472"/>
          </a:xfrm>
          <a:prstGeom prst="rect">
            <a:avLst/>
          </a:prstGeom>
          <a:noFill/>
        </p:spPr>
        <p:txBody>
          <a:bodyPr wrap="square" lIns="0" tIns="0" rIns="0" bIns="0" rtlCol="0" anchor="ctr"/>
          <a:lstStyle/>
          <a:p>
            <a:pPr marL="0" indent="0" algn="ctr">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Layer 4</a:t>
            </a:r>
            <a:endParaRPr lang="en-US" sz="1000" dirty="0"/>
          </a:p>
        </p:txBody>
      </p:sp>
      <p:sp>
        <p:nvSpPr>
          <p:cNvPr id="27" name="Text 24"/>
          <p:cNvSpPr/>
          <p:nvPr>
            <p:custDataLst>
              <p:tags r:id="rId16"/>
            </p:custDataLst>
          </p:nvPr>
        </p:nvSpPr>
        <p:spPr>
          <a:xfrm>
            <a:off x="987552" y="3081528"/>
            <a:ext cx="2011680" cy="347472"/>
          </a:xfrm>
          <a:prstGeom prst="rect">
            <a:avLst/>
          </a:prstGeom>
          <a:noFill/>
        </p:spPr>
        <p:txBody>
          <a:bodyPr wrap="square" lIns="0" tIns="0" rIns="0" bIns="0" rtlCol="0" anchor="ctr">
            <a:noAutofit/>
          </a:bodyPr>
          <a:lstStyle/>
          <a:p>
            <a:pPr lvl="0" algn="l">
              <a:buClrTx/>
              <a:buSzTx/>
              <a:buFontTx/>
            </a:pPr>
            <a:r>
              <a:rPr lang="en-US" sz="1400" b="1" dirty="0">
                <a:latin typeface="Calibri" panose="020F0502020204030204" pitchFamily="34" charset="0"/>
                <a:ea typeface="Calibri" panose="020F0502020204030204" pitchFamily="34" charset="-122"/>
                <a:cs typeface="Calibri" panose="020F0502020204030204" pitchFamily="34" charset="-120"/>
                <a:sym typeface="+mn-ea"/>
              </a:rPr>
              <a:t>Predictive Engine</a:t>
            </a:r>
          </a:p>
        </p:txBody>
      </p:sp>
      <p:sp>
        <p:nvSpPr>
          <p:cNvPr id="28" name="Text 25"/>
          <p:cNvSpPr/>
          <p:nvPr>
            <p:custDataLst>
              <p:tags r:id="rId17"/>
            </p:custDataLst>
          </p:nvPr>
        </p:nvSpPr>
        <p:spPr>
          <a:xfrm>
            <a:off x="365760" y="3493008"/>
            <a:ext cx="2633472" cy="1280160"/>
          </a:xfrm>
          <a:prstGeom prst="rect">
            <a:avLst/>
          </a:prstGeom>
          <a:noFill/>
        </p:spPr>
        <p:txBody>
          <a:bodyPr wrap="square" lIns="0" tIns="0" rIns="0" bIns="0" rtlCol="0" anchor="t">
            <a:noAutofit/>
          </a:bodyPr>
          <a:lstStyle/>
          <a:p>
            <a:pPr lvl="0" algn="l">
              <a:buClrTx/>
              <a:buSzTx/>
              <a:buFontTx/>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sym typeface="+mn-ea"/>
              </a:rPr>
              <a:t>Monitors live data against stored fault signatures. At 70% match: alert fires before the fault happens, identifying which source is responsible. Horizon: 10 seconds to 15 minutes.</a:t>
            </a:r>
          </a:p>
        </p:txBody>
      </p:sp>
      <p:sp>
        <p:nvSpPr>
          <p:cNvPr id="29" name="Text 26"/>
          <p:cNvSpPr/>
          <p:nvPr>
            <p:custDataLst>
              <p:tags r:id="rId18"/>
            </p:custDataLst>
          </p:nvPr>
        </p:nvSpPr>
        <p:spPr>
          <a:xfrm>
            <a:off x="3090672" y="3776472"/>
            <a:ext cx="109728" cy="347472"/>
          </a:xfrm>
          <a:prstGeom prst="rect">
            <a:avLst/>
          </a:prstGeom>
          <a:noFill/>
        </p:spPr>
        <p:txBody>
          <a:bodyPr wrap="square" lIns="0" tIns="0" rIns="0" bIns="0" rtlCol="0" anchor="ctr"/>
          <a:lstStyle/>
          <a:p>
            <a:pPr marL="0" indent="0" algn="ctr">
              <a:buNone/>
            </a:pPr>
            <a:r>
              <a:rPr lang="en-US" sz="1400" dirty="0">
                <a:solidFill>
                  <a:srgbClr val="F0A500"/>
                </a:solidFill>
                <a:latin typeface="Calibri" panose="020F0502020204030204" pitchFamily="34" charset="0"/>
                <a:ea typeface="Calibri" panose="020F0502020204030204" pitchFamily="34" charset="-122"/>
                <a:cs typeface="Calibri" panose="020F0502020204030204" pitchFamily="34" charset="-120"/>
              </a:rPr>
              <a:t>▶</a:t>
            </a:r>
            <a:endParaRPr lang="en-US" sz="1400" dirty="0"/>
          </a:p>
        </p:txBody>
      </p:sp>
      <p:sp>
        <p:nvSpPr>
          <p:cNvPr id="30" name="Shape 27"/>
          <p:cNvSpPr/>
          <p:nvPr>
            <p:custDataLst>
              <p:tags r:id="rId19"/>
            </p:custDataLst>
          </p:nvPr>
        </p:nvSpPr>
        <p:spPr>
          <a:xfrm>
            <a:off x="3218688" y="3081528"/>
            <a:ext cx="2788920" cy="1755648"/>
          </a:xfrm>
          <a:prstGeom prst="rect">
            <a:avLst/>
          </a:prstGeom>
          <a:solidFill>
            <a:srgbClr val="0D2035"/>
          </a:solidFill>
          <a:ln w="19050">
            <a:solidFill>
              <a:srgbClr val="F0A500"/>
            </a:solidFill>
            <a:prstDash val="solid"/>
          </a:ln>
          <a:effectLst>
            <a:outerShdw blurRad="50800" dist="25400" dir="8100000" algn="bl" rotWithShape="0">
              <a:srgbClr val="000000">
                <a:alpha val="10000"/>
              </a:srgbClr>
            </a:outerShdw>
          </a:effectLst>
        </p:spPr>
      </p:sp>
      <p:sp>
        <p:nvSpPr>
          <p:cNvPr id="31" name="Shape 28"/>
          <p:cNvSpPr/>
          <p:nvPr>
            <p:custDataLst>
              <p:tags r:id="rId20"/>
            </p:custDataLst>
          </p:nvPr>
        </p:nvSpPr>
        <p:spPr>
          <a:xfrm>
            <a:off x="3218688" y="3081528"/>
            <a:ext cx="2788920" cy="347472"/>
          </a:xfrm>
          <a:prstGeom prst="rect">
            <a:avLst/>
          </a:prstGeom>
          <a:solidFill>
            <a:srgbClr val="F0A500"/>
          </a:solidFill>
          <a:ln w="12700">
            <a:solidFill>
              <a:srgbClr val="F0A500"/>
            </a:solidFill>
            <a:prstDash val="solid"/>
          </a:ln>
        </p:spPr>
      </p:sp>
      <p:sp>
        <p:nvSpPr>
          <p:cNvPr id="32" name="Text 29"/>
          <p:cNvSpPr/>
          <p:nvPr>
            <p:custDataLst>
              <p:tags r:id="rId21"/>
            </p:custDataLst>
          </p:nvPr>
        </p:nvSpPr>
        <p:spPr>
          <a:xfrm>
            <a:off x="3273552" y="3081528"/>
            <a:ext cx="640080" cy="347472"/>
          </a:xfrm>
          <a:prstGeom prst="rect">
            <a:avLst/>
          </a:prstGeom>
          <a:noFill/>
        </p:spPr>
        <p:txBody>
          <a:bodyPr wrap="square" lIns="0" tIns="0" rIns="0" bIns="0" rtlCol="0" anchor="ctr"/>
          <a:lstStyle/>
          <a:p>
            <a:pPr marL="0" indent="0" algn="ctr">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Layer 5</a:t>
            </a:r>
            <a:endParaRPr lang="en-US" sz="1000" dirty="0"/>
          </a:p>
        </p:txBody>
      </p:sp>
      <p:sp>
        <p:nvSpPr>
          <p:cNvPr id="33" name="Text 30"/>
          <p:cNvSpPr/>
          <p:nvPr>
            <p:custDataLst>
              <p:tags r:id="rId22"/>
            </p:custDataLst>
          </p:nvPr>
        </p:nvSpPr>
        <p:spPr>
          <a:xfrm>
            <a:off x="3931920" y="3081528"/>
            <a:ext cx="2011680" cy="347472"/>
          </a:xfrm>
          <a:prstGeom prst="rect">
            <a:avLst/>
          </a:prstGeom>
          <a:noFill/>
        </p:spPr>
        <p:txBody>
          <a:bodyPr wrap="square" lIns="0" tIns="0" rIns="0" bIns="0" rtlCol="0" anchor="ctr">
            <a:noAutofit/>
          </a:bodyPr>
          <a:lstStyle/>
          <a:p>
            <a:pPr lvl="0" algn="l">
              <a:buClrTx/>
              <a:buSzTx/>
              <a:buFontTx/>
            </a:pPr>
            <a:r>
              <a:rPr lang="en-US" sz="1400" b="1" dirty="0">
                <a:latin typeface="Calibri" panose="020F0502020204030204" pitchFamily="34" charset="0"/>
                <a:ea typeface="Calibri" panose="020F0502020204030204" pitchFamily="34" charset="-122"/>
                <a:cs typeface="Calibri" panose="020F0502020204030204" pitchFamily="34" charset="-120"/>
                <a:sym typeface="+mn-ea"/>
              </a:rPr>
              <a:t>Three-Tier Alert Dispatch</a:t>
            </a:r>
          </a:p>
        </p:txBody>
      </p:sp>
      <p:sp>
        <p:nvSpPr>
          <p:cNvPr id="34" name="Text 31"/>
          <p:cNvSpPr/>
          <p:nvPr>
            <p:custDataLst>
              <p:tags r:id="rId23"/>
            </p:custDataLst>
          </p:nvPr>
        </p:nvSpPr>
        <p:spPr>
          <a:xfrm>
            <a:off x="3310128" y="3493008"/>
            <a:ext cx="2633472" cy="1280160"/>
          </a:xfrm>
          <a:prstGeom prst="rect">
            <a:avLst/>
          </a:prstGeom>
          <a:noFill/>
        </p:spPr>
        <p:txBody>
          <a:bodyPr wrap="square" lIns="0" tIns="0" rIns="0" bIns="0" rtlCol="0" anchor="t">
            <a:noAutofit/>
          </a:bodyPr>
          <a:lstStyle/>
          <a:p>
            <a:pPr lvl="0" algn="l">
              <a:buClrTx/>
              <a:buSzTx/>
              <a:buFontTx/>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sym typeface="+mn-ea"/>
              </a:rPr>
              <a:t>Tier 1: Automated, inverter settings adjusted in seconds. Tier 2: SMS to technician with exact engineering instruction. Tier 3: Escalation to senior engineer and funder dashboard.</a:t>
            </a:r>
          </a:p>
        </p:txBody>
      </p:sp>
      <p:sp>
        <p:nvSpPr>
          <p:cNvPr id="35" name="Text 32"/>
          <p:cNvSpPr/>
          <p:nvPr>
            <p:custDataLst>
              <p:tags r:id="rId24"/>
            </p:custDataLst>
          </p:nvPr>
        </p:nvSpPr>
        <p:spPr>
          <a:xfrm>
            <a:off x="6035040" y="3776472"/>
            <a:ext cx="109728" cy="347472"/>
          </a:xfrm>
          <a:prstGeom prst="rect">
            <a:avLst/>
          </a:prstGeom>
          <a:noFill/>
        </p:spPr>
        <p:txBody>
          <a:bodyPr wrap="square" lIns="0" tIns="0" rIns="0" bIns="0" rtlCol="0" anchor="ctr"/>
          <a:lstStyle/>
          <a:p>
            <a:pPr marL="0" indent="0" algn="ctr">
              <a:buNone/>
            </a:pPr>
            <a:r>
              <a:rPr lang="en-US" sz="1400" dirty="0">
                <a:solidFill>
                  <a:srgbClr val="F0A500"/>
                </a:solidFill>
                <a:latin typeface="Calibri" panose="020F0502020204030204" pitchFamily="34" charset="0"/>
                <a:ea typeface="Calibri" panose="020F0502020204030204" pitchFamily="34" charset="-122"/>
                <a:cs typeface="Calibri" panose="020F0502020204030204" pitchFamily="34" charset="-120"/>
              </a:rPr>
              <a:t>▶</a:t>
            </a:r>
            <a:endParaRPr lang="en-US" sz="1400" dirty="0"/>
          </a:p>
        </p:txBody>
      </p:sp>
      <p:sp>
        <p:nvSpPr>
          <p:cNvPr id="36" name="Shape 33"/>
          <p:cNvSpPr/>
          <p:nvPr/>
        </p:nvSpPr>
        <p:spPr>
          <a:xfrm>
            <a:off x="6163056" y="3081528"/>
            <a:ext cx="2788920" cy="1755648"/>
          </a:xfrm>
          <a:prstGeom prst="rect">
            <a:avLst/>
          </a:prstGeom>
          <a:solidFill>
            <a:srgbClr val="0D2035"/>
          </a:solidFill>
          <a:ln w="19050">
            <a:solidFill>
              <a:srgbClr val="1AA41D"/>
            </a:solidFill>
            <a:prstDash val="solid"/>
          </a:ln>
          <a:effectLst>
            <a:outerShdw blurRad="50800" dist="25400" dir="8100000" algn="bl" rotWithShape="0">
              <a:srgbClr val="000000">
                <a:alpha val="10000"/>
              </a:srgbClr>
            </a:outerShdw>
          </a:effectLst>
        </p:spPr>
      </p:sp>
      <p:sp>
        <p:nvSpPr>
          <p:cNvPr id="37" name="Shape 34"/>
          <p:cNvSpPr/>
          <p:nvPr/>
        </p:nvSpPr>
        <p:spPr>
          <a:xfrm>
            <a:off x="6163056" y="3081528"/>
            <a:ext cx="2788920" cy="347472"/>
          </a:xfrm>
          <a:prstGeom prst="rect">
            <a:avLst/>
          </a:prstGeom>
          <a:solidFill>
            <a:srgbClr val="1AA41D"/>
          </a:solidFill>
          <a:ln w="12700">
            <a:solidFill>
              <a:srgbClr val="1AA41D"/>
            </a:solidFill>
            <a:prstDash val="solid"/>
          </a:ln>
        </p:spPr>
      </p:sp>
      <p:sp>
        <p:nvSpPr>
          <p:cNvPr id="38" name="Text 35"/>
          <p:cNvSpPr/>
          <p:nvPr/>
        </p:nvSpPr>
        <p:spPr>
          <a:xfrm>
            <a:off x="6217920" y="3081528"/>
            <a:ext cx="640080" cy="347472"/>
          </a:xfrm>
          <a:prstGeom prst="rect">
            <a:avLst/>
          </a:prstGeom>
          <a:noFill/>
        </p:spPr>
        <p:txBody>
          <a:bodyPr wrap="square" lIns="0" tIns="0" rIns="0" bIns="0" rtlCol="0" anchor="ctr"/>
          <a:lstStyle/>
          <a:p>
            <a:pPr marL="0" indent="0" algn="ctr">
              <a:buNone/>
            </a:pPr>
            <a:r>
              <a:rPr lang="en-US" sz="1000" b="1" dirty="0">
                <a:solidFill>
                  <a:srgbClr val="1B3461"/>
                </a:solidFill>
                <a:latin typeface="Calibri" panose="020F0502020204030204" pitchFamily="34" charset="0"/>
                <a:ea typeface="Calibri" panose="020F0502020204030204" pitchFamily="34" charset="-122"/>
                <a:cs typeface="Calibri" panose="020F0502020204030204" pitchFamily="34" charset="-120"/>
              </a:rPr>
              <a:t>Layer 6</a:t>
            </a:r>
            <a:endParaRPr lang="en-US" sz="1000" dirty="0"/>
          </a:p>
        </p:txBody>
      </p:sp>
      <p:sp>
        <p:nvSpPr>
          <p:cNvPr id="39" name="Text 36"/>
          <p:cNvSpPr/>
          <p:nvPr/>
        </p:nvSpPr>
        <p:spPr>
          <a:xfrm>
            <a:off x="6876288" y="3081528"/>
            <a:ext cx="2011680" cy="347472"/>
          </a:xfrm>
          <a:prstGeom prst="rect">
            <a:avLst/>
          </a:prstGeom>
          <a:noFill/>
        </p:spPr>
        <p:txBody>
          <a:bodyPr wrap="square" lIns="0" tIns="0" rIns="0" bIns="0" rtlCol="0" anchor="ctr">
            <a:noAutofit/>
          </a:bodyPr>
          <a:lstStyle/>
          <a:p>
            <a:pPr lvl="0" algn="l">
              <a:buClrTx/>
              <a:buSzTx/>
              <a:buFontTx/>
            </a:pPr>
            <a:endParaRPr lang="en-US" sz="1400" b="1" dirty="0">
              <a:latin typeface="Calibri" panose="020F0502020204030204" pitchFamily="34" charset="0"/>
              <a:ea typeface="Calibri" panose="020F0502020204030204" pitchFamily="34" charset="-122"/>
              <a:cs typeface="Calibri" panose="020F0502020204030204" pitchFamily="34" charset="-120"/>
              <a:sym typeface="+mn-ea"/>
            </a:endParaRPr>
          </a:p>
          <a:p>
            <a:pPr lvl="0" algn="l">
              <a:buClrTx/>
              <a:buSzTx/>
              <a:buFontTx/>
            </a:pPr>
            <a:endParaRPr lang="en-US" sz="1400" b="1" dirty="0">
              <a:latin typeface="Calibri" panose="020F0502020204030204" pitchFamily="34" charset="0"/>
              <a:ea typeface="Calibri" panose="020F0502020204030204" pitchFamily="34" charset="-122"/>
              <a:cs typeface="Calibri" panose="020F0502020204030204" pitchFamily="34" charset="-120"/>
              <a:sym typeface="+mn-ea"/>
            </a:endParaRPr>
          </a:p>
        </p:txBody>
      </p:sp>
      <p:sp>
        <p:nvSpPr>
          <p:cNvPr id="40" name="Text 37"/>
          <p:cNvSpPr/>
          <p:nvPr/>
        </p:nvSpPr>
        <p:spPr>
          <a:xfrm>
            <a:off x="6254496" y="3493008"/>
            <a:ext cx="2633472" cy="1280160"/>
          </a:xfrm>
          <a:prstGeom prst="rect">
            <a:avLst/>
          </a:prstGeom>
          <a:noFill/>
        </p:spPr>
        <p:txBody>
          <a:bodyPr wrap="square" lIns="0" tIns="0" rIns="0" bIns="0" rtlCol="0" anchor="t">
            <a:noAutofit/>
          </a:bodyPr>
          <a:lstStyle/>
          <a:p>
            <a:pPr lvl="0" algn="l">
              <a:buClrTx/>
              <a:buSzTx/>
              <a:buFontTx/>
            </a:pPr>
            <a:r>
              <a:rPr lang="en-US" sz="1400" dirty="0">
                <a:solidFill>
                  <a:srgbClr val="B8CCE4"/>
                </a:solidFill>
                <a:latin typeface="Calibri" panose="020F0502020204030204" pitchFamily="34" charset="0"/>
                <a:ea typeface="Calibri" panose="020F0502020204030204" pitchFamily="34" charset="-122"/>
                <a:cs typeface="Calibri" panose="020F0502020204030204" pitchFamily="34" charset="-120"/>
                <a:sym typeface="+mn-ea"/>
              </a:rPr>
              <a:t>All twins visible on one dashboard from any device. Fault log with source attribution. ERB submission view: exportable certified data reports for regulatory compliance.</a:t>
            </a:r>
          </a:p>
        </p:txBody>
      </p:sp>
      <p:sp>
        <p:nvSpPr>
          <p:cNvPr id="41" name="Text 38"/>
          <p:cNvSpPr/>
          <p:nvPr/>
        </p:nvSpPr>
        <p:spPr>
          <a:xfrm>
            <a:off x="274320" y="4937760"/>
            <a:ext cx="8595360" cy="219456"/>
          </a:xfrm>
          <a:prstGeom prst="rect">
            <a:avLst/>
          </a:prstGeom>
          <a:noFill/>
        </p:spPr>
        <p:txBody>
          <a:bodyPr wrap="square" lIns="0" tIns="0" rIns="0" bIns="0" rtlCol="0" anchor="ctr"/>
          <a:lstStyle/>
          <a:p>
            <a:pPr marL="0" indent="0">
              <a:buNone/>
            </a:pPr>
            <a:r>
              <a:rPr lang="en-US" sz="850" i="1" dirty="0">
                <a:solidFill>
                  <a:srgbClr val="7090A8"/>
                </a:solidFill>
                <a:latin typeface="Calibri" panose="020F0502020204030204" pitchFamily="34" charset="0"/>
                <a:ea typeface="Calibri" panose="020F0502020204030204" pitchFamily="34" charset="-122"/>
                <a:cs typeface="Calibri" panose="020F0502020204030204" pitchFamily="34" charset="-120"/>
              </a:rPr>
              <a:t>Architecture principle: one Digital Twin per source of power. The number of twins equals the number of sources on the feeder. Each twin carries a unique source ID — enabling precise fault attribution.</a:t>
            </a:r>
            <a:endParaRPr 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tGPT Image Apr 4, 2026, 10_49_39 AM"/>
          <p:cNvPicPr>
            <a:picLocks noChangeAspect="1"/>
          </p:cNvPicPr>
          <p:nvPr/>
        </p:nvPicPr>
        <p:blipFill>
          <a:blip r:embed="rId2"/>
          <a:stretch>
            <a:fillRect/>
          </a:stretch>
        </p:blipFill>
        <p:spPr>
          <a:xfrm>
            <a:off x="-635" y="0"/>
            <a:ext cx="5093970" cy="5143500"/>
          </a:xfrm>
          <a:prstGeom prst="rect">
            <a:avLst/>
          </a:prstGeom>
        </p:spPr>
      </p:pic>
      <p:sp>
        <p:nvSpPr>
          <p:cNvPr id="3" name="Rectangle 1"/>
          <p:cNvSpPr/>
          <p:nvPr/>
        </p:nvSpPr>
        <p:spPr>
          <a:xfrm>
            <a:off x="5690870" y="1600840"/>
            <a:ext cx="7543800" cy="2553335"/>
          </a:xfrm>
          <a:prstGeom prst="rect">
            <a:avLst/>
          </a:prstGeom>
        </p:spPr>
        <p:txBody>
          <a:bodyPr wrap="square">
            <a:spAutoFit/>
          </a:bodyPr>
          <a:lstStyle/>
          <a:p>
            <a:r>
              <a:rPr lang="en-US" sz="3200" dirty="0">
                <a:solidFill>
                  <a:schemeClr val="tx1"/>
                </a:solidFill>
                <a:latin typeface="Times New Roman" panose="02020603050405020304" pitchFamily="18" charset="0"/>
                <a:cs typeface="Times New Roman" panose="02020603050405020304" pitchFamily="18" charset="0"/>
              </a:rPr>
              <a:t>THANK YOU </a:t>
            </a:r>
          </a:p>
          <a:p>
            <a:r>
              <a:rPr lang="en-US" sz="3200" dirty="0">
                <a:solidFill>
                  <a:schemeClr val="tx1"/>
                </a:solidFill>
                <a:latin typeface="Times New Roman" panose="02020603050405020304" pitchFamily="18" charset="0"/>
                <a:cs typeface="Times New Roman" panose="02020603050405020304" pitchFamily="18" charset="0"/>
              </a:rPr>
              <a:t>FOR YOUR </a:t>
            </a:r>
          </a:p>
          <a:p>
            <a:r>
              <a:rPr lang="en-US" sz="3200" dirty="0">
                <a:solidFill>
                  <a:schemeClr val="tx1"/>
                </a:solidFill>
                <a:latin typeface="Times New Roman" panose="02020603050405020304" pitchFamily="18" charset="0"/>
                <a:cs typeface="Times New Roman" panose="02020603050405020304" pitchFamily="18" charset="0"/>
              </a:rPr>
              <a:t>ATTENTION.</a:t>
            </a:r>
          </a:p>
          <a:p>
            <a:endParaRPr lang="en-US" sz="3200" dirty="0">
              <a:solidFill>
                <a:schemeClr val="tx1"/>
              </a:solidFill>
              <a:latin typeface="Times New Roman" panose="02020603050405020304" pitchFamily="18" charset="0"/>
              <a:cs typeface="Times New Roman" panose="02020603050405020304" pitchFamily="18" charset="0"/>
            </a:endParaRPr>
          </a:p>
          <a:p>
            <a:endParaRPr lang="en-US" sz="32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24,&quot;left&quot;:28.8,&quot;top&quot;:67.67999999999999,&quot;width&quot;:662.4}"/>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311.03999999999996,&quot;left&quot;:28.8,&quot;top&quot;:80.64,&quot;width&quot;:671.7}"/>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313.91999999999996,&quot;left&quot;:410.4,&quot;top&quot;:68.4,&quot;width&quot;:280.8}"/>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213.4,&quot;left&quot;:39.6,&quot;top&quot;:136.5,&quot;width&quot;:657.36}"/>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213.4,&quot;left&quot;:39.6,&quot;top&quot;:136.5,&quot;width&quot;:657.36}"/>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213.4,&quot;left&quot;:39.6,&quot;top&quot;:136.5,&quot;width&quot;:657.36}"/>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213.4,&quot;left&quot;:39.6,&quot;top&quot;:136.5,&quot;width&quot;:657.36}"/>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213.4,&quot;left&quot;:39.6,&quot;top&quot;:136.5,&quot;width&quot;:657.36}"/>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213.4,&quot;left&quot;:39.6,&quot;top&quot;:136.5,&quot;width&quot;:657.36}"/>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213.4,&quot;left&quot;:39.6,&quot;top&quot;:136.5,&quot;width&quot;:657.36}"/>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213.4,&quot;left&quot;:39.6,&quot;top&quot;:136.5,&quot;width&quot;:657.36}"/>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309.6,&quot;left&quot;:28.8,&quot;top&quot;:82.8,&quot;width&quot;:671.04}"/>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2.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3.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4.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5.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6.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7.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8.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99.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0.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1.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2.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3.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4.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5.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6.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7.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8.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09.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0.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1.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2.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3.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4.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5.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6.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7.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8.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19.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0.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1.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2.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3.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4.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5.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6.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7.xml><?xml version="1.0" encoding="utf-8"?>
<p:tagLst xmlns:a="http://schemas.openxmlformats.org/drawingml/2006/main" xmlns:r="http://schemas.openxmlformats.org/officeDocument/2006/relationships" xmlns:p="http://schemas.openxmlformats.org/presentationml/2006/main">
  <p:tag name="KSO_WM_DIAGRAM_VIRTUALLY_FRAME" val="{&quot;height&quot;:277.2,&quot;left&quot;:27.360000000000003,&quot;top&quot;:97.2,&quot;width&quot;:672.4799999999999}"/>
</p:tagLst>
</file>

<file path=ppt/tags/tag128.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29.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0.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1.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2.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3.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4.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5.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6.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7.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8.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39.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0.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1.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2.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3.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4.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5.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6.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7.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8.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49.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50.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ags/tag151.xml><?xml version="1.0" encoding="utf-8"?>
<p:tagLst xmlns:a="http://schemas.openxmlformats.org/drawingml/2006/main" xmlns:r="http://schemas.openxmlformats.org/officeDocument/2006/relationships" xmlns:p="http://schemas.openxmlformats.org/presentationml/2006/main">
  <p:tag name="KSO_WM_DIAGRAM_VIRTUALLY_FRAME" val="{&quot;height&quot;:290.88,&quot;left&quot;:21.6,&quot;top&quot;:90,&quot;width&quot;:462.2399999999999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3024</Words>
  <Application>Microsoft Office PowerPoint</Application>
  <PresentationFormat>On-screen Show (16:9)</PresentationFormat>
  <Paragraphs>344</Paragraphs>
  <Slides>19</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Technical Prerequisites for High-Penetration Solar PV Integration in Zambia</dc:title>
  <dc:subject>PptxGenJS Presentation</dc:subject>
  <dc:creator>Eng. Nyakamenji Kaponda FEIZ</dc:creator>
  <cp:lastModifiedBy>Reviewer</cp:lastModifiedBy>
  <cp:revision>3</cp:revision>
  <dcterms:created xsi:type="dcterms:W3CDTF">2026-04-02T10:38:00Z</dcterms:created>
  <dcterms:modified xsi:type="dcterms:W3CDTF">2026-04-04T08:13:49Z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F4A9DC21BB0C447ABDEA5A005CAD23F0_13</vt:lpwstr>
  </property>
  <property fmtid="{D5CDD505-2E9C-101B-9397-08002B2CF9AE}" pid="3" name="KSOProductBuildVer">
    <vt:lpwstr>1033-12.2.0.23196</vt:lpwstr>
  </property>
</Properties>
</file>