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92" r:id="rId3"/>
    <p:sldId id="293" r:id="rId4"/>
    <p:sldId id="294" r:id="rId5"/>
    <p:sldId id="295" r:id="rId6"/>
    <p:sldId id="305" r:id="rId7"/>
    <p:sldId id="296" r:id="rId8"/>
    <p:sldId id="298" r:id="rId9"/>
    <p:sldId id="306" r:id="rId10"/>
    <p:sldId id="299" r:id="rId11"/>
    <p:sldId id="307" r:id="rId12"/>
    <p:sldId id="300" r:id="rId13"/>
    <p:sldId id="301" r:id="rId14"/>
    <p:sldId id="302" r:id="rId15"/>
    <p:sldId id="304" r:id="rId16"/>
    <p:sldId id="308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True West irradiance @ Varying Tilt Angles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'Tilt Comparison'!$C$2</c:f>
              <c:strCache>
                <c:ptCount val="1"/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Comparison'!$C$3:$C$26</c:f>
              <c:numCache>
                <c:formatCode>General</c:formatCode>
                <c:ptCount val="24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F38-42A9-BFBD-5EED1AFC1AF5}"/>
            </c:ext>
          </c:extLst>
        </c:ser>
        <c:ser>
          <c:idx val="1"/>
          <c:order val="1"/>
          <c:tx>
            <c:strRef>
              <c:f>'Tilt Comparison'!$D$2</c:f>
              <c:strCache>
                <c:ptCount val="1"/>
                <c:pt idx="0">
                  <c:v>5°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Comparison'!$D$3:$D$26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36.86591075894696</c:v>
                </c:pt>
                <c:pt idx="6">
                  <c:v>241.84783754649024</c:v>
                </c:pt>
                <c:pt idx="7">
                  <c:v>242.54089437419032</c:v>
                </c:pt>
                <c:pt idx="8">
                  <c:v>347.35371173799132</c:v>
                </c:pt>
                <c:pt idx="9">
                  <c:v>477.71635532741419</c:v>
                </c:pt>
                <c:pt idx="10">
                  <c:v>961.34758394031712</c:v>
                </c:pt>
                <c:pt idx="11">
                  <c:v>546.64903363596</c:v>
                </c:pt>
                <c:pt idx="12">
                  <c:v>477.13556470836477</c:v>
                </c:pt>
                <c:pt idx="13">
                  <c:v>822.97216521359144</c:v>
                </c:pt>
                <c:pt idx="14">
                  <c:v>622.21826602631336</c:v>
                </c:pt>
                <c:pt idx="15">
                  <c:v>320.02261029887779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F38-42A9-BFBD-5EED1AFC1AF5}"/>
            </c:ext>
          </c:extLst>
        </c:ser>
        <c:ser>
          <c:idx val="2"/>
          <c:order val="2"/>
          <c:tx>
            <c:strRef>
              <c:f>'Tilt Comparison'!$E$2</c:f>
              <c:strCache>
                <c:ptCount val="1"/>
                <c:pt idx="0">
                  <c:v>15°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Comparison'!$E$3:$E$26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122.4530363521325</c:v>
                </c:pt>
                <c:pt idx="7">
                  <c:v>235.75780353802332</c:v>
                </c:pt>
                <c:pt idx="8">
                  <c:v>337.9060703434829</c:v>
                </c:pt>
                <c:pt idx="9">
                  <c:v>462.46511692005049</c:v>
                </c:pt>
                <c:pt idx="10">
                  <c:v>896.44184982318689</c:v>
                </c:pt>
                <c:pt idx="11">
                  <c:v>537.67585385856512</c:v>
                </c:pt>
                <c:pt idx="12">
                  <c:v>473.60545256453076</c:v>
                </c:pt>
                <c:pt idx="13">
                  <c:v>865.90903566513452</c:v>
                </c:pt>
                <c:pt idx="14">
                  <c:v>685.06130750954935</c:v>
                </c:pt>
                <c:pt idx="15">
                  <c:v>374.04420886758527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9F38-42A9-BFBD-5EED1AFC1AF5}"/>
            </c:ext>
          </c:extLst>
        </c:ser>
        <c:ser>
          <c:idx val="3"/>
          <c:order val="3"/>
          <c:tx>
            <c:strRef>
              <c:f>'Tilt Comparison'!$F$2</c:f>
              <c:strCache>
                <c:ptCount val="1"/>
                <c:pt idx="0">
                  <c:v>25°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Comparison'!$F$3:$F$26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0.45656111851623948</c:v>
                </c:pt>
                <c:pt idx="7">
                  <c:v>225.83542656749077</c:v>
                </c:pt>
                <c:pt idx="8">
                  <c:v>323.75632123387379</c:v>
                </c:pt>
                <c:pt idx="9">
                  <c:v>440.01512899991735</c:v>
                </c:pt>
                <c:pt idx="10">
                  <c:v>805.94838943397338</c:v>
                </c:pt>
                <c:pt idx="11">
                  <c:v>520.0049544361741</c:v>
                </c:pt>
                <c:pt idx="12">
                  <c:v>462.66846180983401</c:v>
                </c:pt>
                <c:pt idx="13">
                  <c:v>887.29433311755747</c:v>
                </c:pt>
                <c:pt idx="14">
                  <c:v>730.72673611286359</c:v>
                </c:pt>
                <c:pt idx="15">
                  <c:v>418.30324964370106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9F38-42A9-BFBD-5EED1AFC1AF5}"/>
            </c:ext>
          </c:extLst>
        </c:ser>
        <c:ser>
          <c:idx val="4"/>
          <c:order val="4"/>
          <c:tx>
            <c:strRef>
              <c:f>'Tilt Comparison'!$G$2</c:f>
              <c:strCache>
                <c:ptCount val="1"/>
                <c:pt idx="0">
                  <c:v>35°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Comparison'!$G$3:$G$26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213.05019336068329</c:v>
                </c:pt>
                <c:pt idx="8">
                  <c:v>305.26781702895806</c:v>
                </c:pt>
                <c:pt idx="9">
                  <c:v>410.87439609669718</c:v>
                </c:pt>
                <c:pt idx="10">
                  <c:v>691.53194729571067</c:v>
                </c:pt>
                <c:pt idx="11">
                  <c:v>494.17316850554653</c:v>
                </c:pt>
                <c:pt idx="12">
                  <c:v>444.7726583834949</c:v>
                </c:pt>
                <c:pt idx="13">
                  <c:v>887.92851518682141</c:v>
                </c:pt>
                <c:pt idx="14">
                  <c:v>758.99421523465185</c:v>
                </c:pt>
                <c:pt idx="15">
                  <c:v>451.90835589546475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9F38-42A9-BFBD-5EED1AFC1AF5}"/>
            </c:ext>
          </c:extLst>
        </c:ser>
        <c:ser>
          <c:idx val="5"/>
          <c:order val="5"/>
          <c:tx>
            <c:strRef>
              <c:f>'Tilt Comparison'!$H$2</c:f>
              <c:strCache>
                <c:ptCount val="1"/>
                <c:pt idx="0">
                  <c:v>45°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Comparison'!$H$3:$H$26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197.76698279027386</c:v>
                </c:pt>
                <c:pt idx="8">
                  <c:v>282.93831350275582</c:v>
                </c:pt>
                <c:pt idx="9">
                  <c:v>375.75755791729517</c:v>
                </c:pt>
                <c:pt idx="10">
                  <c:v>555.58970632108014</c:v>
                </c:pt>
                <c:pt idx="11">
                  <c:v>460.96529361038699</c:v>
                </c:pt>
                <c:pt idx="12">
                  <c:v>420.57695727552755</c:v>
                </c:pt>
                <c:pt idx="13">
                  <c:v>869.214760071402</c:v>
                </c:pt>
                <c:pt idx="14">
                  <c:v>770.12696971630157</c:v>
                </c:pt>
                <c:pt idx="15">
                  <c:v>474.26540899596631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9F38-42A9-BFBD-5EED1AFC1AF5}"/>
            </c:ext>
          </c:extLst>
        </c:ser>
        <c:ser>
          <c:idx val="6"/>
          <c:order val="6"/>
          <c:tx>
            <c:strRef>
              <c:f>'Tilt Comparison'!$I$2</c:f>
              <c:strCache>
                <c:ptCount val="1"/>
                <c:pt idx="0">
                  <c:v>55°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Comparison'!$I$3:$I$26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180.42857414382993</c:v>
                </c:pt>
                <c:pt idx="8">
                  <c:v>257.38581947245336</c:v>
                </c:pt>
                <c:pt idx="9">
                  <c:v>335.56547582793615</c:v>
                </c:pt>
                <c:pt idx="10">
                  <c:v>401.18065502241603</c:v>
                </c:pt>
                <c:pt idx="11">
                  <c:v>421.39024602510693</c:v>
                </c:pt>
                <c:pt idx="12">
                  <c:v>390.93086703460472</c:v>
                </c:pt>
                <c:pt idx="13">
                  <c:v>833.10551148725426</c:v>
                </c:pt>
                <c:pt idx="14">
                  <c:v>764.84672372188732</c:v>
                </c:pt>
                <c:pt idx="15">
                  <c:v>485.08586625767953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9F38-42A9-BFBD-5EED1AFC1AF5}"/>
            </c:ext>
          </c:extLst>
        </c:ser>
        <c:ser>
          <c:idx val="7"/>
          <c:order val="7"/>
          <c:tx>
            <c:strRef>
              <c:f>'Tilt Comparison'!$J$2</c:f>
              <c:strCache>
                <c:ptCount val="1"/>
                <c:pt idx="0">
                  <c:v>65°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Comparison'!$J$3:$J$26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161.54268597154555</c:v>
                </c:pt>
                <c:pt idx="8">
                  <c:v>229.33073890018687</c:v>
                </c:pt>
                <c:pt idx="9">
                  <c:v>291.35912574878353</c:v>
                </c:pt>
                <c:pt idx="10">
                  <c:v>231.93483025421421</c:v>
                </c:pt>
                <c:pt idx="11">
                  <c:v>376.6504053443619</c:v>
                </c:pt>
                <c:pt idx="12">
                  <c:v>356.84844486973168</c:v>
                </c:pt>
                <c:pt idx="13">
                  <c:v>782.03262815808114</c:v>
                </c:pt>
                <c:pt idx="14">
                  <c:v>744.29565217486049</c:v>
                </c:pt>
                <c:pt idx="15">
                  <c:v>484.38661910312129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9F38-42A9-BFBD-5EED1AFC1AF5}"/>
            </c:ext>
          </c:extLst>
        </c:ser>
        <c:ser>
          <c:idx val="8"/>
          <c:order val="8"/>
          <c:tx>
            <c:strRef>
              <c:f>'Tilt Comparison'!$K$2</c:f>
              <c:strCache>
                <c:ptCount val="1"/>
                <c:pt idx="0">
                  <c:v>75°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Comparison'!$K$3:$K$26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141.66698492778522</c:v>
                </c:pt>
                <c:pt idx="8">
                  <c:v>199.57483381235753</c:v>
                </c:pt>
                <c:pt idx="9">
                  <c:v>244.32858107912912</c:v>
                </c:pt>
                <c:pt idx="10">
                  <c:v>51.945188631521575</c:v>
                </c:pt>
                <c:pt idx="11">
                  <c:v>328.10508078750246</c:v>
                </c:pt>
                <c:pt idx="12">
                  <c:v>319.47725418165749</c:v>
                </c:pt>
                <c:pt idx="13">
                  <c:v>718.82334030573998</c:v>
                </c:pt>
                <c:pt idx="14">
                  <c:v>709.98674696660066</c:v>
                </c:pt>
                <c:pt idx="15">
                  <c:v>472.48159899855648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9F38-42A9-BFBD-5EED1AFC1AF5}"/>
            </c:ext>
          </c:extLst>
        </c:ser>
        <c:ser>
          <c:idx val="9"/>
          <c:order val="9"/>
          <c:tx>
            <c:strRef>
              <c:f>'Tilt Comparison'!$L$2</c:f>
              <c:strCache>
                <c:ptCount val="1"/>
                <c:pt idx="0">
                  <c:v>85°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'Tilt Comparison'!$B$3:$B$26</c:f>
              <c:numCache>
                <c:formatCode>m/d/yyyy\ h:mm</c:formatCode>
                <c:ptCount val="24"/>
                <c:pt idx="0">
                  <c:v>44733</c:v>
                </c:pt>
                <c:pt idx="1">
                  <c:v>44733.041666666664</c:v>
                </c:pt>
                <c:pt idx="2">
                  <c:v>44733.083333333336</c:v>
                </c:pt>
                <c:pt idx="3">
                  <c:v>44733.125</c:v>
                </c:pt>
                <c:pt idx="4">
                  <c:v>44733.166666666664</c:v>
                </c:pt>
                <c:pt idx="5">
                  <c:v>44733.208333333336</c:v>
                </c:pt>
                <c:pt idx="6">
                  <c:v>44733.25</c:v>
                </c:pt>
                <c:pt idx="7">
                  <c:v>44733.291666666664</c:v>
                </c:pt>
                <c:pt idx="8">
                  <c:v>44733.333333333336</c:v>
                </c:pt>
                <c:pt idx="9">
                  <c:v>44733.375</c:v>
                </c:pt>
                <c:pt idx="10">
                  <c:v>44733.416666666664</c:v>
                </c:pt>
                <c:pt idx="11">
                  <c:v>44733.458333333336</c:v>
                </c:pt>
                <c:pt idx="12">
                  <c:v>44733.5</c:v>
                </c:pt>
                <c:pt idx="13">
                  <c:v>44733.541666666664</c:v>
                </c:pt>
                <c:pt idx="14">
                  <c:v>44733.583333333336</c:v>
                </c:pt>
                <c:pt idx="15">
                  <c:v>44733.625</c:v>
                </c:pt>
                <c:pt idx="16">
                  <c:v>44733.666666666664</c:v>
                </c:pt>
                <c:pt idx="17">
                  <c:v>44733.708333333336</c:v>
                </c:pt>
                <c:pt idx="18">
                  <c:v>44733.75</c:v>
                </c:pt>
                <c:pt idx="19">
                  <c:v>44733.791666666664</c:v>
                </c:pt>
                <c:pt idx="20">
                  <c:v>44733.833333333336</c:v>
                </c:pt>
                <c:pt idx="21">
                  <c:v>44733.875</c:v>
                </c:pt>
                <c:pt idx="22">
                  <c:v>44733.916666666664</c:v>
                </c:pt>
                <c:pt idx="23">
                  <c:v>44733.958333333336</c:v>
                </c:pt>
              </c:numCache>
            </c:numRef>
          </c:xVal>
          <c:yVal>
            <c:numRef>
              <c:f>'Tilt Comparison'!$L$3:$L$26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121.39251017032056</c:v>
                </c:pt>
                <c:pt idx="8">
                  <c:v>168.9776342730606</c:v>
                </c:pt>
                <c:pt idx="9">
                  <c:v>195.75801880056241</c:v>
                </c:pt>
                <c:pt idx="10">
                  <c:v>0</c:v>
                </c:pt>
                <c:pt idx="11">
                  <c:v>277.22920927578741</c:v>
                </c:pt>
                <c:pt idx="12">
                  <c:v>280.06326820419787</c:v>
                </c:pt>
                <c:pt idx="13">
                  <c:v>646.60464398947056</c:v>
                </c:pt>
                <c:pt idx="14">
                  <c:v>663.744333067203</c:v>
                </c:pt>
                <c:pt idx="15">
                  <c:v>449.9655658752298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9F38-42A9-BFBD-5EED1AFC1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20522720"/>
        <c:axId val="-1320522176"/>
      </c:scatterChart>
      <c:valAx>
        <c:axId val="-1320522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\ 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20522176"/>
        <c:crosses val="autoZero"/>
        <c:crossBetween val="midCat"/>
      </c:valAx>
      <c:valAx>
        <c:axId val="-132052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Irradiation</a:t>
                </a:r>
                <a:r>
                  <a:rPr lang="en-US" baseline="0"/>
                  <a:t> (W/m</a:t>
                </a:r>
                <a:r>
                  <a:rPr lang="en-US" baseline="30000"/>
                  <a:t>2</a:t>
                </a:r>
                <a:r>
                  <a:rPr lang="en-US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205227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7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6.pn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b="8890"/>
          <a:stretch/>
        </p:blipFill>
        <p:spPr>
          <a:xfrm>
            <a:off x="-2" y="1"/>
            <a:ext cx="12192001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927685"/>
            <a:ext cx="11582400" cy="113952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OPTIMISING COLLECTOR AZIMUTH AND TILT FOR EVENING HOT WATER DEMAND IN HYBRID SOLAR GEYSERS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-76200" y="5105400"/>
            <a:ext cx="603885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: Amos Banda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             : 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0800" y="6419782"/>
            <a:ext cx="74757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54864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Statement</a:t>
            </a:r>
          </a:p>
          <a:p>
            <a:pPr marL="533400" lvl="1" indent="-5334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"North" Orthodoxy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Standard practice dictates a 0° Azimuth (True North) to maximize annual yield.</a:t>
            </a:r>
          </a:p>
          <a:p>
            <a:pPr marL="533400" lvl="1" indent="-5334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Mismatch: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production occurs at solar noon, while peak demand occurs in the morning and evening.</a:t>
            </a:r>
          </a:p>
          <a:p>
            <a:pPr marL="533400" lvl="1" indent="-5334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Consequence: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Reliance on 4,000W electric auxiliary heaters during peak grid hours (25% - 40% of household consumption).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2050" name="Picture 2" descr="https://www.researchgate.net/publication/354155594/figure/fig2/AS:1061248527507459@1630032774689/Typical-distribution-curves-of-solar-irradiance-and-wind-speed-throughout-a-d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838200"/>
            <a:ext cx="5950010" cy="394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51331" y="4778709"/>
            <a:ext cx="601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Distribution Curves of Solar Radiation and Wind Speed through out a Day (Source: X. Liu &amp; Z.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6387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2" y="0"/>
            <a:ext cx="51435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72807" y="1690062"/>
            <a:ext cx="6781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</a:t>
            </a:r>
          </a:p>
          <a:p>
            <a:pPr algn="just"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Goal: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optimal North-West collector orientation that maximizes thermal energy retention.</a:t>
            </a:r>
          </a:p>
          <a:p>
            <a:pPr algn="just"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 reliance on auxiliary electric heating during late-afternoon and evening periods.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245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 – The Model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Single-Node Thermal Model: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simplify transient energy balance while maintaining accuracy.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Balance Equation: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Diagram of a Hybrid Solar Water Heater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Meteosat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Prime Meridian Africa (4km resolution) for Global Horizontal Irradiance (GHI) and Direct Normal Irradiance (DNI).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26" name="Picture 2" descr="https://www.researchgate.net/profile/Kanzumba-Kusakana/publication/327884252/figure/fig1/AS:675037543661580@1537952900440/Solar-Electric-water-heater-schematic-adapted-from-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90800"/>
            <a:ext cx="6305550" cy="244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7154" t="3" r="26684" b="-43060"/>
          <a:stretch/>
        </p:blipFill>
        <p:spPr>
          <a:xfrm>
            <a:off x="5257799" y="2012577"/>
            <a:ext cx="4572001" cy="80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6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57912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 Water Draw Profile</a:t>
            </a:r>
          </a:p>
          <a:p>
            <a:pPr algn="just"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Event: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large draw representing four adult showers.</a:t>
            </a:r>
          </a:p>
          <a:p>
            <a:pPr algn="just">
              <a:spcAft>
                <a:spcPts val="1200"/>
              </a:spcAft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Draw Volume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Vdraw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Liters (four showers at 50 Liters each of hot water).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34"/>
          <a:stretch/>
        </p:blipFill>
        <p:spPr>
          <a:xfrm>
            <a:off x="6553201" y="0"/>
            <a:ext cx="5638800" cy="365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4572000"/>
            <a:ext cx="1143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of Draw Variation: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assess the impact of demand-side management and load-shifting strategies, the simulation will be executed across three distinct time slots for the 200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draw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morning, afternoon and evening.</a:t>
            </a:r>
          </a:p>
        </p:txBody>
      </p:sp>
    </p:spTree>
    <p:extLst>
      <p:ext uri="{BB962C8B-B14F-4D97-AF65-F5344CB8AC3E}">
        <p14:creationId xmlns:p14="http://schemas.microsoft.com/office/powerpoint/2010/main" val="1025309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4" r="34403"/>
          <a:stretch/>
        </p:blipFill>
        <p:spPr>
          <a:xfrm>
            <a:off x="0" y="0"/>
            <a:ext cx="55626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62600" y="2133600"/>
            <a:ext cx="81534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Specifications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Collector Type: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Evacuated Tube (High-efficiency).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Collector Area: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3.0 m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(Sized for a 200L system).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Auxiliary Power: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4,000 W (Standard element rating).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276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5253990" cy="312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762000" y="381000"/>
            <a:ext cx="693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the "Worst-Case" Scenario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4000"/>
                    </a14:imgEffect>
                    <a14:imgEffect>
                      <a14:brightnessContrast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965775"/>
            <a:ext cx="6675120" cy="3352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715000" y="4800600"/>
            <a:ext cx="6477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"Stress Test":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Ambient temperature low of 7.6 °C.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451907"/>
            <a:ext cx="533704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Meteorological Year (TMY):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focused on the coldest winter day (Winter Solstice, June 21st).</a:t>
            </a:r>
          </a:p>
        </p:txBody>
      </p:sp>
    </p:spTree>
    <p:extLst>
      <p:ext uri="{BB962C8B-B14F-4D97-AF65-F5344CB8AC3E}">
        <p14:creationId xmlns:p14="http://schemas.microsoft.com/office/powerpoint/2010/main" val="1513410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Radiation Profiles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959472"/>
            <a:ext cx="9601200" cy="5898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01883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Radiation Profiles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6000"/>
                    </a14:imgEffect>
                    <a14:imgEffect>
                      <a14:brightnessContrast contrast="-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421" y="1066800"/>
            <a:ext cx="7839441" cy="579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762000" y="2667000"/>
            <a:ext cx="363708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 (0° Azimuth): 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irradiance occurs early, around 10:00 hrs.</a:t>
            </a:r>
          </a:p>
        </p:txBody>
      </p:sp>
    </p:spTree>
    <p:extLst>
      <p:ext uri="{BB962C8B-B14F-4D97-AF65-F5344CB8AC3E}">
        <p14:creationId xmlns:p14="http://schemas.microsoft.com/office/powerpoint/2010/main" val="999905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Radiation Profiles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85800" y="2362200"/>
            <a:ext cx="363708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Shift: 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the azimuth increases towards the West, afternoon radiation improves significantly.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brightnessContrast bright="1000" contrast="-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2400" y="856123"/>
            <a:ext cx="8229600" cy="60018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6026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Radiation Profiles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861132903"/>
              </p:ext>
            </p:extLst>
          </p:nvPr>
        </p:nvGraphicFramePr>
        <p:xfrm>
          <a:off x="4495800" y="990600"/>
          <a:ext cx="7315200" cy="563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762000" y="2057400"/>
            <a:ext cx="363708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Tilt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Optimisation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5° tilt angle had the best morning radiation, while the 55° had the best afternoon radiation.</a:t>
            </a:r>
          </a:p>
        </p:txBody>
      </p:sp>
    </p:spTree>
    <p:extLst>
      <p:ext uri="{BB962C8B-B14F-4D97-AF65-F5344CB8AC3E}">
        <p14:creationId xmlns:p14="http://schemas.microsoft.com/office/powerpoint/2010/main" val="2618760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Radiation Profiles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contras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14400"/>
            <a:ext cx="6934200" cy="594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762000" y="965775"/>
            <a:ext cx="4267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inclined surface facing west receives more radiation in the afternoon hours compared to the one facing north. </a:t>
            </a:r>
          </a:p>
          <a:p>
            <a:pPr algn="just">
              <a:spcAft>
                <a:spcPts val="1200"/>
              </a:spcAft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west-facing solar receptor surface is better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optimised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receiving afternoon radiation.</a:t>
            </a:r>
          </a:p>
        </p:txBody>
      </p:sp>
    </p:spTree>
    <p:extLst>
      <p:ext uri="{BB962C8B-B14F-4D97-AF65-F5344CB8AC3E}">
        <p14:creationId xmlns:p14="http://schemas.microsoft.com/office/powerpoint/2010/main" val="4136725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Tank Temperature Profiles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Draw Heating Scenarios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2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026"/>
            <a:ext cx="5181600" cy="39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3000"/>
                    </a14:imgEffect>
                    <a14:imgEffect>
                      <a14:brightnessContrast bright="2000" contras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8644"/>
            <a:ext cx="5181601" cy="38993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838200" y="1573649"/>
            <a:ext cx="6019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 geyser facing north was able to achieve a temperature of 49°C against 47°C for the west-facing geyser.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410200" y="4118789"/>
            <a:ext cx="6781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800" dirty="0"/>
              <a:t>If the same no-draw scenario above is applied but this time with auxiliary heating in the early hours, the two geysers perform basically the same and will keep the temperature around 63°C by midnight.</a:t>
            </a:r>
            <a:endParaRPr lang="en-US" sz="2800" dirty="0"/>
          </a:p>
          <a:p>
            <a:pPr>
              <a:spcAft>
                <a:spcPts val="1200"/>
              </a:spcAft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71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4876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Tank Temperature Profiles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"Three Draw" Scenario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Real Use: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Morning, Afternoon, and Evening draws of 200L total.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Morning Draw Performance: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 is slightly more efficient (10.9 kWh vs. 11.9 kWh for West).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5000"/>
                    </a14:imgEffect>
                    <a14:imgEffect>
                      <a14:brightnessContrast contras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76201"/>
            <a:ext cx="6477000" cy="48005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762000" y="4805679"/>
            <a:ext cx="11430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Afternoon Draw Performance: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 consumes 6.8 kWh vs. North's 7.7 kWh.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10% reduction in electrical energy consumption for afternoon/evening demand.</a:t>
            </a:r>
          </a:p>
        </p:txBody>
      </p:sp>
    </p:spTree>
    <p:extLst>
      <p:ext uri="{BB962C8B-B14F-4D97-AF65-F5344CB8AC3E}">
        <p14:creationId xmlns:p14="http://schemas.microsoft.com/office/powerpoint/2010/main" val="3869770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81000"/>
            <a:ext cx="11201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&amp; Recommendations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geyser facing the true west (90°) and tilted at an angle of 55° will receive more radiation in the afternoon than a geyser facing true north (0°) and tilted at 15°.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solar heating during the afternoon hours is higher for a west-facing geyser.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west-facing geyser required 10% less electrical energy to reheat the water compared to the north-facing geyser.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Orienting a solar geyser at a 90° azimuth angle and a 55° tilt angle optimizes the performance of a hybrid geyser for afternoon hot water consumption.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9207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71" b="2381"/>
          <a:stretch/>
        </p:blipFill>
        <p:spPr>
          <a:xfrm>
            <a:off x="5638800" y="609600"/>
            <a:ext cx="6553200" cy="6248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" y="381000"/>
            <a:ext cx="7239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&amp; Recommendations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Work: 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high-fidelity thermal analysis employing the multi-node model be conducted.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integrated dynamic flow control should be investigated with the aim of retaining the hot temperature for the top layer during draws.</a:t>
            </a:r>
          </a:p>
        </p:txBody>
      </p:sp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915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4189999" y="3096236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latin typeface="Edwardian Script ITC" panose="030303020407070D0804" pitchFamily="66" charset="0"/>
              </a:rPr>
              <a:t>Thank You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</TotalTime>
  <Words>768</Words>
  <Application>Microsoft Office PowerPoint</Application>
  <PresentationFormat>Widescreen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2025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122</cp:revision>
  <dcterms:created xsi:type="dcterms:W3CDTF">2010-10-03T08:05:00Z</dcterms:created>
  <dcterms:modified xsi:type="dcterms:W3CDTF">2026-04-04T08:08:06Z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