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88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2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3F"/>
    <a:srgbClr val="0AAA3F"/>
    <a:srgbClr val="0BB945"/>
    <a:srgbClr val="0DE154"/>
    <a:srgbClr val="00D65E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92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"/>
          <p:cNvSpPr>
            <a:spLocks noGrp="1"/>
          </p:cNvSpPr>
          <p:nvPr>
            <p:ph type="ctrTitle"/>
          </p:nvPr>
        </p:nvSpPr>
        <p:spPr>
          <a:xfrm>
            <a:off x="914400" y="1520994"/>
            <a:ext cx="10363200" cy="685800"/>
          </a:xfrm>
          <a:noFill/>
        </p:spPr>
        <p:txBody>
          <a:bodyPr>
            <a:normAutofit/>
          </a:bodyPr>
          <a:lstStyle/>
          <a:p>
            <a:pPr>
              <a:spcBef>
                <a:spcPts val="150"/>
              </a:spcBef>
              <a:spcAft>
                <a:spcPts val="80"/>
              </a:spcAft>
            </a:pPr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b="1" dirty="0">
              <a:solidFill>
                <a:srgbClr val="00AA3F"/>
              </a:solidFill>
              <a:latin typeface="Arial"/>
            </a:endParaRPr>
          </a:p>
        </p:txBody>
      </p:sp>
      <p:sp>
        <p:nvSpPr>
          <p:cNvPr id="5" name="S"/>
          <p:cNvSpPr>
            <a:spLocks noGrp="1"/>
          </p:cNvSpPr>
          <p:nvPr>
            <p:ph type="subTitle" idx="1"/>
          </p:nvPr>
        </p:nvSpPr>
        <p:spPr>
          <a:xfrm>
            <a:off x="457200" y="2515600"/>
            <a:ext cx="11277600" cy="1981200"/>
          </a:xfrm>
          <a:noFill/>
        </p:spPr>
        <p:txBody>
          <a:bodyPr>
            <a:normAutofit lnSpcReduction="10000"/>
          </a:bodyPr>
          <a:lstStyle/>
          <a:p>
            <a:pPr algn="ct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3200" b="1" dirty="0">
                <a:solidFill>
                  <a:srgbClr val="CC0000"/>
                </a:solidFill>
                <a:latin typeface="Times New Roman"/>
              </a:rPr>
              <a:t>TECHNO-ECONOMIC &amp; REGULATORY ANALYSIS OF</a:t>
            </a:r>
          </a:p>
          <a:p>
            <a:pPr algn="ct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3200" b="1" dirty="0">
                <a:solidFill>
                  <a:srgbClr val="CC0000"/>
                </a:solidFill>
                <a:latin typeface="Times New Roman"/>
              </a:rPr>
              <a:t>SOLAR POWER PURCHASE AGREEMENTS IN ZAMBIA:</a:t>
            </a:r>
          </a:p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/>
              </a:rPr>
              <a:t>A CASE STUDY OF THE 100 MW CHISAMBA SOLAR PLANT</a:t>
            </a:r>
          </a:p>
        </p:txBody>
      </p:sp>
      <p:pic>
        <p:nvPicPr>
          <p:cNvPr id="8" name="Picture 7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72371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2819400" y="4496800"/>
            <a:ext cx="632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0480" indent="-2570480"/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	: Joy Zulu / Michael Phiri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90800" y="6247167"/>
            <a:ext cx="72080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TABLE OF CONTENTS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0" name="t20"/>
          <p:cNvSpPr txBox="1"/>
          <p:nvPr/>
        </p:nvSpPr>
        <p:spPr>
          <a:xfrm>
            <a:off x="457200" y="1066800"/>
            <a:ext cx="5334000" cy="51054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00AA3F"/>
                </a:solidFill>
                <a:latin typeface="Arial"/>
              </a:rPr>
              <a:t>AGENDA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Introduction &amp; Background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Methodology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Site &amp; Technical Specifications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Techno-Economic Performance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Financial Viability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ERB Regulatory Framework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Gap Analysis: Energy Storage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Conclusions &amp; Recommendations</a:t>
            </a:r>
          </a:p>
        </p:txBody>
      </p:sp>
      <p:sp>
        <p:nvSpPr>
          <p:cNvPr id="21" name="b21"/>
          <p:cNvSpPr/>
          <p:nvPr/>
        </p:nvSpPr>
        <p:spPr>
          <a:xfrm>
            <a:off x="6096000" y="1066800"/>
            <a:ext cx="5791200" cy="5105400"/>
          </a:xfrm>
          <a:prstGeom prst="rect">
            <a:avLst/>
          </a:prstGeom>
          <a:solidFill>
            <a:srgbClr val="F0FBF3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80"/>
              </a:spcAft>
              <a:buNone/>
            </a:pPr>
            <a:r>
              <a:rPr lang="en-US" sz="6500" b="1" dirty="0">
                <a:solidFill>
                  <a:srgbClr val="00AA3F"/>
                </a:solidFill>
                <a:latin typeface="Arial"/>
              </a:rPr>
              <a:t>100 MW</a:t>
            </a:r>
          </a:p>
          <a:p>
            <a:pPr algn="ctr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Chisamba Solar Plant</a:t>
            </a:r>
          </a:p>
          <a:p>
            <a:pPr algn="ctr">
              <a:spcBef>
                <a:spcPts val="40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003399"/>
                </a:solidFill>
                <a:latin typeface="Arial"/>
              </a:rPr>
              <a:t>LCOE:  USD 0.078/kWh</a:t>
            </a:r>
          </a:p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</a:rPr>
              <a:t>Min. PPA:  USD 0.08/kWh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INTRODUCTION &amp; BACKGROUND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20"/>
          <p:cNvSpPr txBox="1"/>
          <p:nvPr/>
        </p:nvSpPr>
        <p:spPr>
          <a:xfrm>
            <a:off x="457200" y="1066800"/>
            <a:ext cx="6553200" cy="51054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00AA3F"/>
                </a:solidFill>
                <a:latin typeface="Arial"/>
              </a:rPr>
              <a:t>Zambia’s Energy Problem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85%+ reliance on hydropower — fragile under drought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Chronic load-shedding; urgent need to diversify</a:t>
            </a:r>
          </a:p>
          <a:p>
            <a:pPr algn="l">
              <a:spcBef>
                <a:spcPts val="3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00AA3F"/>
                </a:solidFill>
                <a:latin typeface="Arial"/>
              </a:rPr>
              <a:t>The Response: Mission 300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Government target: 300 MW new solar via IPPs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Chisamba: flagship 100 MW solar IPP</a:t>
            </a:r>
          </a:p>
          <a:p>
            <a:pPr algn="l">
              <a:spcBef>
                <a:spcPts val="3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00AA3F"/>
                </a:solidFill>
                <a:latin typeface="Arial"/>
              </a:rPr>
              <a:t>Why PPAs Matter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PPA = key financing tool for every IPP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ERB reviews &amp; approves all utility-scale PPAs</a:t>
            </a:r>
          </a:p>
        </p:txBody>
      </p:sp>
      <p:sp>
        <p:nvSpPr>
          <p:cNvPr id="21" name="b21"/>
          <p:cNvSpPr/>
          <p:nvPr/>
        </p:nvSpPr>
        <p:spPr>
          <a:xfrm>
            <a:off x="7315200" y="1066800"/>
            <a:ext cx="4571400" cy="51054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400"/>
              </a:spcBef>
              <a:spcAft>
                <a:spcPts val="80"/>
              </a:spcAft>
              <a:buNone/>
            </a:pPr>
            <a:r>
              <a:rPr lang="en-US" sz="4000" b="1" dirty="0">
                <a:solidFill>
                  <a:srgbClr val="00AA3F"/>
                </a:solidFill>
                <a:latin typeface="Arial"/>
              </a:rPr>
              <a:t>Chisamba</a:t>
            </a:r>
          </a:p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6500" b="1" dirty="0">
                <a:solidFill>
                  <a:srgbClr val="CC0000"/>
                </a:solidFill>
                <a:latin typeface="Arial"/>
              </a:rPr>
              <a:t>100 MW</a:t>
            </a:r>
          </a:p>
          <a:p>
            <a:pPr algn="ctr">
              <a:spcBef>
                <a:spcPts val="400"/>
              </a:spcBef>
              <a:spcAft>
                <a:spcPts val="80"/>
              </a:spcAft>
              <a:buNone/>
            </a:pPr>
            <a:r>
              <a:rPr lang="en-US" sz="1900" dirty="0">
                <a:solidFill>
                  <a:srgbClr val="000000"/>
                </a:solidFill>
                <a:latin typeface="Arial"/>
              </a:rPr>
              <a:t>14.98°S, 28.38°E</a:t>
            </a:r>
          </a:p>
          <a:p>
            <a:pPr algn="ct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1700" i="1" dirty="0">
                <a:solidFill>
                  <a:srgbClr val="555555"/>
                </a:solidFill>
                <a:latin typeface="Arial"/>
              </a:rPr>
              <a:t>Chisamba District, Zambia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METHODOLOGY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0" name="b20"/>
          <p:cNvSpPr/>
          <p:nvPr/>
        </p:nvSpPr>
        <p:spPr>
          <a:xfrm>
            <a:off x="304800" y="1066800"/>
            <a:ext cx="3733200" cy="12192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AA3F"/>
                </a:solidFill>
                <a:latin typeface="Arial"/>
              </a:rPr>
              <a:t>01  Solar Resource Assessment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World Bank Global Solar Atlas</a:t>
            </a:r>
          </a:p>
        </p:txBody>
      </p:sp>
      <p:sp>
        <p:nvSpPr>
          <p:cNvPr id="21" name="b21"/>
          <p:cNvSpPr/>
          <p:nvPr/>
        </p:nvSpPr>
        <p:spPr>
          <a:xfrm>
            <a:off x="4267200" y="1066800"/>
            <a:ext cx="3733200" cy="12192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AA3F"/>
                </a:solidFill>
                <a:latin typeface="Arial"/>
              </a:rPr>
              <a:t>02  Performance Modelling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110 MWp, SAT, bifacial PV</a:t>
            </a:r>
          </a:p>
        </p:txBody>
      </p:sp>
      <p:sp>
        <p:nvSpPr>
          <p:cNvPr id="22" name="b22"/>
          <p:cNvSpPr/>
          <p:nvPr/>
        </p:nvSpPr>
        <p:spPr>
          <a:xfrm>
            <a:off x="8229600" y="1066800"/>
            <a:ext cx="3657600" cy="12192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AA3F"/>
                </a:solidFill>
                <a:latin typeface="Arial"/>
              </a:rPr>
              <a:t>03  Degradation Analysis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0.45%/yr linear, 25-year life</a:t>
            </a:r>
          </a:p>
        </p:txBody>
      </p:sp>
      <p:sp>
        <p:nvSpPr>
          <p:cNvPr id="23" name="b23"/>
          <p:cNvSpPr/>
          <p:nvPr/>
        </p:nvSpPr>
        <p:spPr>
          <a:xfrm>
            <a:off x="304800" y="2590800"/>
            <a:ext cx="3733200" cy="1219200"/>
          </a:xfrm>
          <a:prstGeom prst="rect">
            <a:avLst/>
          </a:prstGeom>
          <a:solidFill>
            <a:srgbClr val="EBF5FB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3399"/>
                </a:solidFill>
                <a:latin typeface="Arial"/>
              </a:rPr>
              <a:t>04  Financial Modelling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LCOE, NPV &amp; IRR analysis</a:t>
            </a:r>
          </a:p>
        </p:txBody>
      </p:sp>
      <p:sp>
        <p:nvSpPr>
          <p:cNvPr id="24" name="b24"/>
          <p:cNvSpPr/>
          <p:nvPr/>
        </p:nvSpPr>
        <p:spPr>
          <a:xfrm>
            <a:off x="4267200" y="2590800"/>
            <a:ext cx="3733200" cy="1219200"/>
          </a:xfrm>
          <a:prstGeom prst="rect">
            <a:avLst/>
          </a:prstGeom>
          <a:solidFill>
            <a:srgbClr val="EBF5FB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3399"/>
                </a:solidFill>
                <a:latin typeface="Arial"/>
              </a:rPr>
              <a:t>05  Regulatory Review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ERB PPA Guidelines (2019)</a:t>
            </a:r>
          </a:p>
        </p:txBody>
      </p:sp>
      <p:sp>
        <p:nvSpPr>
          <p:cNvPr id="25" name="b25"/>
          <p:cNvSpPr/>
          <p:nvPr/>
        </p:nvSpPr>
        <p:spPr>
          <a:xfrm>
            <a:off x="8229600" y="2590800"/>
            <a:ext cx="3657600" cy="1219200"/>
          </a:xfrm>
          <a:prstGeom prst="rect">
            <a:avLst/>
          </a:prstGeom>
          <a:solidFill>
            <a:srgbClr val="EBF5FB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3399"/>
                </a:solidFill>
                <a:latin typeface="Arial"/>
              </a:rPr>
              <a:t>06  Benchmarking &amp; Gap Analysis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Results vs. ERB norms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PLANT SPECIFICATIONS — TABLE 1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b20"/>
          <p:cNvSpPr/>
          <p:nvPr/>
        </p:nvSpPr>
        <p:spPr>
          <a:xfrm>
            <a:off x="304800" y="1066800"/>
            <a:ext cx="5638800" cy="51054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600" b="1" dirty="0">
                <a:solidFill>
                  <a:srgbClr val="00AA3F"/>
                </a:solidFill>
                <a:latin typeface="Arial"/>
              </a:rPr>
              <a:t>TECHNICAL</a:t>
            </a:r>
          </a:p>
          <a:p>
            <a:pPr algn="l">
              <a:spcBef>
                <a:spcPts val="2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AC / DC Capacity</a:t>
            </a:r>
          </a:p>
          <a:p>
            <a:pPr algn="l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3399"/>
                </a:solidFill>
                <a:latin typeface="Arial"/>
              </a:rPr>
              <a:t>100 MWac  /  110 MWp</a:t>
            </a:r>
          </a:p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Tracking  /  Panels</a:t>
            </a:r>
          </a:p>
          <a:p>
            <a:pPr algn="l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3399"/>
                </a:solidFill>
                <a:latin typeface="Arial"/>
              </a:rPr>
              <a:t>Single-Axis  /  Bifacial PV</a:t>
            </a:r>
          </a:p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Capacity Factor</a:t>
            </a:r>
          </a:p>
          <a:p>
            <a:pPr algn="l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00AA3F"/>
                </a:solidFill>
                <a:latin typeface="Arial"/>
              </a:rPr>
              <a:t>20.0%</a:t>
            </a:r>
          </a:p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Life  /  Degradation</a:t>
            </a:r>
          </a:p>
          <a:p>
            <a:pPr algn="l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3399"/>
                </a:solidFill>
                <a:latin typeface="Arial"/>
              </a:rPr>
              <a:t>25 years  /  0.45% per annum</a:t>
            </a:r>
          </a:p>
        </p:txBody>
      </p:sp>
      <p:sp>
        <p:nvSpPr>
          <p:cNvPr id="21" name="b21"/>
          <p:cNvSpPr/>
          <p:nvPr/>
        </p:nvSpPr>
        <p:spPr>
          <a:xfrm>
            <a:off x="6248400" y="1066800"/>
            <a:ext cx="5638800" cy="51054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600" b="1" dirty="0">
                <a:solidFill>
                  <a:srgbClr val="CC0000"/>
                </a:solidFill>
                <a:latin typeface="Arial"/>
              </a:rPr>
              <a:t>FINANCIAL</a:t>
            </a:r>
          </a:p>
          <a:p>
            <a:pPr algn="l">
              <a:spcBef>
                <a:spcPts val="2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Total CAPEX</a:t>
            </a:r>
          </a:p>
          <a:p>
            <a:pPr algn="l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CC0000"/>
                </a:solidFill>
                <a:latin typeface="Arial"/>
              </a:rPr>
              <a:t>USD 121M  (USD 1.1M/MWp)</a:t>
            </a:r>
          </a:p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Annual OPEX</a:t>
            </a:r>
          </a:p>
          <a:p>
            <a:pPr algn="l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3399"/>
                </a:solidFill>
                <a:latin typeface="Arial"/>
              </a:rPr>
              <a:t>USD 1.65M/yr</a:t>
            </a:r>
          </a:p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Discount Rate</a:t>
            </a:r>
          </a:p>
          <a:p>
            <a:pPr algn="l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3399"/>
                </a:solidFill>
                <a:latin typeface="Arial"/>
              </a:rPr>
              <a:t>9.5%  (Zambian IPP premium)</a:t>
            </a:r>
          </a:p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Year 1 Output  /  25-Yr Total</a:t>
            </a:r>
          </a:p>
          <a:p>
            <a:pPr algn="l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00AA3F"/>
                </a:solidFill>
                <a:latin typeface="Arial"/>
              </a:rPr>
              <a:t>175 GWh  /  4,091 GWh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TECHNO-ECONOMIC PERFORMANCE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0" name="b20"/>
          <p:cNvSpPr/>
          <p:nvPr/>
        </p:nvSpPr>
        <p:spPr>
          <a:xfrm>
            <a:off x="304800" y="1066800"/>
            <a:ext cx="2819400" cy="51054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50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/>
              </a:rPr>
              <a:t>LCOE</a:t>
            </a:r>
          </a:p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5000" b="1" dirty="0">
                <a:solidFill>
                  <a:srgbClr val="FFFFFF"/>
                </a:solidFill>
                <a:latin typeface="Arial"/>
              </a:rPr>
              <a:t>USD 0.078</a:t>
            </a:r>
          </a:p>
          <a:p>
            <a:pPr algn="ctr">
              <a:spcBef>
                <a:spcPts val="0"/>
              </a:spcBef>
              <a:spcAft>
                <a:spcPts val="80"/>
              </a:spcAft>
              <a:buNone/>
            </a:pPr>
            <a:r>
              <a:rPr lang="en-US" sz="2400" dirty="0">
                <a:solidFill>
                  <a:srgbClr val="FFFFFF"/>
                </a:solidFill>
                <a:latin typeface="Arial"/>
              </a:rPr>
              <a:t>/kWh</a:t>
            </a:r>
          </a:p>
          <a:p>
            <a:pPr algn="ctr">
              <a:spcBef>
                <a:spcPts val="300"/>
              </a:spcBef>
              <a:spcAft>
                <a:spcPts val="80"/>
              </a:spcAft>
              <a:buNone/>
            </a:pPr>
            <a:r>
              <a:rPr lang="en-US" sz="1700" i="1" dirty="0">
                <a:solidFill>
                  <a:srgbClr val="FFFFFF"/>
                </a:solidFill>
                <a:latin typeface="Arial"/>
              </a:rPr>
              <a:t>25-Year Levelized Cost</a:t>
            </a:r>
          </a:p>
        </p:txBody>
      </p:sp>
      <p:sp>
        <p:nvSpPr>
          <p:cNvPr id="21" name="b21"/>
          <p:cNvSpPr/>
          <p:nvPr/>
        </p:nvSpPr>
        <p:spPr>
          <a:xfrm>
            <a:off x="3429000" y="1066800"/>
            <a:ext cx="2819400" cy="51054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500"/>
              </a:spcBef>
              <a:spcAft>
                <a:spcPts val="8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Arial"/>
              </a:rPr>
              <a:t>CAPACITY FACTOR</a:t>
            </a:r>
          </a:p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6000" b="1" dirty="0">
                <a:solidFill>
                  <a:srgbClr val="FFFFFF"/>
                </a:solidFill>
                <a:latin typeface="Arial"/>
              </a:rPr>
              <a:t>20.0%</a:t>
            </a:r>
          </a:p>
          <a:p>
            <a:pPr algn="ctr">
              <a:spcBef>
                <a:spcPts val="300"/>
              </a:spcBef>
              <a:spcAft>
                <a:spcPts val="80"/>
              </a:spcAft>
              <a:buNone/>
            </a:pPr>
            <a:r>
              <a:rPr lang="en-US" sz="1800" i="1" dirty="0">
                <a:solidFill>
                  <a:srgbClr val="FFFFFF"/>
                </a:solidFill>
                <a:latin typeface="Arial"/>
              </a:rPr>
              <a:t>SAT + bifacial</a:t>
            </a:r>
          </a:p>
        </p:txBody>
      </p:sp>
      <p:sp>
        <p:nvSpPr>
          <p:cNvPr id="22" name="b22"/>
          <p:cNvSpPr/>
          <p:nvPr/>
        </p:nvSpPr>
        <p:spPr>
          <a:xfrm>
            <a:off x="6553200" y="1066800"/>
            <a:ext cx="2819400" cy="5105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500"/>
              </a:spcBef>
              <a:spcAft>
                <a:spcPts val="8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Arial"/>
              </a:rPr>
              <a:t>YEAR 1 OUTPUT</a:t>
            </a:r>
          </a:p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5000" b="1" dirty="0">
                <a:solidFill>
                  <a:srgbClr val="FFFFFF"/>
                </a:solidFill>
                <a:latin typeface="Arial"/>
              </a:rPr>
              <a:t>175 GWh</a:t>
            </a:r>
          </a:p>
          <a:p>
            <a:pPr algn="ctr">
              <a:spcBef>
                <a:spcPts val="300"/>
              </a:spcBef>
              <a:spcAft>
                <a:spcPts val="80"/>
              </a:spcAft>
              <a:buNone/>
            </a:pPr>
            <a:r>
              <a:rPr lang="en-US" sz="1800" i="1" dirty="0">
                <a:solidFill>
                  <a:srgbClr val="FFFFFF"/>
                </a:solidFill>
                <a:latin typeface="Arial"/>
              </a:rPr>
              <a:t>First-year generation</a:t>
            </a:r>
          </a:p>
        </p:txBody>
      </p:sp>
      <p:sp>
        <p:nvSpPr>
          <p:cNvPr id="23" name="b23"/>
          <p:cNvSpPr/>
          <p:nvPr/>
        </p:nvSpPr>
        <p:spPr>
          <a:xfrm>
            <a:off x="9677400" y="1066800"/>
            <a:ext cx="2209800" cy="5105400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500"/>
              </a:spcBef>
              <a:spcAft>
                <a:spcPts val="80"/>
              </a:spcAft>
              <a:buNone/>
            </a:pPr>
            <a:r>
              <a:rPr lang="en-US" sz="1900" b="1" dirty="0">
                <a:solidFill>
                  <a:srgbClr val="FFFFFF"/>
                </a:solidFill>
                <a:latin typeface="Arial"/>
              </a:rPr>
              <a:t>25-YR TOTAL</a:t>
            </a:r>
          </a:p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4000" b="1" dirty="0">
                <a:solidFill>
                  <a:srgbClr val="FFFFFF"/>
                </a:solidFill>
                <a:latin typeface="Arial"/>
              </a:rPr>
              <a:t>4,091 GWh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FINANCIAL VIABILITY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1" name="b21"/>
          <p:cNvSpPr/>
          <p:nvPr/>
        </p:nvSpPr>
        <p:spPr>
          <a:xfrm>
            <a:off x="304800" y="1066800"/>
            <a:ext cx="11582400" cy="6858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/>
              </a:rPr>
              <a:t>PPA TARIFF                    NPV                IRR              VIABILITY</a:t>
            </a:r>
          </a:p>
        </p:txBody>
      </p:sp>
      <p:sp>
        <p:nvSpPr>
          <p:cNvPr id="22" name="b22"/>
          <p:cNvSpPr/>
          <p:nvPr/>
        </p:nvSpPr>
        <p:spPr>
          <a:xfrm>
            <a:off x="304800" y="1828800"/>
            <a:ext cx="11582400" cy="800000"/>
          </a:xfrm>
          <a:prstGeom prst="rect">
            <a:avLst/>
          </a:prstGeom>
          <a:solidFill>
            <a:srgbClr val="FCE4EC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CC0000"/>
                </a:solidFill>
                <a:latin typeface="Arial"/>
              </a:rPr>
              <a:t>USD 0.07/kWh              −USD 12.5M          8.1%       ❌ NOT VIABLE</a:t>
            </a:r>
          </a:p>
        </p:txBody>
      </p:sp>
      <p:sp>
        <p:nvSpPr>
          <p:cNvPr id="23" name="b23"/>
          <p:cNvSpPr/>
          <p:nvPr/>
        </p:nvSpPr>
        <p:spPr>
          <a:xfrm>
            <a:off x="304800" y="2743200"/>
            <a:ext cx="11582400" cy="800000"/>
          </a:xfrm>
          <a:prstGeom prst="rect">
            <a:avLst/>
          </a:prstGeom>
          <a:solidFill>
            <a:srgbClr val="FFF9C4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996600"/>
                </a:solidFill>
                <a:latin typeface="Arial"/>
              </a:rPr>
              <a:t>USD 0.08/kWh              +USD 4.2M           10.5%      ⚠ MINIMALLY VIABLE</a:t>
            </a:r>
          </a:p>
        </p:txBody>
      </p:sp>
      <p:sp>
        <p:nvSpPr>
          <p:cNvPr id="24" name="b24"/>
          <p:cNvSpPr/>
          <p:nvPr/>
        </p:nvSpPr>
        <p:spPr>
          <a:xfrm>
            <a:off x="304800" y="3657600"/>
            <a:ext cx="11582400" cy="8000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00AA3F"/>
                </a:solidFill>
                <a:latin typeface="Arial"/>
              </a:rPr>
              <a:t>USD 0.09/kWh              +USD 20.9M          12.8%      ✔ HIGHLY BANKABLE</a:t>
            </a:r>
          </a:p>
        </p:txBody>
      </p:sp>
      <p:sp>
        <p:nvSpPr>
          <p:cNvPr id="25" name="t25"/>
          <p:cNvSpPr txBox="1"/>
          <p:nvPr/>
        </p:nvSpPr>
        <p:spPr>
          <a:xfrm>
            <a:off x="304800" y="4648800"/>
            <a:ext cx="11582400" cy="9144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AA3F"/>
                </a:solidFill>
                <a:latin typeface="Arial"/>
              </a:rPr>
              <a:t>Key: </a:t>
            </a:r>
            <a:r>
              <a:rPr lang="en-US" sz="2200" dirty="0">
                <a:solidFill>
                  <a:srgbClr val="000000"/>
                </a:solidFill>
                <a:latin typeface="Arial"/>
              </a:rPr>
              <a:t>Minimum viable tariff = USD 0.08/kWh (2.6% above LCOE). US PPI indexation essential to protect returns.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ERB REGULATORY FRAMEWORK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0" name="b20"/>
          <p:cNvSpPr/>
          <p:nvPr/>
        </p:nvSpPr>
        <p:spPr>
          <a:xfrm>
            <a:off x="304800" y="1066800"/>
            <a:ext cx="5638800" cy="12192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00AA3F"/>
                </a:solidFill>
                <a:latin typeface="Arial"/>
              </a:rPr>
              <a:t>CONTRACT TERM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</a:rPr>
              <a:t>Standard 20–25 years for solar IPPs</a:t>
            </a:r>
          </a:p>
        </p:txBody>
      </p:sp>
      <p:sp>
        <p:nvSpPr>
          <p:cNvPr id="21" name="b21"/>
          <p:cNvSpPr/>
          <p:nvPr/>
        </p:nvSpPr>
        <p:spPr>
          <a:xfrm>
            <a:off x="6248400" y="1066800"/>
            <a:ext cx="5638800" cy="12192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00AA3F"/>
                </a:solidFill>
                <a:latin typeface="Arial"/>
              </a:rPr>
              <a:t>TARIFF STRUCTURE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</a:rPr>
              <a:t>Energy-only tariff (no capacity charge)</a:t>
            </a:r>
          </a:p>
        </p:txBody>
      </p:sp>
      <p:sp>
        <p:nvSpPr>
          <p:cNvPr id="22" name="b22"/>
          <p:cNvSpPr/>
          <p:nvPr/>
        </p:nvSpPr>
        <p:spPr>
          <a:xfrm>
            <a:off x="304800" y="2514600"/>
            <a:ext cx="5638800" cy="1219200"/>
          </a:xfrm>
          <a:prstGeom prst="rect">
            <a:avLst/>
          </a:prstGeom>
          <a:solidFill>
            <a:srgbClr val="EBF5FB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003399"/>
                </a:solidFill>
                <a:latin typeface="Arial"/>
              </a:rPr>
              <a:t>TARIFF INDEXATION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</a:rPr>
              <a:t>Annual US PPI escalation (USD-denominated PPAs)</a:t>
            </a:r>
          </a:p>
        </p:txBody>
      </p:sp>
      <p:sp>
        <p:nvSpPr>
          <p:cNvPr id="23" name="b23"/>
          <p:cNvSpPr/>
          <p:nvPr/>
        </p:nvSpPr>
        <p:spPr>
          <a:xfrm>
            <a:off x="6248400" y="2514600"/>
            <a:ext cx="5638800" cy="1219200"/>
          </a:xfrm>
          <a:prstGeom prst="rect">
            <a:avLst/>
          </a:prstGeom>
          <a:solidFill>
            <a:srgbClr val="EBF5FB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003399"/>
                </a:solidFill>
                <a:latin typeface="Arial"/>
              </a:rPr>
              <a:t>DEMAND RISK</a:t>
            </a:r>
          </a:p>
          <a:p>
            <a:pPr algn="l">
              <a:spcBef>
                <a:spcPts val="8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</a:rPr>
              <a:t>Borne by off-taker (ZESCO) — take-or-pay</a:t>
            </a:r>
          </a:p>
        </p:txBody>
      </p:sp>
      <p:sp>
        <p:nvSpPr>
          <p:cNvPr id="24" name="b24"/>
          <p:cNvSpPr/>
          <p:nvPr/>
        </p:nvSpPr>
        <p:spPr>
          <a:xfrm>
            <a:off x="304800" y="3962400"/>
            <a:ext cx="11582400" cy="1219200"/>
          </a:xfrm>
          <a:prstGeom prst="rect">
            <a:avLst/>
          </a:prstGeom>
          <a:solidFill>
            <a:srgbClr val="FFE0E0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CC0000"/>
                </a:solidFill>
                <a:latin typeface="Arial"/>
              </a:rPr>
              <a:t>⚠  CRITICAL GAP:</a:t>
            </a:r>
            <a:r>
              <a:rPr lang="en-US" sz="2400" dirty="0">
                <a:solidFill>
                  <a:srgbClr val="CC0000"/>
                </a:solidFill>
                <a:latin typeface="Arial"/>
              </a:rPr>
              <a:t>  No provisions for Battery Energy Storage (BESS) in ERB guidelines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GAP ANALYSIS: ENERGY STORAGE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0" name="t20"/>
          <p:cNvSpPr txBox="1"/>
          <p:nvPr/>
        </p:nvSpPr>
        <p:spPr>
          <a:xfrm>
            <a:off x="457200" y="1066800"/>
            <a:ext cx="6553200" cy="51054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CC0000"/>
                </a:solidFill>
                <a:latin typeface="Arial"/>
              </a:rPr>
              <a:t>The Gap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ERB PPA Guidelines: zero BESS provisions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Storage capacity value not recognised in tariff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Ancillary services (frequency, reserve) not monetisable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Result: BESS adds grid value but earns no revenue</a:t>
            </a:r>
          </a:p>
          <a:p>
            <a:pPr algn="l">
              <a:spcBef>
                <a:spcPts val="3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00AA3F"/>
                </a:solidFill>
                <a:latin typeface="Arial"/>
              </a:rPr>
              <a:t>Why It Matters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Solar = zero output at night; evening peak unmet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Grid instability grows as solar penetration rises</a:t>
            </a:r>
          </a:p>
        </p:txBody>
      </p:sp>
      <p:sp>
        <p:nvSpPr>
          <p:cNvPr id="21" name="b21"/>
          <p:cNvSpPr/>
          <p:nvPr/>
        </p:nvSpPr>
        <p:spPr>
          <a:xfrm>
            <a:off x="7315200" y="1066800"/>
            <a:ext cx="4571400" cy="5105400"/>
          </a:xfrm>
          <a:prstGeom prst="rect">
            <a:avLst/>
          </a:prstGeom>
          <a:solidFill>
            <a:srgbClr val="FCE4EC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80"/>
              </a:spcAft>
              <a:buNone/>
            </a:pPr>
            <a:r>
              <a:rPr lang="en-US" sz="2400" b="1" dirty="0">
                <a:solidFill>
                  <a:srgbClr val="CC0000"/>
                </a:solidFill>
                <a:latin typeface="Arial"/>
              </a:rPr>
              <a:t>IMPACT</a:t>
            </a:r>
          </a:p>
          <a:p>
            <a:pPr algn="l">
              <a:spcBef>
                <a:spcPts val="25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</a:rPr>
              <a:t>Peak supply gaps unfilled</a:t>
            </a:r>
          </a:p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</a:rPr>
              <a:t>Storage investment discouraged</a:t>
            </a:r>
          </a:p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</a:rPr>
              <a:t>Sub-optimal renewable mix</a:t>
            </a:r>
          </a:p>
          <a:p>
            <a:pPr algn="l">
              <a:spcBef>
                <a:spcPts val="400"/>
              </a:spcBef>
              <a:spcAft>
                <a:spcPts val="80"/>
              </a:spcAft>
              <a:buNone/>
            </a:pPr>
            <a:r>
              <a:rPr lang="en-US" sz="1900" i="1" dirty="0">
                <a:solidFill>
                  <a:srgbClr val="555555"/>
                </a:solidFill>
                <a:latin typeface="Arial"/>
              </a:rPr>
              <a:t>SA, Kenya &amp; Egypt: hybrid PPAs already in place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CONCLUSIONS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0" name="t20"/>
          <p:cNvSpPr txBox="1"/>
          <p:nvPr/>
        </p:nvSpPr>
        <p:spPr>
          <a:xfrm>
            <a:off x="457200" y="876300"/>
            <a:ext cx="5638800" cy="51054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00AA3F"/>
                </a:solidFill>
                <a:latin typeface="Arial"/>
              </a:rPr>
              <a:t>Technical &amp; Economic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20% capacity factor — strong for sub-Saharan Africa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LCOE: USD 0.078/kWh — competitive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Min. viable PPA: USD 0.08/kWh (IRR 10.5%)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USD 0.09/kWh: highly bankable (IRR 12.8%)</a:t>
            </a:r>
          </a:p>
          <a:p>
            <a:pPr algn="l">
              <a:spcBef>
                <a:spcPts val="3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CC0000"/>
                </a:solidFill>
                <a:latin typeface="Arial"/>
              </a:rPr>
              <a:t>Regulatory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ERB framework well-suited for solar-only IPPs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Energy-only tariff + US PPI = bankable structure</a:t>
            </a:r>
          </a:p>
          <a:p>
            <a:pPr marL="342900" indent="-342900">
              <a:spcBef>
                <a:spcPts val="180"/>
              </a:spcBef>
              <a:spcAft>
                <a:spcPts val="8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NO BESS provisions — urgent update needed</a:t>
            </a:r>
          </a:p>
        </p:txBody>
      </p:sp>
      <p:sp>
        <p:nvSpPr>
          <p:cNvPr id="21" name="b21"/>
          <p:cNvSpPr/>
          <p:nvPr/>
        </p:nvSpPr>
        <p:spPr>
          <a:xfrm>
            <a:off x="6400800" y="1066800"/>
            <a:ext cx="5486400" cy="5105400"/>
          </a:xfrm>
          <a:prstGeom prst="rect">
            <a:avLst/>
          </a:prstGeom>
          <a:solidFill>
            <a:srgbClr val="F0FBF3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000" b="1" dirty="0">
                <a:solidFill>
                  <a:srgbClr val="00AA3F"/>
                </a:solidFill>
                <a:latin typeface="Arial"/>
              </a:rPr>
              <a:t>LCOE</a:t>
            </a:r>
          </a:p>
          <a:p>
            <a:pPr algn="ctr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3200" b="1" dirty="0">
                <a:solidFill>
                  <a:srgbClr val="00AA3F"/>
                </a:solidFill>
                <a:latin typeface="Arial"/>
              </a:rPr>
              <a:t>USD 0.078/kWh</a:t>
            </a:r>
          </a:p>
          <a:p>
            <a:pPr algn="ctr">
              <a:spcBef>
                <a:spcPts val="300"/>
              </a:spcBef>
              <a:spcAft>
                <a:spcPts val="80"/>
              </a:spcAft>
              <a:buNone/>
            </a:pPr>
            <a:r>
              <a:rPr lang="en-US" sz="2000" b="1" dirty="0">
                <a:solidFill>
                  <a:srgbClr val="003399"/>
                </a:solidFill>
                <a:latin typeface="Arial"/>
              </a:rPr>
              <a:t>Min. PPA Tariff</a:t>
            </a:r>
          </a:p>
          <a:p>
            <a:pPr algn="ctr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3200" b="1" dirty="0">
                <a:solidFill>
                  <a:srgbClr val="003399"/>
                </a:solidFill>
                <a:latin typeface="Arial"/>
              </a:rPr>
              <a:t>USD 0.08/kWh</a:t>
            </a:r>
          </a:p>
          <a:p>
            <a:pPr algn="ctr">
              <a:spcBef>
                <a:spcPts val="300"/>
              </a:spcBef>
              <a:spcAft>
                <a:spcPts val="80"/>
              </a:spcAft>
              <a:buNone/>
            </a:pPr>
            <a:r>
              <a:rPr lang="en-US" sz="2000" b="1" dirty="0">
                <a:solidFill>
                  <a:srgbClr val="CC0000"/>
                </a:solidFill>
                <a:latin typeface="Arial"/>
              </a:rPr>
              <a:t>⚠ Key Gap</a:t>
            </a:r>
          </a:p>
          <a:p>
            <a:pPr algn="ctr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CC0000"/>
                </a:solidFill>
                <a:latin typeface="Arial"/>
              </a:rPr>
              <a:t>No BESS in PPA framework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10"/>
          <p:cNvSpPr/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endParaRPr/>
          </a:p>
        </p:txBody>
      </p:sp>
      <p:sp>
        <p:nvSpPr>
          <p:cNvPr id="11" name="t11"/>
          <p:cNvSpPr txBox="1"/>
          <p:nvPr/>
        </p:nvSpPr>
        <p:spPr>
          <a:xfrm>
            <a:off x="304800" y="114300"/>
            <a:ext cx="106680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l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RECOMMENDATIONS</a:t>
            </a:r>
          </a:p>
        </p:txBody>
      </p:sp>
      <p:sp>
        <p:nvSpPr>
          <p:cNvPr id="12" name="t12"/>
          <p:cNvSpPr txBox="1"/>
          <p:nvPr/>
        </p:nvSpPr>
        <p:spPr>
          <a:xfrm>
            <a:off x="11430000" y="114300"/>
            <a:ext cx="609600" cy="609600"/>
          </a:xfrm>
          <a:prstGeom prst="rect">
            <a:avLst/>
          </a:prstGeom>
          <a:noFill/>
        </p:spPr>
        <p:txBody>
          <a:bodyPr wrap="square" lIns="91440" tIns="91440" rIns="91440" bIns="91440">
            <a:spAutoFit/>
          </a:bodyPr>
          <a:lstStyle/>
          <a:p>
            <a:pPr algn="r">
              <a:spcBef>
                <a:spcPts val="15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20" name="b20"/>
          <p:cNvSpPr/>
          <p:nvPr/>
        </p:nvSpPr>
        <p:spPr>
          <a:xfrm>
            <a:off x="304800" y="1066800"/>
            <a:ext cx="3657600" cy="51054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5500" b="1" dirty="0">
                <a:solidFill>
                  <a:srgbClr val="00AA3F"/>
                </a:solidFill>
                <a:latin typeface="Arial"/>
              </a:rPr>
              <a:t>01</a:t>
            </a:r>
          </a:p>
          <a:p>
            <a:pPr algn="ctr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Standardised Storage Annex</a:t>
            </a:r>
          </a:p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ERB + ZESCO: BESS-specific PPA annex with hybrid tariff, capacity payments &amp; ancillary services</a:t>
            </a:r>
          </a:p>
        </p:txBody>
      </p:sp>
      <p:sp>
        <p:nvSpPr>
          <p:cNvPr id="21" name="b21"/>
          <p:cNvSpPr/>
          <p:nvPr/>
        </p:nvSpPr>
        <p:spPr>
          <a:xfrm>
            <a:off x="4267200" y="1066800"/>
            <a:ext cx="3657600" cy="5105400"/>
          </a:xfrm>
          <a:prstGeom prst="rect">
            <a:avLst/>
          </a:prstGeom>
          <a:solidFill>
            <a:srgbClr val="EBF5FB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5500" b="1" dirty="0">
                <a:solidFill>
                  <a:srgbClr val="003399"/>
                </a:solidFill>
                <a:latin typeface="Arial"/>
              </a:rPr>
              <a:t>02</a:t>
            </a:r>
          </a:p>
          <a:p>
            <a:pPr algn="ctr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Pilot Hybrid PPA Terms</a:t>
            </a:r>
          </a:p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Future tenders: small capacity charge + time-of-use pricing. Model: SA REIPPPP hybrid rounds</a:t>
            </a:r>
          </a:p>
        </p:txBody>
      </p:sp>
      <p:sp>
        <p:nvSpPr>
          <p:cNvPr id="22" name="b22"/>
          <p:cNvSpPr/>
          <p:nvPr/>
        </p:nvSpPr>
        <p:spPr>
          <a:xfrm>
            <a:off x="8229600" y="1066800"/>
            <a:ext cx="3657600" cy="5105400"/>
          </a:xfrm>
          <a:prstGeom prst="rect">
            <a:avLst/>
          </a:prstGeom>
          <a:solidFill>
            <a:srgbClr val="FCE4EC"/>
          </a:solidFill>
          <a:ln>
            <a:noFill/>
          </a:ln>
        </p:spPr>
        <p:txBody>
          <a:bodyPr wrap="square" lIns="91440" tIns="91440" rIns="91440" bIns="91440" anchor="ctr">
            <a:spAutoFit/>
          </a:bodyPr>
          <a:lstStyle/>
          <a:p>
            <a:pPr algn="ctr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5500" b="1" dirty="0">
                <a:solidFill>
                  <a:srgbClr val="CC0000"/>
                </a:solidFill>
                <a:latin typeface="Arial"/>
              </a:rPr>
              <a:t>03</a:t>
            </a:r>
          </a:p>
          <a:p>
            <a:pPr algn="ctr">
              <a:spcBef>
                <a:spcPts val="100"/>
              </a:spcBef>
              <a:spcAft>
                <a:spcPts val="8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Arial"/>
              </a:rPr>
              <a:t>Retain Current Best Practices</a:t>
            </a:r>
          </a:p>
          <a:p>
            <a:pPr algn="l">
              <a:spcBef>
                <a:spcPts val="200"/>
              </a:spcBef>
              <a:spcAft>
                <a:spcPts val="8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Keep: US PPI indexation, balanced risk allocation &amp; clear ERB approval procedures</a:t>
            </a:r>
          </a:p>
        </p:txBody>
      </p:sp>
      <p:pic>
        <p:nvPicPr>
          <p:cNvPr id="99" name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595</TotalTime>
  <Words>696</Words>
  <Application>Microsoft Office PowerPoint</Application>
  <PresentationFormat>Widescreen</PresentationFormat>
  <Paragraphs>147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Edwardian Script ITC</vt:lpstr>
      <vt:lpstr>Times New Roman</vt:lpstr>
      <vt:lpstr>Wingdings</vt:lpstr>
      <vt:lpstr>Office Theme</vt:lpstr>
      <vt:lpstr>2026 ENGINEERING INSTITUTION OF ZAMBIA SYMPOSIUM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87</cp:revision>
  <dcterms:created xsi:type="dcterms:W3CDTF">2010-10-03T08:05:00Z</dcterms:created>
  <dcterms:modified xsi:type="dcterms:W3CDTF">2026-04-06T06:49:14Z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