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44" r:id="rId2"/>
    <p:sldMasterId id="2147483732" r:id="rId3"/>
    <p:sldMasterId id="2147483720" r:id="rId4"/>
    <p:sldMasterId id="2147483708" r:id="rId5"/>
    <p:sldMasterId id="2147483696" r:id="rId6"/>
    <p:sldMasterId id="2147483684" r:id="rId7"/>
    <p:sldMasterId id="2147483672" r:id="rId8"/>
    <p:sldMasterId id="2147483648" r:id="rId9"/>
  </p:sldMasterIdLst>
  <p:notesMasterIdLst>
    <p:notesMasterId r:id="rId26"/>
  </p:notesMasterIdLst>
  <p:handoutMasterIdLst>
    <p:handoutMasterId r:id="rId27"/>
  </p:handoutMasterIdLst>
  <p:sldIdLst>
    <p:sldId id="256" r:id="rId10"/>
    <p:sldId id="317" r:id="rId11"/>
    <p:sldId id="280" r:id="rId12"/>
    <p:sldId id="308" r:id="rId13"/>
    <p:sldId id="323" r:id="rId14"/>
    <p:sldId id="325" r:id="rId15"/>
    <p:sldId id="324" r:id="rId16"/>
    <p:sldId id="320" r:id="rId17"/>
    <p:sldId id="326" r:id="rId18"/>
    <p:sldId id="315" r:id="rId19"/>
    <p:sldId id="327" r:id="rId20"/>
    <p:sldId id="328" r:id="rId21"/>
    <p:sldId id="330" r:id="rId22"/>
    <p:sldId id="271" r:id="rId23"/>
    <p:sldId id="322" r:id="rId24"/>
    <p:sldId id="27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 autoAdjust="0"/>
  </p:normalViewPr>
  <p:slideViewPr>
    <p:cSldViewPr snapToGrid="0">
      <p:cViewPr varScale="1">
        <p:scale>
          <a:sx n="83" d="100"/>
          <a:sy n="83" d="100"/>
        </p:scale>
        <p:origin x="56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8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commentAuthors" Target="comment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ziah_Kalinda\Desktop\MEng%20REE\RESEARCH%20PROJECT\REPORT\DATA%20COLLECTION\CALCULATIONS\GHG_Calculat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TS/VS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613737640199063"/>
          <c:y val="0.13584829608713364"/>
          <c:w val="0.89386262359800939"/>
          <c:h val="0.738722103478853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TS (%)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Poultry</c:v>
                </c:pt>
                <c:pt idx="1">
                  <c:v>Cattle</c:v>
                </c:pt>
                <c:pt idx="2">
                  <c:v>Slaughter Hse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46.42</c:v>
                </c:pt>
                <c:pt idx="1">
                  <c:v>48.18</c:v>
                </c:pt>
                <c:pt idx="2">
                  <c:v>21.01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9F-4965-B567-038DAED9B8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VS (%TS)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Poultry</c:v>
                </c:pt>
                <c:pt idx="1">
                  <c:v>Cattle</c:v>
                </c:pt>
                <c:pt idx="2">
                  <c:v>Slaughter Hse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81.900000000000006</c:v>
                </c:pt>
                <c:pt idx="1">
                  <c:v>81.510000000000005</c:v>
                </c:pt>
                <c:pt idx="2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9F-4965-B567-038DAED9B8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90592735"/>
        <c:axId val="2090585535"/>
      </c:barChart>
      <c:catAx>
        <c:axId val="2090592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0585535"/>
        <c:crosses val="autoZero"/>
        <c:auto val="1"/>
        <c:lblAlgn val="ctr"/>
        <c:lblOffset val="100"/>
        <c:noMultiLvlLbl val="0"/>
      </c:catAx>
      <c:valAx>
        <c:axId val="20905855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05927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841216612832675"/>
          <c:y val="0.93016974854730017"/>
          <c:w val="0.41645064154866868"/>
          <c:h val="5.32279676582282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NEW!$F$1</c:f>
              <c:strCache>
                <c:ptCount val="1"/>
                <c:pt idx="0">
                  <c:v>Reference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23B44E89-23B2-4EEF-800E-77C3492B4418}" type="VALUE">
                      <a:rPr lang="en-US" sz="1400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4858-4A96-A1F3-812EF3BB0EC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1CA661A7-9C9D-4699-AE56-32B554AE710F}" type="VALUE">
                      <a:rPr lang="en-US" sz="1600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858-4A96-A1F3-812EF3BB0ECF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CD89FA25-BBD9-42E3-9393-E5EA5A3A78CD}" type="VALUE">
                      <a:rPr lang="en-US" sz="1600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858-4A96-A1F3-812EF3BB0E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NEW!$A$2:$E$18</c:f>
              <c:strCache>
                <c:ptCount val="17"/>
                <c:pt idx="1">
                  <c:v>Coal mining</c:v>
                </c:pt>
                <c:pt idx="2">
                  <c:v>Coal transport </c:v>
                </c:pt>
                <c:pt idx="3">
                  <c:v>Diesel production</c:v>
                </c:pt>
                <c:pt idx="4">
                  <c:v>Diesel transport </c:v>
                </c:pt>
                <c:pt idx="5">
                  <c:v>Coal combustion</c:v>
                </c:pt>
                <c:pt idx="6">
                  <c:v>Diesel combustion</c:v>
                </c:pt>
                <c:pt idx="7">
                  <c:v>Incineration </c:v>
                </c:pt>
                <c:pt idx="8">
                  <c:v>Composting </c:v>
                </c:pt>
                <c:pt idx="9">
                  <c:v>Composting </c:v>
                </c:pt>
                <c:pt idx="10">
                  <c:v>Wastewater </c:v>
                </c:pt>
                <c:pt idx="11">
                  <c:v>Cattle </c:v>
                </c:pt>
                <c:pt idx="12">
                  <c:v>Poultry </c:v>
                </c:pt>
                <c:pt idx="13">
                  <c:v>Transportation of waste </c:v>
                </c:pt>
                <c:pt idx="14">
                  <c:v>CH4 Leakage rate (%)</c:v>
                </c:pt>
                <c:pt idx="15">
                  <c:v>Biogas combustion </c:v>
                </c:pt>
                <c:pt idx="16">
                  <c:v>Anaerobic Digestion</c:v>
                </c:pt>
              </c:strCache>
            </c:strRef>
          </c:cat>
          <c:val>
            <c:numRef>
              <c:f>NEW!$F$2:$F$18</c:f>
              <c:numCache>
                <c:formatCode>_(* #,##0.00_);_(* \(#,##0.00\);_(* "-"??_);_(@_)</c:formatCode>
                <c:ptCount val="17"/>
                <c:pt idx="0">
                  <c:v>0</c:v>
                </c:pt>
                <c:pt idx="1">
                  <c:v>8228040</c:v>
                </c:pt>
                <c:pt idx="2">
                  <c:v>42312</c:v>
                </c:pt>
                <c:pt idx="3">
                  <c:v>1284421.5999999999</c:v>
                </c:pt>
                <c:pt idx="4">
                  <c:v>120.79199999999999</c:v>
                </c:pt>
                <c:pt idx="5">
                  <c:v>7284200</c:v>
                </c:pt>
                <c:pt idx="6">
                  <c:v>1037400</c:v>
                </c:pt>
                <c:pt idx="7">
                  <c:v>2782.5</c:v>
                </c:pt>
                <c:pt idx="8">
                  <c:v>179057.2</c:v>
                </c:pt>
                <c:pt idx="9">
                  <c:v>10167.891</c:v>
                </c:pt>
                <c:pt idx="10">
                  <c:v>125706</c:v>
                </c:pt>
                <c:pt idx="11">
                  <c:v>0</c:v>
                </c:pt>
                <c:pt idx="12">
                  <c:v>0</c:v>
                </c:pt>
                <c:pt idx="13">
                  <c:v>93081.279599999994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54-49FE-B43E-487CA234CCD3}"/>
            </c:ext>
          </c:extLst>
        </c:ser>
        <c:ser>
          <c:idx val="1"/>
          <c:order val="1"/>
          <c:tx>
            <c:strRef>
              <c:f>NEW!$G$1</c:f>
              <c:strCache>
                <c:ptCount val="1"/>
                <c:pt idx="0">
                  <c:v>Alternatinve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p3d/>
          </c:spPr>
          <c:invertIfNegative val="0"/>
          <c:dLbls>
            <c:dLbl>
              <c:idx val="11"/>
              <c:tx>
                <c:rich>
                  <a:bodyPr/>
                  <a:lstStyle/>
                  <a:p>
                    <a:fld id="{A78336CD-027E-4398-96EA-774F60A3F279}" type="VALUE">
                      <a:rPr lang="en-US" sz="1400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F1FA-425F-BE65-122A3E15B6C4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F57FAC1F-6EAD-4430-BBAF-22BEB055B77B}" type="VALUE">
                      <a:rPr lang="en-US" sz="1400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858-4A96-A1F3-812EF3BB0E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NEW!$A$2:$E$18</c:f>
              <c:strCache>
                <c:ptCount val="17"/>
                <c:pt idx="1">
                  <c:v>Coal mining</c:v>
                </c:pt>
                <c:pt idx="2">
                  <c:v>Coal transport </c:v>
                </c:pt>
                <c:pt idx="3">
                  <c:v>Diesel production</c:v>
                </c:pt>
                <c:pt idx="4">
                  <c:v>Diesel transport </c:v>
                </c:pt>
                <c:pt idx="5">
                  <c:v>Coal combustion</c:v>
                </c:pt>
                <c:pt idx="6">
                  <c:v>Diesel combustion</c:v>
                </c:pt>
                <c:pt idx="7">
                  <c:v>Incineration </c:v>
                </c:pt>
                <c:pt idx="8">
                  <c:v>Composting </c:v>
                </c:pt>
                <c:pt idx="9">
                  <c:v>Composting </c:v>
                </c:pt>
                <c:pt idx="10">
                  <c:v>Wastewater </c:v>
                </c:pt>
                <c:pt idx="11">
                  <c:v>Cattle </c:v>
                </c:pt>
                <c:pt idx="12">
                  <c:v>Poultry </c:v>
                </c:pt>
                <c:pt idx="13">
                  <c:v>Transportation of waste </c:v>
                </c:pt>
                <c:pt idx="14">
                  <c:v>CH4 Leakage rate (%)</c:v>
                </c:pt>
                <c:pt idx="15">
                  <c:v>Biogas combustion </c:v>
                </c:pt>
                <c:pt idx="16">
                  <c:v>Anaerobic Digestion</c:v>
                </c:pt>
              </c:strCache>
            </c:strRef>
          </c:cat>
          <c:val>
            <c:numRef>
              <c:f>NEW!$G$2:$G$18</c:f>
              <c:numCache>
                <c:formatCode>_(* #,##0.00_);_(* \(#,##0.00\);_(* "-"??_);_(@_)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2232000</c:v>
                </c:pt>
                <c:pt idx="12">
                  <c:v>0</c:v>
                </c:pt>
                <c:pt idx="13">
                  <c:v>93081.279599999994</c:v>
                </c:pt>
                <c:pt idx="14">
                  <c:v>1840358.8756000001</c:v>
                </c:pt>
                <c:pt idx="15">
                  <c:v>0</c:v>
                </c:pt>
                <c:pt idx="16">
                  <c:v>6982.5096000000003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54-49FE-B43E-487CA234CC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39156191"/>
        <c:axId val="1839156671"/>
        <c:axId val="0"/>
      </c:bar3DChart>
      <c:catAx>
        <c:axId val="183915619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b="1"/>
                  <a:t>GHG Sources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839156671"/>
        <c:crosses val="autoZero"/>
        <c:auto val="1"/>
        <c:lblAlgn val="ctr"/>
        <c:lblOffset val="100"/>
        <c:noMultiLvlLbl val="0"/>
      </c:catAx>
      <c:valAx>
        <c:axId val="1839156671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b="1"/>
                  <a:t>GHG (10</a:t>
                </a:r>
                <a:r>
                  <a:rPr lang="en-US" b="1" baseline="30000"/>
                  <a:t>4</a:t>
                </a:r>
                <a:r>
                  <a:rPr lang="en-US" b="1"/>
                  <a:t> kg CO₂ eq)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839156191"/>
        <c:crosses val="autoZero"/>
        <c:crossBetween val="between"/>
        <c:minorUnit val="1000"/>
        <c:dispUnits>
          <c:builtInUnit val="tenThousands"/>
        </c:dispUnits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Social Impact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Social Impact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AC1-4E98-AF1C-E88AFD520C30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AC1-4E98-AF1C-E88AFD520C3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Fossil (Jobs/MW)</c:v>
                </c:pt>
                <c:pt idx="1">
                  <c:v>Biogas (Jobs/MW)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6.36</c:v>
                </c:pt>
                <c:pt idx="1">
                  <c:v>10.23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F2-40A1-95C6-315309974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image" Target="../media/image11.sv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image" Target="../media/image11.sv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3D4261-3DC6-4535-8ABF-B824BB17A880}" type="doc">
      <dgm:prSet loTypeId="urn:microsoft.com/office/officeart/2005/8/layout/chevron2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17F7C91-3F15-4622-8C12-88D1F2E723D3}">
      <dgm:prSet phldrT="[Text]" phldr="1"/>
      <dgm:spPr/>
      <dgm:t>
        <a:bodyPr/>
        <a:lstStyle/>
        <a:p>
          <a:endParaRPr lang="en-US" dirty="0"/>
        </a:p>
      </dgm:t>
    </dgm:pt>
    <dgm:pt modelId="{26EF108F-F96C-4302-B685-A15C088C18F6}" type="parTrans" cxnId="{893F9C1C-38D6-445B-A59C-5799749B05E6}">
      <dgm:prSet/>
      <dgm:spPr/>
      <dgm:t>
        <a:bodyPr/>
        <a:lstStyle/>
        <a:p>
          <a:endParaRPr lang="en-US"/>
        </a:p>
      </dgm:t>
    </dgm:pt>
    <dgm:pt modelId="{1F8FD10F-86D1-458C-B9D2-F1EECB61045B}" type="sibTrans" cxnId="{893F9C1C-38D6-445B-A59C-5799749B05E6}">
      <dgm:prSet/>
      <dgm:spPr/>
      <dgm:t>
        <a:bodyPr/>
        <a:lstStyle/>
        <a:p>
          <a:endParaRPr lang="en-US"/>
        </a:p>
      </dgm:t>
    </dgm:pt>
    <dgm:pt modelId="{96C188AC-7B29-4B93-BE3F-42499D7A7080}">
      <dgm:prSet phldrT="[Text]" custT="1"/>
      <dgm:spPr/>
      <dgm:t>
        <a:bodyPr/>
        <a:lstStyle/>
        <a:p>
          <a:pPr algn="ctr">
            <a:buNone/>
          </a:pPr>
          <a:r>
            <a:rPr lang="en-US" sz="2400" b="1" i="1" dirty="0"/>
            <a:t>1.0 INTRODUCTION</a:t>
          </a:r>
        </a:p>
      </dgm:t>
    </dgm:pt>
    <dgm:pt modelId="{1D037BE1-6695-4160-B312-ACD347576F9D}" type="parTrans" cxnId="{8B6E32EC-70A6-46EF-8A02-736B6C815C5A}">
      <dgm:prSet/>
      <dgm:spPr/>
      <dgm:t>
        <a:bodyPr/>
        <a:lstStyle/>
        <a:p>
          <a:endParaRPr lang="en-US"/>
        </a:p>
      </dgm:t>
    </dgm:pt>
    <dgm:pt modelId="{23666AB1-AFDB-4578-A397-F553432D7071}" type="sibTrans" cxnId="{8B6E32EC-70A6-46EF-8A02-736B6C815C5A}">
      <dgm:prSet/>
      <dgm:spPr/>
      <dgm:t>
        <a:bodyPr/>
        <a:lstStyle/>
        <a:p>
          <a:endParaRPr lang="en-US"/>
        </a:p>
      </dgm:t>
    </dgm:pt>
    <dgm:pt modelId="{B0A67A7D-04B5-4B1F-93A0-0E16305A1BBE}">
      <dgm:prSet phldrT="[Text]"/>
      <dgm:spPr/>
      <dgm:t>
        <a:bodyPr/>
        <a:lstStyle/>
        <a:p>
          <a:endParaRPr lang="en-US" dirty="0"/>
        </a:p>
      </dgm:t>
    </dgm:pt>
    <dgm:pt modelId="{EA42F7CB-26DF-46C2-BEF6-28E860E096C1}" type="parTrans" cxnId="{9CD77895-03AA-4503-81DA-19BAC5F3701B}">
      <dgm:prSet/>
      <dgm:spPr/>
      <dgm:t>
        <a:bodyPr/>
        <a:lstStyle/>
        <a:p>
          <a:endParaRPr lang="en-US"/>
        </a:p>
      </dgm:t>
    </dgm:pt>
    <dgm:pt modelId="{77C01EB5-A9EC-4CB9-A50F-3225018FA2FC}" type="sibTrans" cxnId="{9CD77895-03AA-4503-81DA-19BAC5F3701B}">
      <dgm:prSet/>
      <dgm:spPr/>
      <dgm:t>
        <a:bodyPr/>
        <a:lstStyle/>
        <a:p>
          <a:endParaRPr lang="en-US"/>
        </a:p>
      </dgm:t>
    </dgm:pt>
    <dgm:pt modelId="{7D018C66-530E-4181-9736-3CB9AB273C81}">
      <dgm:prSet phldrT="[Text]" custT="1"/>
      <dgm:spPr/>
      <dgm:t>
        <a:bodyPr/>
        <a:lstStyle/>
        <a:p>
          <a:pPr algn="ctr">
            <a:buNone/>
          </a:pPr>
          <a:r>
            <a:rPr lang="en-US" sz="2400" b="1" i="1" dirty="0"/>
            <a:t>2.0 METHODOLOGY</a:t>
          </a:r>
        </a:p>
      </dgm:t>
    </dgm:pt>
    <dgm:pt modelId="{DB07DAB3-B4D9-421C-8533-CBFFC9D016A3}" type="parTrans" cxnId="{670E7692-B3CC-4D36-A20D-55290C879EEB}">
      <dgm:prSet/>
      <dgm:spPr/>
      <dgm:t>
        <a:bodyPr/>
        <a:lstStyle/>
        <a:p>
          <a:endParaRPr lang="en-US"/>
        </a:p>
      </dgm:t>
    </dgm:pt>
    <dgm:pt modelId="{D0C0554D-416E-4A6F-AB80-1209630899DE}" type="sibTrans" cxnId="{670E7692-B3CC-4D36-A20D-55290C879EEB}">
      <dgm:prSet/>
      <dgm:spPr/>
      <dgm:t>
        <a:bodyPr/>
        <a:lstStyle/>
        <a:p>
          <a:endParaRPr lang="en-US"/>
        </a:p>
      </dgm:t>
    </dgm:pt>
    <dgm:pt modelId="{037E447D-15AC-4E6E-948B-A886382DA1E7}">
      <dgm:prSet/>
      <dgm:spPr/>
      <dgm:t>
        <a:bodyPr/>
        <a:lstStyle/>
        <a:p>
          <a:endParaRPr lang="en-US" dirty="0"/>
        </a:p>
      </dgm:t>
    </dgm:pt>
    <dgm:pt modelId="{7D00581A-051E-4D4A-A3C3-3DDFD0568121}" type="parTrans" cxnId="{A519DCF3-79BC-427F-A0BE-1DF6F1091124}">
      <dgm:prSet/>
      <dgm:spPr/>
      <dgm:t>
        <a:bodyPr/>
        <a:lstStyle/>
        <a:p>
          <a:endParaRPr lang="en-US"/>
        </a:p>
      </dgm:t>
    </dgm:pt>
    <dgm:pt modelId="{97FBD854-4D2B-4AE6-8611-2DEE2DEAC194}" type="sibTrans" cxnId="{A519DCF3-79BC-427F-A0BE-1DF6F1091124}">
      <dgm:prSet/>
      <dgm:spPr/>
      <dgm:t>
        <a:bodyPr/>
        <a:lstStyle/>
        <a:p>
          <a:endParaRPr lang="en-US"/>
        </a:p>
      </dgm:t>
    </dgm:pt>
    <dgm:pt modelId="{45227A56-85E5-4F23-A87F-E8798EAF1029}">
      <dgm:prSet/>
      <dgm:spPr/>
      <dgm:t>
        <a:bodyPr/>
        <a:lstStyle/>
        <a:p>
          <a:endParaRPr lang="en-US"/>
        </a:p>
      </dgm:t>
    </dgm:pt>
    <dgm:pt modelId="{2F554E12-7976-43E2-BBEB-402D3F04D3A1}" type="parTrans" cxnId="{BBF0EACE-CB22-4C3F-85FE-0DFE1FB1DB68}">
      <dgm:prSet/>
      <dgm:spPr/>
      <dgm:t>
        <a:bodyPr/>
        <a:lstStyle/>
        <a:p>
          <a:endParaRPr lang="en-US"/>
        </a:p>
      </dgm:t>
    </dgm:pt>
    <dgm:pt modelId="{3F2D160F-083F-4E05-9AEE-83EE27629990}" type="sibTrans" cxnId="{BBF0EACE-CB22-4C3F-85FE-0DFE1FB1DB68}">
      <dgm:prSet/>
      <dgm:spPr/>
      <dgm:t>
        <a:bodyPr/>
        <a:lstStyle/>
        <a:p>
          <a:endParaRPr lang="en-US"/>
        </a:p>
      </dgm:t>
    </dgm:pt>
    <dgm:pt modelId="{D2C8BA0F-6490-47E0-86AF-9F74F67F6D9D}">
      <dgm:prSet phldrT="[Text]" custT="1"/>
      <dgm:spPr/>
      <dgm:t>
        <a:bodyPr/>
        <a:lstStyle/>
        <a:p>
          <a:pPr algn="ctr">
            <a:buNone/>
          </a:pPr>
          <a:r>
            <a:rPr lang="en-US" sz="2400" dirty="0"/>
            <a:t>Background, Objectives</a:t>
          </a:r>
          <a:endParaRPr lang="en-US" sz="2400" b="1" i="1" dirty="0"/>
        </a:p>
      </dgm:t>
    </dgm:pt>
    <dgm:pt modelId="{721DD519-529B-4C03-9C13-5A46D46B5721}" type="parTrans" cxnId="{7BC5BB7B-D8EB-45FA-A1BD-C9E13AAC033D}">
      <dgm:prSet/>
      <dgm:spPr/>
      <dgm:t>
        <a:bodyPr/>
        <a:lstStyle/>
        <a:p>
          <a:endParaRPr lang="en-US"/>
        </a:p>
      </dgm:t>
    </dgm:pt>
    <dgm:pt modelId="{F264DF3C-44A9-46DA-A70C-5D3E31035F6B}" type="sibTrans" cxnId="{7BC5BB7B-D8EB-45FA-A1BD-C9E13AAC033D}">
      <dgm:prSet/>
      <dgm:spPr/>
      <dgm:t>
        <a:bodyPr/>
        <a:lstStyle/>
        <a:p>
          <a:endParaRPr lang="en-US"/>
        </a:p>
      </dgm:t>
    </dgm:pt>
    <dgm:pt modelId="{4B52C17E-2CFC-48CE-8B36-D02C21FF4EE6}">
      <dgm:prSet custT="1"/>
      <dgm:spPr/>
      <dgm:t>
        <a:bodyPr/>
        <a:lstStyle/>
        <a:p>
          <a:pPr algn="ctr">
            <a:buNone/>
          </a:pPr>
          <a:r>
            <a:rPr lang="en-US" sz="2400" b="1" dirty="0"/>
            <a:t>3.0 RESULTS/DISCUSSION</a:t>
          </a:r>
        </a:p>
      </dgm:t>
    </dgm:pt>
    <dgm:pt modelId="{EAF55A08-F68F-4177-9F74-01B78FFB5285}" type="parTrans" cxnId="{3A716A44-3C8E-42F7-A04E-6D2C1F84BD2F}">
      <dgm:prSet/>
      <dgm:spPr/>
      <dgm:t>
        <a:bodyPr/>
        <a:lstStyle/>
        <a:p>
          <a:endParaRPr lang="en-US"/>
        </a:p>
      </dgm:t>
    </dgm:pt>
    <dgm:pt modelId="{F666717F-A255-4325-A4FD-455F5698FDB4}" type="sibTrans" cxnId="{3A716A44-3C8E-42F7-A04E-6D2C1F84BD2F}">
      <dgm:prSet/>
      <dgm:spPr/>
      <dgm:t>
        <a:bodyPr/>
        <a:lstStyle/>
        <a:p>
          <a:endParaRPr lang="en-US"/>
        </a:p>
      </dgm:t>
    </dgm:pt>
    <dgm:pt modelId="{AC0675A9-18F5-4624-851B-0992B45D057F}">
      <dgm:prSet custT="1"/>
      <dgm:spPr/>
      <dgm:t>
        <a:bodyPr/>
        <a:lstStyle/>
        <a:p>
          <a:pPr algn="ctr">
            <a:buNone/>
          </a:pPr>
          <a:r>
            <a:rPr lang="en-US" sz="2400" b="1" dirty="0"/>
            <a:t>4.0 CONCLUSION </a:t>
          </a:r>
        </a:p>
      </dgm:t>
    </dgm:pt>
    <dgm:pt modelId="{1E8EE361-4DCD-48A7-A548-DAA319053690}" type="parTrans" cxnId="{88D2A234-FC72-469E-A052-AFF86EC46EB2}">
      <dgm:prSet/>
      <dgm:spPr/>
      <dgm:t>
        <a:bodyPr/>
        <a:lstStyle/>
        <a:p>
          <a:endParaRPr lang="en-US"/>
        </a:p>
      </dgm:t>
    </dgm:pt>
    <dgm:pt modelId="{A7BD8892-610F-4CDC-9F13-E1B585E3CFA3}" type="sibTrans" cxnId="{88D2A234-FC72-469E-A052-AFF86EC46EB2}">
      <dgm:prSet/>
      <dgm:spPr/>
      <dgm:t>
        <a:bodyPr/>
        <a:lstStyle/>
        <a:p>
          <a:endParaRPr lang="en-US"/>
        </a:p>
      </dgm:t>
    </dgm:pt>
    <dgm:pt modelId="{797FB37B-4B32-4B70-ABF3-AB426B40AB7F}">
      <dgm:prSet phldrT="[Text]" custT="1" custLinFactNeighborX="0" custLinFactNeighborY="-19557"/>
      <dgm:spPr/>
      <dgm:t>
        <a:bodyPr/>
        <a:lstStyle/>
        <a:p>
          <a:pPr algn="ctr">
            <a:buNone/>
          </a:pPr>
          <a:r>
            <a:rPr lang="en-US" sz="2400" dirty="0"/>
            <a:t>Frame work, Environmental, Economic, Social</a:t>
          </a:r>
          <a:endParaRPr lang="en-US" sz="2400" b="1" i="1" dirty="0"/>
        </a:p>
      </dgm:t>
    </dgm:pt>
    <dgm:pt modelId="{F24BBBC5-DA6B-4851-93D2-656360B36B64}" type="parTrans" cxnId="{87A4048C-6770-4179-B1D6-F7B8D373DDEF}">
      <dgm:prSet/>
      <dgm:spPr/>
      <dgm:t>
        <a:bodyPr/>
        <a:lstStyle/>
        <a:p>
          <a:endParaRPr lang="en-US"/>
        </a:p>
      </dgm:t>
    </dgm:pt>
    <dgm:pt modelId="{A4A32231-A737-4DB0-A7DA-658DE983A4B6}" type="sibTrans" cxnId="{87A4048C-6770-4179-B1D6-F7B8D373DDEF}">
      <dgm:prSet/>
      <dgm:spPr/>
      <dgm:t>
        <a:bodyPr/>
        <a:lstStyle/>
        <a:p>
          <a:endParaRPr lang="en-US"/>
        </a:p>
      </dgm:t>
    </dgm:pt>
    <dgm:pt modelId="{E4341173-0C93-4C94-A548-DF8D33CFC281}">
      <dgm:prSet custT="1"/>
      <dgm:spPr/>
      <dgm:t>
        <a:bodyPr/>
        <a:lstStyle/>
        <a:p>
          <a:pPr algn="ctr">
            <a:buNone/>
          </a:pPr>
          <a:r>
            <a:rPr lang="en-US" sz="2400" dirty="0"/>
            <a:t>Biogas Potential, Environmental, Economic, Social</a:t>
          </a:r>
          <a:endParaRPr lang="en-US" sz="2400" b="1" dirty="0"/>
        </a:p>
      </dgm:t>
    </dgm:pt>
    <dgm:pt modelId="{0243191B-92C9-487D-B23E-A7000EF2D53D}" type="parTrans" cxnId="{179B2146-6FB8-4BC7-8D2B-C6B707C4D36B}">
      <dgm:prSet/>
      <dgm:spPr/>
      <dgm:t>
        <a:bodyPr/>
        <a:lstStyle/>
        <a:p>
          <a:endParaRPr lang="en-US"/>
        </a:p>
      </dgm:t>
    </dgm:pt>
    <dgm:pt modelId="{FC3EEB76-B733-436D-8F43-D7A0DA0BECAB}" type="sibTrans" cxnId="{179B2146-6FB8-4BC7-8D2B-C6B707C4D36B}">
      <dgm:prSet/>
      <dgm:spPr/>
      <dgm:t>
        <a:bodyPr/>
        <a:lstStyle/>
        <a:p>
          <a:endParaRPr lang="en-US"/>
        </a:p>
      </dgm:t>
    </dgm:pt>
    <dgm:pt modelId="{A9312018-43B0-4659-947A-623D25E67A79}">
      <dgm:prSet custT="1"/>
      <dgm:spPr/>
      <dgm:t>
        <a:bodyPr/>
        <a:lstStyle/>
        <a:p>
          <a:pPr algn="ctr">
            <a:buFont typeface="+mj-lt"/>
            <a:buNone/>
          </a:pPr>
          <a:r>
            <a:rPr lang="en-US" sz="2400" dirty="0"/>
            <a:t>Environmental, Economic, Social</a:t>
          </a:r>
          <a:endParaRPr lang="en-US" sz="2400" b="1" dirty="0"/>
        </a:p>
      </dgm:t>
    </dgm:pt>
    <dgm:pt modelId="{80C7EB0A-D1AF-479C-BAEE-23960C6E2455}" type="parTrans" cxnId="{65CE2279-962A-40C8-BC6A-42E4B8C98E15}">
      <dgm:prSet/>
      <dgm:spPr/>
      <dgm:t>
        <a:bodyPr/>
        <a:lstStyle/>
        <a:p>
          <a:endParaRPr lang="en-US"/>
        </a:p>
      </dgm:t>
    </dgm:pt>
    <dgm:pt modelId="{AA8FB871-31BA-4E6B-8960-8630A64B8690}" type="sibTrans" cxnId="{65CE2279-962A-40C8-BC6A-42E4B8C98E15}">
      <dgm:prSet/>
      <dgm:spPr/>
      <dgm:t>
        <a:bodyPr/>
        <a:lstStyle/>
        <a:p>
          <a:endParaRPr lang="en-US"/>
        </a:p>
      </dgm:t>
    </dgm:pt>
    <dgm:pt modelId="{FB56CC39-EE2C-44C4-AAEC-66FD619D6502}" type="pres">
      <dgm:prSet presAssocID="{763D4261-3DC6-4535-8ABF-B824BB17A880}" presName="linearFlow" presStyleCnt="0">
        <dgm:presLayoutVars>
          <dgm:dir/>
          <dgm:animLvl val="lvl"/>
          <dgm:resizeHandles val="exact"/>
        </dgm:presLayoutVars>
      </dgm:prSet>
      <dgm:spPr/>
    </dgm:pt>
    <dgm:pt modelId="{F6BD84D2-CF57-4102-8282-7B56F9A527A9}" type="pres">
      <dgm:prSet presAssocID="{517F7C91-3F15-4622-8C12-88D1F2E723D3}" presName="composite" presStyleCnt="0"/>
      <dgm:spPr/>
    </dgm:pt>
    <dgm:pt modelId="{6373AEEF-FC2E-42DA-93A8-5395D8DB39C0}" type="pres">
      <dgm:prSet presAssocID="{517F7C91-3F15-4622-8C12-88D1F2E723D3}" presName="parentText" presStyleLbl="alignNode1" presStyleIdx="0" presStyleCnt="4" custAng="16200000" custScaleY="63336" custLinFactNeighborY="-14246">
        <dgm:presLayoutVars>
          <dgm:chMax val="1"/>
          <dgm:bulletEnabled val="1"/>
        </dgm:presLayoutVars>
      </dgm:prSet>
      <dgm:spPr>
        <a:prstGeom prst="flowChartOffpageConnector">
          <a:avLst/>
        </a:prstGeom>
      </dgm:spPr>
    </dgm:pt>
    <dgm:pt modelId="{6851B495-D7DE-4887-8175-D0618363E6EA}" type="pres">
      <dgm:prSet presAssocID="{517F7C91-3F15-4622-8C12-88D1F2E723D3}" presName="descendantText" presStyleLbl="alignAcc1" presStyleIdx="0" presStyleCnt="4" custLinFactNeighborX="0" custLinFactNeighborY="-19557">
        <dgm:presLayoutVars>
          <dgm:bulletEnabled val="1"/>
        </dgm:presLayoutVars>
      </dgm:prSet>
      <dgm:spPr/>
    </dgm:pt>
    <dgm:pt modelId="{646AB6D5-3D63-4074-A2D4-7CADFA660376}" type="pres">
      <dgm:prSet presAssocID="{1F8FD10F-86D1-458C-B9D2-F1EECB61045B}" presName="sp" presStyleCnt="0"/>
      <dgm:spPr/>
    </dgm:pt>
    <dgm:pt modelId="{D5531159-EB65-4AD3-BABF-BBA484DECC2D}" type="pres">
      <dgm:prSet presAssocID="{B0A67A7D-04B5-4B1F-93A0-0E16305A1BBE}" presName="composite" presStyleCnt="0"/>
      <dgm:spPr/>
    </dgm:pt>
    <dgm:pt modelId="{0DBABD2E-1A87-4CF6-8C14-DD830E33574C}" type="pres">
      <dgm:prSet presAssocID="{B0A67A7D-04B5-4B1F-93A0-0E16305A1BBE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8300774F-F402-4A36-83D7-EFA7AB80C108}" type="pres">
      <dgm:prSet presAssocID="{B0A67A7D-04B5-4B1F-93A0-0E16305A1BBE}" presName="descendantText" presStyleLbl="alignAcc1" presStyleIdx="1" presStyleCnt="4" custLinFactNeighborY="5938">
        <dgm:presLayoutVars>
          <dgm:bulletEnabled val="1"/>
        </dgm:presLayoutVars>
      </dgm:prSet>
      <dgm:spPr/>
    </dgm:pt>
    <dgm:pt modelId="{C1253322-D181-4AEC-8FEF-1856D5725D3A}" type="pres">
      <dgm:prSet presAssocID="{77C01EB5-A9EC-4CB9-A50F-3225018FA2FC}" presName="sp" presStyleCnt="0"/>
      <dgm:spPr/>
    </dgm:pt>
    <dgm:pt modelId="{F5DB8CC9-814A-4440-9EF4-5F0DE81F3948}" type="pres">
      <dgm:prSet presAssocID="{037E447D-15AC-4E6E-948B-A886382DA1E7}" presName="composite" presStyleCnt="0"/>
      <dgm:spPr/>
    </dgm:pt>
    <dgm:pt modelId="{2D79A4CC-1F47-4CDD-925B-0441F40E7346}" type="pres">
      <dgm:prSet presAssocID="{037E447D-15AC-4E6E-948B-A886382DA1E7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657C9966-33B2-4461-98FB-8CC33252BFA1}" type="pres">
      <dgm:prSet presAssocID="{037E447D-15AC-4E6E-948B-A886382DA1E7}" presName="descendantText" presStyleLbl="alignAcc1" presStyleIdx="2" presStyleCnt="4" custLinFactNeighborY="5945">
        <dgm:presLayoutVars>
          <dgm:bulletEnabled val="1"/>
        </dgm:presLayoutVars>
      </dgm:prSet>
      <dgm:spPr/>
    </dgm:pt>
    <dgm:pt modelId="{5592F892-DE6F-420D-97A6-C4248B165A51}" type="pres">
      <dgm:prSet presAssocID="{97FBD854-4D2B-4AE6-8611-2DEE2DEAC194}" presName="sp" presStyleCnt="0"/>
      <dgm:spPr/>
    </dgm:pt>
    <dgm:pt modelId="{34F947D3-53CF-4C1A-BD56-27E81C3662C1}" type="pres">
      <dgm:prSet presAssocID="{45227A56-85E5-4F23-A87F-E8798EAF1029}" presName="composite" presStyleCnt="0"/>
      <dgm:spPr/>
    </dgm:pt>
    <dgm:pt modelId="{626A0A68-2136-4D5B-A973-8F0BEC177215}" type="pres">
      <dgm:prSet presAssocID="{45227A56-85E5-4F23-A87F-E8798EAF1029}" presName="parentText" presStyleLbl="alignNode1" presStyleIdx="3" presStyleCnt="4" custScaleY="63852">
        <dgm:presLayoutVars>
          <dgm:chMax val="1"/>
          <dgm:bulletEnabled val="1"/>
        </dgm:presLayoutVars>
      </dgm:prSet>
      <dgm:spPr>
        <a:prstGeom prst="flowChartCollate">
          <a:avLst/>
        </a:prstGeom>
      </dgm:spPr>
    </dgm:pt>
    <dgm:pt modelId="{D72CE6E4-482C-4BEF-8CCC-5C3D1E3A512B}" type="pres">
      <dgm:prSet presAssocID="{45227A56-85E5-4F23-A87F-E8798EAF1029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C9064C0A-F8B0-4B60-A340-D53A45B28BC7}" type="presOf" srcId="{D2C8BA0F-6490-47E0-86AF-9F74F67F6D9D}" destId="{6851B495-D7DE-4887-8175-D0618363E6EA}" srcOrd="0" destOrd="1" presId="urn:microsoft.com/office/officeart/2005/8/layout/chevron2"/>
    <dgm:cxn modelId="{F88C2A0E-BE2D-41A0-A955-BE2A709F1F7D}" type="presOf" srcId="{A9312018-43B0-4659-947A-623D25E67A79}" destId="{D72CE6E4-482C-4BEF-8CCC-5C3D1E3A512B}" srcOrd="0" destOrd="1" presId="urn:microsoft.com/office/officeart/2005/8/layout/chevron2"/>
    <dgm:cxn modelId="{AA395E18-D180-4B8A-9AFB-9E84A2F2FCF2}" type="presOf" srcId="{96C188AC-7B29-4B93-BE3F-42499D7A7080}" destId="{6851B495-D7DE-4887-8175-D0618363E6EA}" srcOrd="0" destOrd="0" presId="urn:microsoft.com/office/officeart/2005/8/layout/chevron2"/>
    <dgm:cxn modelId="{893F9C1C-38D6-445B-A59C-5799749B05E6}" srcId="{763D4261-3DC6-4535-8ABF-B824BB17A880}" destId="{517F7C91-3F15-4622-8C12-88D1F2E723D3}" srcOrd="0" destOrd="0" parTransId="{26EF108F-F96C-4302-B685-A15C088C18F6}" sibTransId="{1F8FD10F-86D1-458C-B9D2-F1EECB61045B}"/>
    <dgm:cxn modelId="{88D2A234-FC72-469E-A052-AFF86EC46EB2}" srcId="{45227A56-85E5-4F23-A87F-E8798EAF1029}" destId="{AC0675A9-18F5-4624-851B-0992B45D057F}" srcOrd="0" destOrd="0" parTransId="{1E8EE361-4DCD-48A7-A548-DAA319053690}" sibTransId="{A7BD8892-610F-4CDC-9F13-E1B585E3CFA3}"/>
    <dgm:cxn modelId="{AB119039-776A-4286-A704-7A4E964DD506}" type="presOf" srcId="{037E447D-15AC-4E6E-948B-A886382DA1E7}" destId="{2D79A4CC-1F47-4CDD-925B-0441F40E7346}" srcOrd="0" destOrd="0" presId="urn:microsoft.com/office/officeart/2005/8/layout/chevron2"/>
    <dgm:cxn modelId="{480BC75F-C20E-44E9-B46F-1FA41FC35320}" type="presOf" srcId="{7D018C66-530E-4181-9736-3CB9AB273C81}" destId="{8300774F-F402-4A36-83D7-EFA7AB80C108}" srcOrd="0" destOrd="0" presId="urn:microsoft.com/office/officeart/2005/8/layout/chevron2"/>
    <dgm:cxn modelId="{3A716A44-3C8E-42F7-A04E-6D2C1F84BD2F}" srcId="{037E447D-15AC-4E6E-948B-A886382DA1E7}" destId="{4B52C17E-2CFC-48CE-8B36-D02C21FF4EE6}" srcOrd="0" destOrd="0" parTransId="{EAF55A08-F68F-4177-9F74-01B78FFB5285}" sibTransId="{F666717F-A255-4325-A4FD-455F5698FDB4}"/>
    <dgm:cxn modelId="{179B2146-6FB8-4BC7-8D2B-C6B707C4D36B}" srcId="{037E447D-15AC-4E6E-948B-A886382DA1E7}" destId="{E4341173-0C93-4C94-A548-DF8D33CFC281}" srcOrd="1" destOrd="0" parTransId="{0243191B-92C9-487D-B23E-A7000EF2D53D}" sibTransId="{FC3EEB76-B733-436D-8F43-D7A0DA0BECAB}"/>
    <dgm:cxn modelId="{01C9F36C-8EEE-4CA9-89F7-18272BA7B17F}" type="presOf" srcId="{517F7C91-3F15-4622-8C12-88D1F2E723D3}" destId="{6373AEEF-FC2E-42DA-93A8-5395D8DB39C0}" srcOrd="0" destOrd="0" presId="urn:microsoft.com/office/officeart/2005/8/layout/chevron2"/>
    <dgm:cxn modelId="{65CE2279-962A-40C8-BC6A-42E4B8C98E15}" srcId="{45227A56-85E5-4F23-A87F-E8798EAF1029}" destId="{A9312018-43B0-4659-947A-623D25E67A79}" srcOrd="1" destOrd="0" parTransId="{80C7EB0A-D1AF-479C-BAEE-23960C6E2455}" sibTransId="{AA8FB871-31BA-4E6B-8960-8630A64B8690}"/>
    <dgm:cxn modelId="{7BC5BB7B-D8EB-45FA-A1BD-C9E13AAC033D}" srcId="{517F7C91-3F15-4622-8C12-88D1F2E723D3}" destId="{D2C8BA0F-6490-47E0-86AF-9F74F67F6D9D}" srcOrd="1" destOrd="0" parTransId="{721DD519-529B-4C03-9C13-5A46D46B5721}" sibTransId="{F264DF3C-44A9-46DA-A70C-5D3E31035F6B}"/>
    <dgm:cxn modelId="{983AA080-E0C1-4B29-ADD7-546BE9F00125}" type="presOf" srcId="{763D4261-3DC6-4535-8ABF-B824BB17A880}" destId="{FB56CC39-EE2C-44C4-AAEC-66FD619D6502}" srcOrd="0" destOrd="0" presId="urn:microsoft.com/office/officeart/2005/8/layout/chevron2"/>
    <dgm:cxn modelId="{EEC6E391-D183-4E60-B3D3-DD25EEC4CAF3}" type="presOf" srcId="{45227A56-85E5-4F23-A87F-E8798EAF1029}" destId="{626A0A68-2136-4D5B-A973-8F0BEC177215}" srcOrd="0" destOrd="0" presId="urn:microsoft.com/office/officeart/2005/8/layout/chevron2"/>
    <dgm:cxn modelId="{670E7692-B3CC-4D36-A20D-55290C879EEB}" srcId="{B0A67A7D-04B5-4B1F-93A0-0E16305A1BBE}" destId="{7D018C66-530E-4181-9736-3CB9AB273C81}" srcOrd="0" destOrd="0" parTransId="{DB07DAB3-B4D9-421C-8533-CBFFC9D016A3}" sibTransId="{D0C0554D-416E-4A6F-AB80-1209630899DE}"/>
    <dgm:cxn modelId="{9CD77895-03AA-4503-81DA-19BAC5F3701B}" srcId="{763D4261-3DC6-4535-8ABF-B824BB17A880}" destId="{B0A67A7D-04B5-4B1F-93A0-0E16305A1BBE}" srcOrd="1" destOrd="0" parTransId="{EA42F7CB-26DF-46C2-BEF6-28E860E096C1}" sibTransId="{77C01EB5-A9EC-4CB9-A50F-3225018FA2FC}"/>
    <dgm:cxn modelId="{87A4048C-6770-4179-B1D6-F7B8D373DDEF}" srcId="{B0A67A7D-04B5-4B1F-93A0-0E16305A1BBE}" destId="{797FB37B-4B32-4B70-ABF3-AB426B40AB7F}" srcOrd="1" destOrd="0" parTransId="{F24BBBC5-DA6B-4851-93D2-656360B36B64}" sibTransId="{A4A32231-A737-4DB0-A7DA-658DE983A4B6}"/>
    <dgm:cxn modelId="{7D65B0C9-C983-424D-B13E-C7ED43F7D3C3}" type="presOf" srcId="{797FB37B-4B32-4B70-ABF3-AB426B40AB7F}" destId="{8300774F-F402-4A36-83D7-EFA7AB80C108}" srcOrd="0" destOrd="1" presId="urn:microsoft.com/office/officeart/2005/8/layout/chevron2"/>
    <dgm:cxn modelId="{8B6E32EC-70A6-46EF-8A02-736B6C815C5A}" srcId="{517F7C91-3F15-4622-8C12-88D1F2E723D3}" destId="{96C188AC-7B29-4B93-BE3F-42499D7A7080}" srcOrd="0" destOrd="0" parTransId="{1D037BE1-6695-4160-B312-ACD347576F9D}" sibTransId="{23666AB1-AFDB-4578-A397-F553432D7071}"/>
    <dgm:cxn modelId="{BBF0EACE-CB22-4C3F-85FE-0DFE1FB1DB68}" srcId="{763D4261-3DC6-4535-8ABF-B824BB17A880}" destId="{45227A56-85E5-4F23-A87F-E8798EAF1029}" srcOrd="3" destOrd="0" parTransId="{2F554E12-7976-43E2-BBEB-402D3F04D3A1}" sibTransId="{3F2D160F-083F-4E05-9AEE-83EE27629990}"/>
    <dgm:cxn modelId="{9EA4EFF2-89F0-4AB5-B5FC-FF264C6B9557}" type="presOf" srcId="{B0A67A7D-04B5-4B1F-93A0-0E16305A1BBE}" destId="{0DBABD2E-1A87-4CF6-8C14-DD830E33574C}" srcOrd="0" destOrd="0" presId="urn:microsoft.com/office/officeart/2005/8/layout/chevron2"/>
    <dgm:cxn modelId="{5C4FDCD2-81B0-49B6-9377-96C39D2DCFF3}" type="presOf" srcId="{E4341173-0C93-4C94-A548-DF8D33CFC281}" destId="{657C9966-33B2-4461-98FB-8CC33252BFA1}" srcOrd="0" destOrd="1" presId="urn:microsoft.com/office/officeart/2005/8/layout/chevron2"/>
    <dgm:cxn modelId="{A519DCF3-79BC-427F-A0BE-1DF6F1091124}" srcId="{763D4261-3DC6-4535-8ABF-B824BB17A880}" destId="{037E447D-15AC-4E6E-948B-A886382DA1E7}" srcOrd="2" destOrd="0" parTransId="{7D00581A-051E-4D4A-A3C3-3DDFD0568121}" sibTransId="{97FBD854-4D2B-4AE6-8611-2DEE2DEAC194}"/>
    <dgm:cxn modelId="{B453D6F6-DF60-4FF5-853E-40FB9DCAA435}" type="presOf" srcId="{4B52C17E-2CFC-48CE-8B36-D02C21FF4EE6}" destId="{657C9966-33B2-4461-98FB-8CC33252BFA1}" srcOrd="0" destOrd="0" presId="urn:microsoft.com/office/officeart/2005/8/layout/chevron2"/>
    <dgm:cxn modelId="{A75FD4F9-9AD2-4AA3-BDFD-462A009BAF10}" type="presOf" srcId="{AC0675A9-18F5-4624-851B-0992B45D057F}" destId="{D72CE6E4-482C-4BEF-8CCC-5C3D1E3A512B}" srcOrd="0" destOrd="0" presId="urn:microsoft.com/office/officeart/2005/8/layout/chevron2"/>
    <dgm:cxn modelId="{BEC401E0-F012-48A5-B9E0-9515D2F7855D}" type="presParOf" srcId="{FB56CC39-EE2C-44C4-AAEC-66FD619D6502}" destId="{F6BD84D2-CF57-4102-8282-7B56F9A527A9}" srcOrd="0" destOrd="0" presId="urn:microsoft.com/office/officeart/2005/8/layout/chevron2"/>
    <dgm:cxn modelId="{AFC0841B-58AA-49A1-BA5F-7806279A6CBB}" type="presParOf" srcId="{F6BD84D2-CF57-4102-8282-7B56F9A527A9}" destId="{6373AEEF-FC2E-42DA-93A8-5395D8DB39C0}" srcOrd="0" destOrd="0" presId="urn:microsoft.com/office/officeart/2005/8/layout/chevron2"/>
    <dgm:cxn modelId="{7CB1F4DC-A812-491F-BAC3-AA0FA06ECF6A}" type="presParOf" srcId="{F6BD84D2-CF57-4102-8282-7B56F9A527A9}" destId="{6851B495-D7DE-4887-8175-D0618363E6EA}" srcOrd="1" destOrd="0" presId="urn:microsoft.com/office/officeart/2005/8/layout/chevron2"/>
    <dgm:cxn modelId="{F338FA01-A33A-45D1-B65D-F4C416F4ECF2}" type="presParOf" srcId="{FB56CC39-EE2C-44C4-AAEC-66FD619D6502}" destId="{646AB6D5-3D63-4074-A2D4-7CADFA660376}" srcOrd="1" destOrd="0" presId="urn:microsoft.com/office/officeart/2005/8/layout/chevron2"/>
    <dgm:cxn modelId="{255CC12B-DB43-45B1-A458-C0A7E9B5945D}" type="presParOf" srcId="{FB56CC39-EE2C-44C4-AAEC-66FD619D6502}" destId="{D5531159-EB65-4AD3-BABF-BBA484DECC2D}" srcOrd="2" destOrd="0" presId="urn:microsoft.com/office/officeart/2005/8/layout/chevron2"/>
    <dgm:cxn modelId="{67CE1C5D-BF4E-4504-BDBB-482CE8B6C253}" type="presParOf" srcId="{D5531159-EB65-4AD3-BABF-BBA484DECC2D}" destId="{0DBABD2E-1A87-4CF6-8C14-DD830E33574C}" srcOrd="0" destOrd="0" presId="urn:microsoft.com/office/officeart/2005/8/layout/chevron2"/>
    <dgm:cxn modelId="{2246BB0A-1F78-4F75-89C0-6998E728CC21}" type="presParOf" srcId="{D5531159-EB65-4AD3-BABF-BBA484DECC2D}" destId="{8300774F-F402-4A36-83D7-EFA7AB80C108}" srcOrd="1" destOrd="0" presId="urn:microsoft.com/office/officeart/2005/8/layout/chevron2"/>
    <dgm:cxn modelId="{7D80C2BD-344C-4D7F-870D-D3C7D6B78224}" type="presParOf" srcId="{FB56CC39-EE2C-44C4-AAEC-66FD619D6502}" destId="{C1253322-D181-4AEC-8FEF-1856D5725D3A}" srcOrd="3" destOrd="0" presId="urn:microsoft.com/office/officeart/2005/8/layout/chevron2"/>
    <dgm:cxn modelId="{3BE6FBD9-40F4-4E0B-B1BD-D5ADF2685C74}" type="presParOf" srcId="{FB56CC39-EE2C-44C4-AAEC-66FD619D6502}" destId="{F5DB8CC9-814A-4440-9EF4-5F0DE81F3948}" srcOrd="4" destOrd="0" presId="urn:microsoft.com/office/officeart/2005/8/layout/chevron2"/>
    <dgm:cxn modelId="{6C5D3A0E-A742-4F39-A434-6092ABA892C9}" type="presParOf" srcId="{F5DB8CC9-814A-4440-9EF4-5F0DE81F3948}" destId="{2D79A4CC-1F47-4CDD-925B-0441F40E7346}" srcOrd="0" destOrd="0" presId="urn:microsoft.com/office/officeart/2005/8/layout/chevron2"/>
    <dgm:cxn modelId="{A9B1B6FE-0A27-479E-8359-6D4EC169083C}" type="presParOf" srcId="{F5DB8CC9-814A-4440-9EF4-5F0DE81F3948}" destId="{657C9966-33B2-4461-98FB-8CC33252BFA1}" srcOrd="1" destOrd="0" presId="urn:microsoft.com/office/officeart/2005/8/layout/chevron2"/>
    <dgm:cxn modelId="{5064BEFD-112B-4253-A3E4-E575631A66B0}" type="presParOf" srcId="{FB56CC39-EE2C-44C4-AAEC-66FD619D6502}" destId="{5592F892-DE6F-420D-97A6-C4248B165A51}" srcOrd="5" destOrd="0" presId="urn:microsoft.com/office/officeart/2005/8/layout/chevron2"/>
    <dgm:cxn modelId="{1F07F60D-82B5-4523-9ABC-A643B78C12C7}" type="presParOf" srcId="{FB56CC39-EE2C-44C4-AAEC-66FD619D6502}" destId="{34F947D3-53CF-4C1A-BD56-27E81C3662C1}" srcOrd="6" destOrd="0" presId="urn:microsoft.com/office/officeart/2005/8/layout/chevron2"/>
    <dgm:cxn modelId="{D1F4D62E-C96F-44D3-B6C8-798C7DA24F85}" type="presParOf" srcId="{34F947D3-53CF-4C1A-BD56-27E81C3662C1}" destId="{626A0A68-2136-4D5B-A973-8F0BEC177215}" srcOrd="0" destOrd="0" presId="urn:microsoft.com/office/officeart/2005/8/layout/chevron2"/>
    <dgm:cxn modelId="{1A78F457-271E-48D2-8503-81989DD6E795}" type="presParOf" srcId="{34F947D3-53CF-4C1A-BD56-27E81C3662C1}" destId="{D72CE6E4-482C-4BEF-8CCC-5C3D1E3A51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46C2A4-7894-471A-A023-D00E5FA24480}" type="doc">
      <dgm:prSet loTypeId="urn:microsoft.com/office/officeart/2011/layout/RadialPictureList" loCatId="pictur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03224B-686A-48A0-9D36-13376CEBB55C}">
      <dgm:prSet phldrT="[Text]" phldr="0"/>
      <dgm:spPr/>
      <dgm:t>
        <a:bodyPr/>
        <a:lstStyle/>
        <a:p>
          <a:r>
            <a:rPr lang="en-US" dirty="0"/>
            <a:t>LE</a:t>
          </a:r>
        </a:p>
      </dgm:t>
    </dgm:pt>
    <dgm:pt modelId="{5CF33B25-2044-46B2-AE68-F44624B9876B}" type="parTrans" cxnId="{F8D0A31C-C742-4A46-93F3-443B065DA23C}">
      <dgm:prSet/>
      <dgm:spPr/>
      <dgm:t>
        <a:bodyPr/>
        <a:lstStyle/>
        <a:p>
          <a:endParaRPr lang="en-US"/>
        </a:p>
      </dgm:t>
    </dgm:pt>
    <dgm:pt modelId="{7F91851C-28DD-4961-8182-325C56365F83}" type="sibTrans" cxnId="{F8D0A31C-C742-4A46-93F3-443B065DA23C}">
      <dgm:prSet/>
      <dgm:spPr/>
      <dgm:t>
        <a:bodyPr/>
        <a:lstStyle/>
        <a:p>
          <a:endParaRPr lang="en-US"/>
        </a:p>
      </dgm:t>
    </dgm:pt>
    <dgm:pt modelId="{228DF0AA-1291-447F-9AFF-E084F872045A}">
      <dgm:prSet phldrT="[Text]" phldr="0" custT="1"/>
      <dgm:spPr/>
      <dgm:t>
        <a:bodyPr/>
        <a:lstStyle/>
        <a:p>
          <a:r>
            <a:rPr lang="en-US" sz="240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Resource</a:t>
          </a:r>
          <a:r>
            <a:rPr lang="en-US" sz="1200" kern="1200" dirty="0"/>
            <a:t> </a:t>
          </a:r>
          <a:r>
            <a:rPr lang="en-US" sz="240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Inefficiency</a:t>
          </a:r>
        </a:p>
      </dgm:t>
    </dgm:pt>
    <dgm:pt modelId="{C91FFDA1-70CB-49F3-9288-176CF736DC25}" type="parTrans" cxnId="{59C8F1C1-F352-4667-BFAD-6A63E293AA8F}">
      <dgm:prSet/>
      <dgm:spPr/>
      <dgm:t>
        <a:bodyPr/>
        <a:lstStyle/>
        <a:p>
          <a:endParaRPr lang="en-US"/>
        </a:p>
      </dgm:t>
    </dgm:pt>
    <dgm:pt modelId="{C36D71AC-50C1-4AAC-A8C3-6404A72A02D1}" type="sibTrans" cxnId="{59C8F1C1-F352-4667-BFAD-6A63E293AA8F}">
      <dgm:prSet/>
      <dgm:spPr/>
      <dgm:t>
        <a:bodyPr/>
        <a:lstStyle/>
        <a:p>
          <a:endParaRPr lang="en-US"/>
        </a:p>
      </dgm:t>
    </dgm:pt>
    <dgm:pt modelId="{B451C978-5D1D-4CFA-812E-67CE03220DA9}">
      <dgm:prSet phldrT="[Text]" phldr="0" custT="1"/>
      <dgm:spPr/>
      <dgm:t>
        <a:bodyPr/>
        <a:lstStyle/>
        <a:p>
          <a:r>
            <a:rPr lang="en-US" sz="2400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Environmental</a:t>
          </a:r>
          <a:r>
            <a:rPr lang="en-US" sz="1400" kern="1200" dirty="0"/>
            <a:t> </a:t>
          </a:r>
          <a:r>
            <a:rPr lang="en-US" sz="2400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Degradation</a:t>
          </a:r>
        </a:p>
      </dgm:t>
    </dgm:pt>
    <dgm:pt modelId="{9884D82D-7AC8-4B26-9CF8-CF51BDA6F457}" type="parTrans" cxnId="{598EB247-6591-47D2-A3BD-C5BD6254C661}">
      <dgm:prSet/>
      <dgm:spPr/>
      <dgm:t>
        <a:bodyPr/>
        <a:lstStyle/>
        <a:p>
          <a:endParaRPr lang="en-US"/>
        </a:p>
      </dgm:t>
    </dgm:pt>
    <dgm:pt modelId="{119E1784-520A-42FC-BB7D-D646891FE1F7}" type="sibTrans" cxnId="{598EB247-6591-47D2-A3BD-C5BD6254C661}">
      <dgm:prSet/>
      <dgm:spPr/>
      <dgm:t>
        <a:bodyPr/>
        <a:lstStyle/>
        <a:p>
          <a:endParaRPr lang="en-US"/>
        </a:p>
      </dgm:t>
    </dgm:pt>
    <dgm:pt modelId="{3C8C97A7-1CB8-49EB-94BA-337F8AF31D34}">
      <dgm:prSet phldrT="[Text]" custT="1"/>
      <dgm:spPr/>
      <dgm:t>
        <a:bodyPr/>
        <a:lstStyle/>
        <a:p>
          <a:r>
            <a:rPr lang="en-US" sz="2400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Waste</a:t>
          </a:r>
          <a:r>
            <a:rPr lang="en-US" sz="1300" kern="1200" dirty="0"/>
            <a:t> </a:t>
          </a:r>
          <a:r>
            <a:rPr lang="en-US" sz="240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Mismanagement</a:t>
          </a:r>
        </a:p>
      </dgm:t>
    </dgm:pt>
    <dgm:pt modelId="{29561C08-7B1F-4422-A350-3B803E2AF8F2}" type="parTrans" cxnId="{F60DC97F-2405-4642-AD63-545CD555E705}">
      <dgm:prSet/>
      <dgm:spPr/>
      <dgm:t>
        <a:bodyPr/>
        <a:lstStyle/>
        <a:p>
          <a:endParaRPr lang="en-US"/>
        </a:p>
      </dgm:t>
    </dgm:pt>
    <dgm:pt modelId="{7E458F6B-E1E7-41B2-B060-E0A673B45ED7}" type="sibTrans" cxnId="{F60DC97F-2405-4642-AD63-545CD555E705}">
      <dgm:prSet/>
      <dgm:spPr/>
      <dgm:t>
        <a:bodyPr/>
        <a:lstStyle/>
        <a:p>
          <a:endParaRPr lang="en-US"/>
        </a:p>
      </dgm:t>
    </dgm:pt>
    <dgm:pt modelId="{B8D84DA6-966B-42BD-83B2-ED884020CD82}" type="pres">
      <dgm:prSet presAssocID="{3146C2A4-7894-471A-A023-D00E5FA24480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05641246-9E2B-40CD-8FE5-F38F06C66988}" type="pres">
      <dgm:prSet presAssocID="{4203224B-686A-48A0-9D36-13376CEBB55C}" presName="Parent" presStyleLbl="node1" presStyleIdx="0" presStyleCnt="2" custLinFactNeighborX="-17766" custLinFactNeighborY="-5446">
        <dgm:presLayoutVars>
          <dgm:chMax val="4"/>
          <dgm:chPref val="3"/>
        </dgm:presLayoutVars>
      </dgm:prSet>
      <dgm:spPr/>
    </dgm:pt>
    <dgm:pt modelId="{2C2E7359-DA8F-4992-8B6E-281B41A1E6B2}" type="pres">
      <dgm:prSet presAssocID="{228DF0AA-1291-447F-9AFF-E084F872045A}" presName="Accent" presStyleLbl="node1" presStyleIdx="1" presStyleCnt="2"/>
      <dgm:spPr/>
    </dgm:pt>
    <dgm:pt modelId="{71435D14-B2C2-4121-9C11-8B3FE7C3F43F}" type="pres">
      <dgm:prSet presAssocID="{228DF0AA-1291-447F-9AFF-E084F872045A}" presName="Image1" presStyleLbl="fgImgPlace1" presStyleIdx="0" presStyleCnt="3" custScaleX="223819" custScaleY="192169" custLinFactX="-12646" custLinFactNeighborX="-100000" custLinFactNeighborY="-6997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use with solid fill"/>
        </a:ext>
      </dgm:extLst>
    </dgm:pt>
    <dgm:pt modelId="{3A63A069-4011-4CE6-AD1C-D3818A0405A3}" type="pres">
      <dgm:prSet presAssocID="{228DF0AA-1291-447F-9AFF-E084F872045A}" presName="Child1" presStyleLbl="revTx" presStyleIdx="0" presStyleCnt="3" custScaleX="272635" custLinFactX="-45522" custLinFactY="-54153" custLinFactNeighborX="-100000" custLinFactNeighborY="-100000">
        <dgm:presLayoutVars>
          <dgm:chMax val="0"/>
          <dgm:chPref val="0"/>
          <dgm:bulletEnabled val="1"/>
        </dgm:presLayoutVars>
      </dgm:prSet>
      <dgm:spPr/>
    </dgm:pt>
    <dgm:pt modelId="{DAB395A1-D45C-4CF1-A936-60E3F872BD20}" type="pres">
      <dgm:prSet presAssocID="{B451C978-5D1D-4CFA-812E-67CE03220DA9}" presName="Image2" presStyleCnt="0"/>
      <dgm:spPr/>
    </dgm:pt>
    <dgm:pt modelId="{BE4C87B1-6F39-4129-BB4F-9974DA367731}" type="pres">
      <dgm:prSet presAssocID="{B451C978-5D1D-4CFA-812E-67CE03220DA9}" presName="Image" presStyleLbl="fgImgPlace1" presStyleIdx="1" presStyleCnt="3" custScaleX="182330" custScaleY="179648" custLinFactNeighborX="72156" custLinFactNeighborY="-55947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BCAA5DBA-9FCF-4D15-9E21-B9AC02F22788}" type="pres">
      <dgm:prSet presAssocID="{B451C978-5D1D-4CFA-812E-67CE03220DA9}" presName="Child2" presStyleLbl="revTx" presStyleIdx="1" presStyleCnt="3" custScaleX="190480" custLinFactNeighborX="819" custLinFactNeighborY="74767">
        <dgm:presLayoutVars>
          <dgm:chMax val="0"/>
          <dgm:chPref val="0"/>
          <dgm:bulletEnabled val="1"/>
        </dgm:presLayoutVars>
      </dgm:prSet>
      <dgm:spPr/>
    </dgm:pt>
    <dgm:pt modelId="{5E7B962E-18B7-404E-A8CD-4A04643BED86}" type="pres">
      <dgm:prSet presAssocID="{3C8C97A7-1CB8-49EB-94BA-337F8AF31D34}" presName="Image3" presStyleCnt="0"/>
      <dgm:spPr/>
    </dgm:pt>
    <dgm:pt modelId="{E7C69115-C989-4456-9211-922C2385BCCB}" type="pres">
      <dgm:prSet presAssocID="{3C8C97A7-1CB8-49EB-94BA-337F8AF31D34}" presName="Image" presStyleLbl="fgImgPlace1" presStyleIdx="2" presStyleCnt="3" custScaleX="186317" custScaleY="194269" custLinFactNeighborX="-52218" custLinFactNeighborY="31774"/>
      <dgm:spPr>
        <a:blipFill>
          <a:blip xmlns:r="http://schemas.openxmlformats.org/officeDocument/2006/relationships" r:embed="rId3"/>
          <a:srcRect/>
          <a:stretch>
            <a:fillRect l="-17000" r="-17000"/>
          </a:stretch>
        </a:blipFill>
      </dgm:spPr>
    </dgm:pt>
    <dgm:pt modelId="{DE852F51-BBB3-4FE4-B0B1-22EDF140E3FB}" type="pres">
      <dgm:prSet presAssocID="{3C8C97A7-1CB8-49EB-94BA-337F8AF31D34}" presName="Child3" presStyleLbl="revTx" presStyleIdx="2" presStyleCnt="3" custScaleX="271876" custLinFactX="-36105" custLinFactY="77057" custLinFactNeighborX="-100000" custLinFactNeighborY="100000">
        <dgm:presLayoutVars>
          <dgm:chMax val="0"/>
          <dgm:chPref val="0"/>
          <dgm:bulletEnabled val="1"/>
        </dgm:presLayoutVars>
      </dgm:prSet>
      <dgm:spPr/>
    </dgm:pt>
  </dgm:ptLst>
  <dgm:cxnLst>
    <dgm:cxn modelId="{F8D0A31C-C742-4A46-93F3-443B065DA23C}" srcId="{3146C2A4-7894-471A-A023-D00E5FA24480}" destId="{4203224B-686A-48A0-9D36-13376CEBB55C}" srcOrd="0" destOrd="0" parTransId="{5CF33B25-2044-46B2-AE68-F44624B9876B}" sibTransId="{7F91851C-28DD-4961-8182-325C56365F83}"/>
    <dgm:cxn modelId="{598EB247-6591-47D2-A3BD-C5BD6254C661}" srcId="{4203224B-686A-48A0-9D36-13376CEBB55C}" destId="{B451C978-5D1D-4CFA-812E-67CE03220DA9}" srcOrd="1" destOrd="0" parTransId="{9884D82D-7AC8-4B26-9CF8-CF51BDA6F457}" sibTransId="{119E1784-520A-42FC-BB7D-D646891FE1F7}"/>
    <dgm:cxn modelId="{AEE45F75-658F-484C-B237-A6DAF50B4740}" type="presOf" srcId="{4203224B-686A-48A0-9D36-13376CEBB55C}" destId="{05641246-9E2B-40CD-8FE5-F38F06C66988}" srcOrd="0" destOrd="0" presId="urn:microsoft.com/office/officeart/2011/layout/RadialPictureList"/>
    <dgm:cxn modelId="{F1E29679-7485-4828-BD34-44DB159D2212}" type="presOf" srcId="{3146C2A4-7894-471A-A023-D00E5FA24480}" destId="{B8D84DA6-966B-42BD-83B2-ED884020CD82}" srcOrd="0" destOrd="0" presId="urn:microsoft.com/office/officeart/2011/layout/RadialPictureList"/>
    <dgm:cxn modelId="{F60DC97F-2405-4642-AD63-545CD555E705}" srcId="{4203224B-686A-48A0-9D36-13376CEBB55C}" destId="{3C8C97A7-1CB8-49EB-94BA-337F8AF31D34}" srcOrd="2" destOrd="0" parTransId="{29561C08-7B1F-4422-A350-3B803E2AF8F2}" sibTransId="{7E458F6B-E1E7-41B2-B060-E0A673B45ED7}"/>
    <dgm:cxn modelId="{3ADA0FA3-3E50-46E6-9F0A-9DC0C421F9F4}" type="presOf" srcId="{228DF0AA-1291-447F-9AFF-E084F872045A}" destId="{3A63A069-4011-4CE6-AD1C-D3818A0405A3}" srcOrd="0" destOrd="0" presId="urn:microsoft.com/office/officeart/2011/layout/RadialPictureList"/>
    <dgm:cxn modelId="{59C8F1C1-F352-4667-BFAD-6A63E293AA8F}" srcId="{4203224B-686A-48A0-9D36-13376CEBB55C}" destId="{228DF0AA-1291-447F-9AFF-E084F872045A}" srcOrd="0" destOrd="0" parTransId="{C91FFDA1-70CB-49F3-9288-176CF736DC25}" sibTransId="{C36D71AC-50C1-4AAC-A8C3-6404A72A02D1}"/>
    <dgm:cxn modelId="{347284CB-82C6-4E04-B1F2-7CA1DD614FED}" type="presOf" srcId="{B451C978-5D1D-4CFA-812E-67CE03220DA9}" destId="{BCAA5DBA-9FCF-4D15-9E21-B9AC02F22788}" srcOrd="0" destOrd="0" presId="urn:microsoft.com/office/officeart/2011/layout/RadialPictureList"/>
    <dgm:cxn modelId="{18B773DB-5D5D-4B54-84CB-251BAE14530E}" type="presOf" srcId="{3C8C97A7-1CB8-49EB-94BA-337F8AF31D34}" destId="{DE852F51-BBB3-4FE4-B0B1-22EDF140E3FB}" srcOrd="0" destOrd="0" presId="urn:microsoft.com/office/officeart/2011/layout/RadialPictureList"/>
    <dgm:cxn modelId="{04D9FEB8-8467-4E16-876A-EDA142B534EC}" type="presParOf" srcId="{B8D84DA6-966B-42BD-83B2-ED884020CD82}" destId="{05641246-9E2B-40CD-8FE5-F38F06C66988}" srcOrd="0" destOrd="0" presId="urn:microsoft.com/office/officeart/2011/layout/RadialPictureList"/>
    <dgm:cxn modelId="{18AFD59F-811B-413C-9667-733582553FC0}" type="presParOf" srcId="{B8D84DA6-966B-42BD-83B2-ED884020CD82}" destId="{2C2E7359-DA8F-4992-8B6E-281B41A1E6B2}" srcOrd="1" destOrd="0" presId="urn:microsoft.com/office/officeart/2011/layout/RadialPictureList"/>
    <dgm:cxn modelId="{D47C3C1B-7844-4414-9F91-C6B7D0B2FDDD}" type="presParOf" srcId="{B8D84DA6-966B-42BD-83B2-ED884020CD82}" destId="{71435D14-B2C2-4121-9C11-8B3FE7C3F43F}" srcOrd="2" destOrd="0" presId="urn:microsoft.com/office/officeart/2011/layout/RadialPictureList"/>
    <dgm:cxn modelId="{732585ED-F2B7-4278-BAA2-BE20CAAF5D73}" type="presParOf" srcId="{B8D84DA6-966B-42BD-83B2-ED884020CD82}" destId="{3A63A069-4011-4CE6-AD1C-D3818A0405A3}" srcOrd="3" destOrd="0" presId="urn:microsoft.com/office/officeart/2011/layout/RadialPictureList"/>
    <dgm:cxn modelId="{0D6F9B1A-D6FF-4B1D-B0ED-D5C6F8387209}" type="presParOf" srcId="{B8D84DA6-966B-42BD-83B2-ED884020CD82}" destId="{DAB395A1-D45C-4CF1-A936-60E3F872BD20}" srcOrd="4" destOrd="0" presId="urn:microsoft.com/office/officeart/2011/layout/RadialPictureList"/>
    <dgm:cxn modelId="{0994A014-2DC5-407C-ADE0-67A216E2D38B}" type="presParOf" srcId="{DAB395A1-D45C-4CF1-A936-60E3F872BD20}" destId="{BE4C87B1-6F39-4129-BB4F-9974DA367731}" srcOrd="0" destOrd="0" presId="urn:microsoft.com/office/officeart/2011/layout/RadialPictureList"/>
    <dgm:cxn modelId="{F9D33050-FF34-4BED-B503-45147C4EF164}" type="presParOf" srcId="{B8D84DA6-966B-42BD-83B2-ED884020CD82}" destId="{BCAA5DBA-9FCF-4D15-9E21-B9AC02F22788}" srcOrd="5" destOrd="0" presId="urn:microsoft.com/office/officeart/2011/layout/RadialPictureList"/>
    <dgm:cxn modelId="{D62C2002-4BD0-4942-8F5F-61C1C992DC89}" type="presParOf" srcId="{B8D84DA6-966B-42BD-83B2-ED884020CD82}" destId="{5E7B962E-18B7-404E-A8CD-4A04643BED86}" srcOrd="6" destOrd="0" presId="urn:microsoft.com/office/officeart/2011/layout/RadialPictureList"/>
    <dgm:cxn modelId="{1280B72D-53F7-4BA4-80C9-49D3912FD2F5}" type="presParOf" srcId="{5E7B962E-18B7-404E-A8CD-4A04643BED86}" destId="{E7C69115-C989-4456-9211-922C2385BCCB}" srcOrd="0" destOrd="0" presId="urn:microsoft.com/office/officeart/2011/layout/RadialPictureList"/>
    <dgm:cxn modelId="{E93B25CE-0CB6-4C07-99DC-F09873C2F906}" type="presParOf" srcId="{B8D84DA6-966B-42BD-83B2-ED884020CD82}" destId="{DE852F51-BBB3-4FE4-B0B1-22EDF140E3FB}" srcOrd="7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7FF76E-83F9-4D19-A451-B31B94B0ECD1}" type="doc">
      <dgm:prSet loTypeId="urn:microsoft.com/office/officeart/2009/layout/CirclePictureHierarchy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637612-F312-4B0C-884F-AF9BB1136CEC}">
      <dgm:prSet phldrT="[Text]" phldr="0" custT="1"/>
      <dgm:spPr/>
      <dgm:t>
        <a:bodyPr/>
        <a:lstStyle/>
        <a:p>
          <a:endParaRPr lang="en-US" sz="2600" kern="1200" dirty="0">
            <a:solidFill>
              <a:schemeClr val="tx1"/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4F0043E9-9771-4DF2-9655-F03A376F5AE1}" type="sibTrans" cxnId="{0B20D6C5-4779-433F-9EC2-72BEA5108B4B}">
      <dgm:prSet/>
      <dgm:spPr/>
      <dgm:t>
        <a:bodyPr/>
        <a:lstStyle/>
        <a:p>
          <a:endParaRPr lang="en-US"/>
        </a:p>
      </dgm:t>
    </dgm:pt>
    <dgm:pt modelId="{237FF334-E20F-4D50-BC0E-FB3AF42338D2}" type="parTrans" cxnId="{0B20D6C5-4779-433F-9EC2-72BEA5108B4B}">
      <dgm:prSet/>
      <dgm:spPr/>
      <dgm:t>
        <a:bodyPr/>
        <a:lstStyle/>
        <a:p>
          <a:endParaRPr lang="en-US"/>
        </a:p>
      </dgm:t>
    </dgm:pt>
    <dgm:pt modelId="{AAFA8A28-04E8-4C51-98EA-90A2C061ECEF}">
      <dgm:prSet phldrT="[Text]" phldr="0" custT="1"/>
      <dgm:spPr/>
      <dgm:t>
        <a:bodyPr/>
        <a:lstStyle/>
        <a:p>
          <a:endParaRPr lang="en-US" sz="2600" kern="1200" dirty="0">
            <a:solidFill>
              <a:schemeClr val="tx1"/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447E2321-A171-4215-A0E5-35164C97E660}" type="parTrans" cxnId="{0447F739-28A1-48F2-BDCF-49F595FC9544}">
      <dgm:prSet/>
      <dgm:spPr/>
      <dgm:t>
        <a:bodyPr/>
        <a:lstStyle/>
        <a:p>
          <a:endParaRPr lang="en-US"/>
        </a:p>
      </dgm:t>
    </dgm:pt>
    <dgm:pt modelId="{E05DA16E-D93C-4C19-9C91-D85CBB096E8A}" type="sibTrans" cxnId="{0447F739-28A1-48F2-BDCF-49F595FC9544}">
      <dgm:prSet/>
      <dgm:spPr/>
      <dgm:t>
        <a:bodyPr/>
        <a:lstStyle/>
        <a:p>
          <a:endParaRPr lang="en-US"/>
        </a:p>
      </dgm:t>
    </dgm:pt>
    <dgm:pt modelId="{BB2AE7D3-F110-4D59-A128-1835302CA4B9}" type="pres">
      <dgm:prSet presAssocID="{887FF76E-83F9-4D19-A451-B31B94B0ECD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AD46198-7C00-4E8E-A9E8-CC3FC20AC7A7}" type="pres">
      <dgm:prSet presAssocID="{E6637612-F312-4B0C-884F-AF9BB1136CEC}" presName="hierRoot1" presStyleCnt="0"/>
      <dgm:spPr/>
    </dgm:pt>
    <dgm:pt modelId="{902694D4-D520-4390-A1D1-C6527A79729D}" type="pres">
      <dgm:prSet presAssocID="{E6637612-F312-4B0C-884F-AF9BB1136CEC}" presName="composite" presStyleCnt="0"/>
      <dgm:spPr/>
    </dgm:pt>
    <dgm:pt modelId="{B90FFB8D-0C99-4155-898F-9A6C215DE8CB}" type="pres">
      <dgm:prSet presAssocID="{E6637612-F312-4B0C-884F-AF9BB1136CEC}" presName="image" presStyleLbl="node0" presStyleIdx="0" presStyleCnt="2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DB19FE82-AD70-4B37-B39C-C5FEDE3B8D4F}" type="pres">
      <dgm:prSet presAssocID="{E6637612-F312-4B0C-884F-AF9BB1136CEC}" presName="text" presStyleLbl="revTx" presStyleIdx="0" presStyleCnt="2">
        <dgm:presLayoutVars>
          <dgm:chPref val="3"/>
        </dgm:presLayoutVars>
      </dgm:prSet>
      <dgm:spPr/>
    </dgm:pt>
    <dgm:pt modelId="{1F4EBE87-2F58-418C-9CFE-B4FF50F4ED1D}" type="pres">
      <dgm:prSet presAssocID="{E6637612-F312-4B0C-884F-AF9BB1136CEC}" presName="hierChild2" presStyleCnt="0"/>
      <dgm:spPr/>
    </dgm:pt>
    <dgm:pt modelId="{EF581C38-EF6A-427D-BE1A-972FC29D384A}" type="pres">
      <dgm:prSet presAssocID="{AAFA8A28-04E8-4C51-98EA-90A2C061ECEF}" presName="hierRoot1" presStyleCnt="0"/>
      <dgm:spPr/>
    </dgm:pt>
    <dgm:pt modelId="{825104A3-B1E9-4974-8AA4-3070D6985036}" type="pres">
      <dgm:prSet presAssocID="{AAFA8A28-04E8-4C51-98EA-90A2C061ECEF}" presName="composite" presStyleCnt="0"/>
      <dgm:spPr/>
    </dgm:pt>
    <dgm:pt modelId="{BF2DA9C7-4D43-4479-ABF2-B5BB88DA1CE9}" type="pres">
      <dgm:prSet presAssocID="{AAFA8A28-04E8-4C51-98EA-90A2C061ECEF}" presName="image" presStyleLbl="node0" presStyleIdx="1" presStyleCnt="2" custLinFactNeighborX="64242"/>
      <dgm:spPr>
        <a:blipFill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49F1A270-CAB0-4268-8DE8-262F6A7DD668}" type="pres">
      <dgm:prSet presAssocID="{AAFA8A28-04E8-4C51-98EA-90A2C061ECEF}" presName="text" presStyleLbl="revTx" presStyleIdx="1" presStyleCnt="2">
        <dgm:presLayoutVars>
          <dgm:chPref val="3"/>
        </dgm:presLayoutVars>
      </dgm:prSet>
      <dgm:spPr/>
    </dgm:pt>
    <dgm:pt modelId="{92560E4F-C0E2-47A6-8E19-B8854999A251}" type="pres">
      <dgm:prSet presAssocID="{AAFA8A28-04E8-4C51-98EA-90A2C061ECEF}" presName="hierChild2" presStyleCnt="0"/>
      <dgm:spPr/>
    </dgm:pt>
  </dgm:ptLst>
  <dgm:cxnLst>
    <dgm:cxn modelId="{0447F739-28A1-48F2-BDCF-49F595FC9544}" srcId="{887FF76E-83F9-4D19-A451-B31B94B0ECD1}" destId="{AAFA8A28-04E8-4C51-98EA-90A2C061ECEF}" srcOrd="1" destOrd="0" parTransId="{447E2321-A171-4215-A0E5-35164C97E660}" sibTransId="{E05DA16E-D93C-4C19-9C91-D85CBB096E8A}"/>
    <dgm:cxn modelId="{6EB9B96D-D860-4890-A567-ABF2235F7FFC}" type="presOf" srcId="{AAFA8A28-04E8-4C51-98EA-90A2C061ECEF}" destId="{49F1A270-CAB0-4268-8DE8-262F6A7DD668}" srcOrd="0" destOrd="0" presId="urn:microsoft.com/office/officeart/2009/layout/CirclePictureHierarchy"/>
    <dgm:cxn modelId="{CB1FF9AE-24DF-446F-B099-B6750D97C26E}" type="presOf" srcId="{887FF76E-83F9-4D19-A451-B31B94B0ECD1}" destId="{BB2AE7D3-F110-4D59-A128-1835302CA4B9}" srcOrd="0" destOrd="0" presId="urn:microsoft.com/office/officeart/2009/layout/CirclePictureHierarchy"/>
    <dgm:cxn modelId="{160387DF-11F9-441B-B5BE-4882111B6E36}" type="presOf" srcId="{E6637612-F312-4B0C-884F-AF9BB1136CEC}" destId="{DB19FE82-AD70-4B37-B39C-C5FEDE3B8D4F}" srcOrd="0" destOrd="0" presId="urn:microsoft.com/office/officeart/2009/layout/CirclePictureHierarchy"/>
    <dgm:cxn modelId="{0B20D6C5-4779-433F-9EC2-72BEA5108B4B}" srcId="{887FF76E-83F9-4D19-A451-B31B94B0ECD1}" destId="{E6637612-F312-4B0C-884F-AF9BB1136CEC}" srcOrd="0" destOrd="0" parTransId="{237FF334-E20F-4D50-BC0E-FB3AF42338D2}" sibTransId="{4F0043E9-9771-4DF2-9655-F03A376F5AE1}"/>
    <dgm:cxn modelId="{98F60F7A-A113-427D-AAB9-59CAFB610D2D}" type="presParOf" srcId="{BB2AE7D3-F110-4D59-A128-1835302CA4B9}" destId="{3AD46198-7C00-4E8E-A9E8-CC3FC20AC7A7}" srcOrd="0" destOrd="0" presId="urn:microsoft.com/office/officeart/2009/layout/CirclePictureHierarchy"/>
    <dgm:cxn modelId="{B051EB70-330E-4873-B4A8-2D95271881B0}" type="presParOf" srcId="{3AD46198-7C00-4E8E-A9E8-CC3FC20AC7A7}" destId="{902694D4-D520-4390-A1D1-C6527A79729D}" srcOrd="0" destOrd="0" presId="urn:microsoft.com/office/officeart/2009/layout/CirclePictureHierarchy"/>
    <dgm:cxn modelId="{67761A5B-DB54-4EC6-8EB9-BBDBA251D298}" type="presParOf" srcId="{902694D4-D520-4390-A1D1-C6527A79729D}" destId="{B90FFB8D-0C99-4155-898F-9A6C215DE8CB}" srcOrd="0" destOrd="0" presId="urn:microsoft.com/office/officeart/2009/layout/CirclePictureHierarchy"/>
    <dgm:cxn modelId="{627E9C3A-706F-4B8A-9635-4EB259EFB5BE}" type="presParOf" srcId="{902694D4-D520-4390-A1D1-C6527A79729D}" destId="{DB19FE82-AD70-4B37-B39C-C5FEDE3B8D4F}" srcOrd="1" destOrd="0" presId="urn:microsoft.com/office/officeart/2009/layout/CirclePictureHierarchy"/>
    <dgm:cxn modelId="{99373F18-D6EF-46AA-B2CE-0E1D5CE84A06}" type="presParOf" srcId="{3AD46198-7C00-4E8E-A9E8-CC3FC20AC7A7}" destId="{1F4EBE87-2F58-418C-9CFE-B4FF50F4ED1D}" srcOrd="1" destOrd="0" presId="urn:microsoft.com/office/officeart/2009/layout/CirclePictureHierarchy"/>
    <dgm:cxn modelId="{E715A51E-CCFB-49FF-931B-CE438EFE2318}" type="presParOf" srcId="{BB2AE7D3-F110-4D59-A128-1835302CA4B9}" destId="{EF581C38-EF6A-427D-BE1A-972FC29D384A}" srcOrd="1" destOrd="0" presId="urn:microsoft.com/office/officeart/2009/layout/CirclePictureHierarchy"/>
    <dgm:cxn modelId="{36271EC5-957F-49EB-BCD0-B51F559BCA85}" type="presParOf" srcId="{EF581C38-EF6A-427D-BE1A-972FC29D384A}" destId="{825104A3-B1E9-4974-8AA4-3070D6985036}" srcOrd="0" destOrd="0" presId="urn:microsoft.com/office/officeart/2009/layout/CirclePictureHierarchy"/>
    <dgm:cxn modelId="{49A4D9FF-5EC0-4501-8F48-FCF8ABD79807}" type="presParOf" srcId="{825104A3-B1E9-4974-8AA4-3070D6985036}" destId="{BF2DA9C7-4D43-4479-ABF2-B5BB88DA1CE9}" srcOrd="0" destOrd="0" presId="urn:microsoft.com/office/officeart/2009/layout/CirclePictureHierarchy"/>
    <dgm:cxn modelId="{8D8E8462-FF3D-44ED-888F-F1A12F3A752A}" type="presParOf" srcId="{825104A3-B1E9-4974-8AA4-3070D6985036}" destId="{49F1A270-CAB0-4268-8DE8-262F6A7DD668}" srcOrd="1" destOrd="0" presId="urn:microsoft.com/office/officeart/2009/layout/CirclePictureHierarchy"/>
    <dgm:cxn modelId="{484B9B05-FC2C-4A80-BBE4-EBF67A9C5528}" type="presParOf" srcId="{EF581C38-EF6A-427D-BE1A-972FC29D384A}" destId="{92560E4F-C0E2-47A6-8E19-B8854999A25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46C2A4-7894-471A-A023-D00E5FA24480}" type="doc">
      <dgm:prSet loTypeId="urn:microsoft.com/office/officeart/2005/8/layout/radial1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8DF0AA-1291-447F-9AFF-E084F872045A}">
      <dgm:prSet phldrT="[Text]" phldr="0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2400" kern="1200" dirty="0">
              <a:latin typeface="Arial Narrow" panose="020B0606020202030204" pitchFamily="34" charset="0"/>
              <a:ea typeface="+mn-ea"/>
              <a:cs typeface="+mn-cs"/>
            </a:rPr>
            <a:t>1. To Evaluate Environmental Sustainability</a:t>
          </a:r>
        </a:p>
      </dgm:t>
    </dgm:pt>
    <dgm:pt modelId="{C91FFDA1-70CB-49F3-9288-176CF736DC25}" type="parTrans" cxnId="{59C8F1C1-F352-4667-BFAD-6A63E293AA8F}">
      <dgm:prSet/>
      <dgm:spPr/>
      <dgm:t>
        <a:bodyPr/>
        <a:lstStyle/>
        <a:p>
          <a:endParaRPr lang="en-US"/>
        </a:p>
      </dgm:t>
    </dgm:pt>
    <dgm:pt modelId="{C36D71AC-50C1-4AAC-A8C3-6404A72A02D1}" type="sibTrans" cxnId="{59C8F1C1-F352-4667-BFAD-6A63E293AA8F}">
      <dgm:prSet/>
      <dgm:spPr/>
      <dgm:t>
        <a:bodyPr/>
        <a:lstStyle/>
        <a:p>
          <a:endParaRPr lang="en-US"/>
        </a:p>
      </dgm:t>
    </dgm:pt>
    <dgm:pt modelId="{B451C978-5D1D-4CFA-812E-67CE03220DA9}">
      <dgm:prSet phldrT="[Text]" phldr="0" custT="1"/>
      <dgm:spPr>
        <a:solidFill>
          <a:srgbClr val="002060"/>
        </a:solidFill>
      </dgm:spPr>
      <dgm:t>
        <a:bodyPr/>
        <a:lstStyle/>
        <a:p>
          <a:r>
            <a:rPr lang="en-US" sz="2400" kern="1200" dirty="0">
              <a:latin typeface="Arial Narrow" panose="020B0606020202030204" pitchFamily="34" charset="0"/>
              <a:ea typeface="+mn-ea"/>
              <a:cs typeface="+mn-cs"/>
            </a:rPr>
            <a:t>3. To Assess Social Sustainability</a:t>
          </a:r>
        </a:p>
      </dgm:t>
    </dgm:pt>
    <dgm:pt modelId="{9884D82D-7AC8-4B26-9CF8-CF51BDA6F457}" type="parTrans" cxnId="{598EB247-6591-47D2-A3BD-C5BD6254C661}">
      <dgm:prSet/>
      <dgm:spPr/>
      <dgm:t>
        <a:bodyPr/>
        <a:lstStyle/>
        <a:p>
          <a:endParaRPr lang="en-US"/>
        </a:p>
      </dgm:t>
    </dgm:pt>
    <dgm:pt modelId="{119E1784-520A-42FC-BB7D-D646891FE1F7}" type="sibTrans" cxnId="{598EB247-6591-47D2-A3BD-C5BD6254C661}">
      <dgm:prSet/>
      <dgm:spPr/>
      <dgm:t>
        <a:bodyPr/>
        <a:lstStyle/>
        <a:p>
          <a:endParaRPr lang="en-US"/>
        </a:p>
      </dgm:t>
    </dgm:pt>
    <dgm:pt modelId="{3C8C97A7-1CB8-49EB-94BA-337F8AF31D34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400" kern="1200" dirty="0">
              <a:latin typeface="Arial Narrow" panose="020B0606020202030204" pitchFamily="34" charset="0"/>
              <a:ea typeface="+mn-ea"/>
              <a:cs typeface="+mn-cs"/>
            </a:rPr>
            <a:t>2. To Investigate Economic Sustainability</a:t>
          </a:r>
        </a:p>
      </dgm:t>
    </dgm:pt>
    <dgm:pt modelId="{29561C08-7B1F-4422-A350-3B803E2AF8F2}" type="parTrans" cxnId="{F60DC97F-2405-4642-AD63-545CD555E705}">
      <dgm:prSet/>
      <dgm:spPr/>
      <dgm:t>
        <a:bodyPr/>
        <a:lstStyle/>
        <a:p>
          <a:endParaRPr lang="en-US"/>
        </a:p>
      </dgm:t>
    </dgm:pt>
    <dgm:pt modelId="{7E458F6B-E1E7-41B2-B060-E0A673B45ED7}" type="sibTrans" cxnId="{F60DC97F-2405-4642-AD63-545CD555E705}">
      <dgm:prSet/>
      <dgm:spPr/>
      <dgm:t>
        <a:bodyPr/>
        <a:lstStyle/>
        <a:p>
          <a:endParaRPr lang="en-US"/>
        </a:p>
      </dgm:t>
    </dgm:pt>
    <dgm:pt modelId="{4203224B-686A-48A0-9D36-13376CEBB55C}">
      <dgm:prSet phldrT="[Text]" phldr="0"/>
      <dgm:spPr>
        <a:solidFill>
          <a:schemeClr val="bg1"/>
        </a:solidFill>
      </dgm:spPr>
      <dgm:t>
        <a:bodyPr/>
        <a:lstStyle/>
        <a:p>
          <a:endParaRPr lang="en-US" dirty="0"/>
        </a:p>
      </dgm:t>
    </dgm:pt>
    <dgm:pt modelId="{7F91851C-28DD-4961-8182-325C56365F83}" type="sibTrans" cxnId="{F8D0A31C-C742-4A46-93F3-443B065DA23C}">
      <dgm:prSet/>
      <dgm:spPr/>
      <dgm:t>
        <a:bodyPr/>
        <a:lstStyle/>
        <a:p>
          <a:endParaRPr lang="en-US"/>
        </a:p>
      </dgm:t>
    </dgm:pt>
    <dgm:pt modelId="{5CF33B25-2044-46B2-AE68-F44624B9876B}" type="parTrans" cxnId="{F8D0A31C-C742-4A46-93F3-443B065DA23C}">
      <dgm:prSet/>
      <dgm:spPr/>
      <dgm:t>
        <a:bodyPr/>
        <a:lstStyle/>
        <a:p>
          <a:endParaRPr lang="en-US"/>
        </a:p>
      </dgm:t>
    </dgm:pt>
    <dgm:pt modelId="{F258869D-B063-4AFF-BD49-14CE774AF3FE}" type="pres">
      <dgm:prSet presAssocID="{3146C2A4-7894-471A-A023-D00E5FA2448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6C14D80-3571-4D7B-941B-E15D3ED76AEF}" type="pres">
      <dgm:prSet presAssocID="{4203224B-686A-48A0-9D36-13376CEBB55C}" presName="centerShape" presStyleLbl="node0" presStyleIdx="0" presStyleCnt="1" custLinFactNeighborY="-7839"/>
      <dgm:spPr/>
    </dgm:pt>
    <dgm:pt modelId="{588BE7D2-C921-4F0D-BF35-C57DA09A2358}" type="pres">
      <dgm:prSet presAssocID="{C91FFDA1-70CB-49F3-9288-176CF736DC25}" presName="Name9" presStyleLbl="parChTrans1D2" presStyleIdx="0" presStyleCnt="3"/>
      <dgm:spPr/>
    </dgm:pt>
    <dgm:pt modelId="{475CFA58-39A1-41B8-8C24-BADF25C7600D}" type="pres">
      <dgm:prSet presAssocID="{C91FFDA1-70CB-49F3-9288-176CF736DC25}" presName="connTx" presStyleLbl="parChTrans1D2" presStyleIdx="0" presStyleCnt="3"/>
      <dgm:spPr/>
    </dgm:pt>
    <dgm:pt modelId="{6E07137E-05E5-4C22-994C-EE4E107DDFAE}" type="pres">
      <dgm:prSet presAssocID="{228DF0AA-1291-447F-9AFF-E084F872045A}" presName="node" presStyleLbl="node1" presStyleIdx="0" presStyleCnt="3" custScaleX="180566" custScaleY="82201" custRadScaleRad="100811" custRadScaleInc="1142">
        <dgm:presLayoutVars>
          <dgm:bulletEnabled val="1"/>
        </dgm:presLayoutVars>
      </dgm:prSet>
      <dgm:spPr/>
    </dgm:pt>
    <dgm:pt modelId="{774E9EDC-7FE1-4541-9BFD-2B18D9651792}" type="pres">
      <dgm:prSet presAssocID="{9884D82D-7AC8-4B26-9CF8-CF51BDA6F457}" presName="Name9" presStyleLbl="parChTrans1D2" presStyleIdx="1" presStyleCnt="3"/>
      <dgm:spPr/>
    </dgm:pt>
    <dgm:pt modelId="{31EC4D27-B2CC-4FD5-9C0C-3C05DA8D9FA9}" type="pres">
      <dgm:prSet presAssocID="{9884D82D-7AC8-4B26-9CF8-CF51BDA6F457}" presName="connTx" presStyleLbl="parChTrans1D2" presStyleIdx="1" presStyleCnt="3"/>
      <dgm:spPr/>
    </dgm:pt>
    <dgm:pt modelId="{24D8954C-A445-4D0C-A457-BFFA0E0E52E6}" type="pres">
      <dgm:prSet presAssocID="{B451C978-5D1D-4CFA-812E-67CE03220DA9}" presName="node" presStyleLbl="node1" presStyleIdx="1" presStyleCnt="3" custScaleX="172870" custScaleY="85986">
        <dgm:presLayoutVars>
          <dgm:bulletEnabled val="1"/>
        </dgm:presLayoutVars>
      </dgm:prSet>
      <dgm:spPr/>
    </dgm:pt>
    <dgm:pt modelId="{DB3CB074-85C4-482C-A7F2-FC489120CBC0}" type="pres">
      <dgm:prSet presAssocID="{29561C08-7B1F-4422-A350-3B803E2AF8F2}" presName="Name9" presStyleLbl="parChTrans1D2" presStyleIdx="2" presStyleCnt="3"/>
      <dgm:spPr/>
    </dgm:pt>
    <dgm:pt modelId="{A3FC1D63-E1E2-4710-AE12-34609716DF3A}" type="pres">
      <dgm:prSet presAssocID="{29561C08-7B1F-4422-A350-3B803E2AF8F2}" presName="connTx" presStyleLbl="parChTrans1D2" presStyleIdx="2" presStyleCnt="3"/>
      <dgm:spPr/>
    </dgm:pt>
    <dgm:pt modelId="{199868AE-47B2-4A70-80BC-856E6CD46D8B}" type="pres">
      <dgm:prSet presAssocID="{3C8C97A7-1CB8-49EB-94BA-337F8AF31D34}" presName="node" presStyleLbl="node1" presStyleIdx="2" presStyleCnt="3" custScaleX="167463" custScaleY="82848" custRadScaleRad="99497" custRadScaleInc="-702">
        <dgm:presLayoutVars>
          <dgm:bulletEnabled val="1"/>
        </dgm:presLayoutVars>
      </dgm:prSet>
      <dgm:spPr/>
    </dgm:pt>
  </dgm:ptLst>
  <dgm:cxnLst>
    <dgm:cxn modelId="{CA9D9913-2BE1-44E1-86FB-6F38D44F740B}" type="presOf" srcId="{29561C08-7B1F-4422-A350-3B803E2AF8F2}" destId="{A3FC1D63-E1E2-4710-AE12-34609716DF3A}" srcOrd="1" destOrd="0" presId="urn:microsoft.com/office/officeart/2005/8/layout/radial1"/>
    <dgm:cxn modelId="{FEFD801C-8804-4AF0-9AC6-04F522F9E10D}" type="presOf" srcId="{29561C08-7B1F-4422-A350-3B803E2AF8F2}" destId="{DB3CB074-85C4-482C-A7F2-FC489120CBC0}" srcOrd="0" destOrd="0" presId="urn:microsoft.com/office/officeart/2005/8/layout/radial1"/>
    <dgm:cxn modelId="{F8D0A31C-C742-4A46-93F3-443B065DA23C}" srcId="{3146C2A4-7894-471A-A023-D00E5FA24480}" destId="{4203224B-686A-48A0-9D36-13376CEBB55C}" srcOrd="0" destOrd="0" parTransId="{5CF33B25-2044-46B2-AE68-F44624B9876B}" sibTransId="{7F91851C-28DD-4961-8182-325C56365F83}"/>
    <dgm:cxn modelId="{B7385861-62DD-4DE7-8938-7E62A5A56F40}" type="presOf" srcId="{3146C2A4-7894-471A-A023-D00E5FA24480}" destId="{F258869D-B063-4AFF-BD49-14CE774AF3FE}" srcOrd="0" destOrd="0" presId="urn:microsoft.com/office/officeart/2005/8/layout/radial1"/>
    <dgm:cxn modelId="{598EB247-6591-47D2-A3BD-C5BD6254C661}" srcId="{4203224B-686A-48A0-9D36-13376CEBB55C}" destId="{B451C978-5D1D-4CFA-812E-67CE03220DA9}" srcOrd="1" destOrd="0" parTransId="{9884D82D-7AC8-4B26-9CF8-CF51BDA6F457}" sibTransId="{119E1784-520A-42FC-BB7D-D646891FE1F7}"/>
    <dgm:cxn modelId="{3A9A1070-C8FD-4EC2-90EB-13B1891E2E52}" type="presOf" srcId="{9884D82D-7AC8-4B26-9CF8-CF51BDA6F457}" destId="{31EC4D27-B2CC-4FD5-9C0C-3C05DA8D9FA9}" srcOrd="1" destOrd="0" presId="urn:microsoft.com/office/officeart/2005/8/layout/radial1"/>
    <dgm:cxn modelId="{F2257E75-F7B9-4AE2-8C59-1AD6269F9CD8}" type="presOf" srcId="{3C8C97A7-1CB8-49EB-94BA-337F8AF31D34}" destId="{199868AE-47B2-4A70-80BC-856E6CD46D8B}" srcOrd="0" destOrd="0" presId="urn:microsoft.com/office/officeart/2005/8/layout/radial1"/>
    <dgm:cxn modelId="{9A49B97D-5834-43DF-947E-9F832F8EF9BC}" type="presOf" srcId="{9884D82D-7AC8-4B26-9CF8-CF51BDA6F457}" destId="{774E9EDC-7FE1-4541-9BFD-2B18D9651792}" srcOrd="0" destOrd="0" presId="urn:microsoft.com/office/officeart/2005/8/layout/radial1"/>
    <dgm:cxn modelId="{F60DC97F-2405-4642-AD63-545CD555E705}" srcId="{4203224B-686A-48A0-9D36-13376CEBB55C}" destId="{3C8C97A7-1CB8-49EB-94BA-337F8AF31D34}" srcOrd="2" destOrd="0" parTransId="{29561C08-7B1F-4422-A350-3B803E2AF8F2}" sibTransId="{7E458F6B-E1E7-41B2-B060-E0A673B45ED7}"/>
    <dgm:cxn modelId="{130F3EA5-602A-488F-B259-77B63A4927A4}" type="presOf" srcId="{B451C978-5D1D-4CFA-812E-67CE03220DA9}" destId="{24D8954C-A445-4D0C-A457-BFFA0E0E52E6}" srcOrd="0" destOrd="0" presId="urn:microsoft.com/office/officeart/2005/8/layout/radial1"/>
    <dgm:cxn modelId="{35C4A5A5-2919-4D5A-B8F3-9A4EAA2B8DC4}" type="presOf" srcId="{228DF0AA-1291-447F-9AFF-E084F872045A}" destId="{6E07137E-05E5-4C22-994C-EE4E107DDFAE}" srcOrd="0" destOrd="0" presId="urn:microsoft.com/office/officeart/2005/8/layout/radial1"/>
    <dgm:cxn modelId="{7B7E5DB9-AE43-455C-8AD6-2CD2EF749B10}" type="presOf" srcId="{C91FFDA1-70CB-49F3-9288-176CF736DC25}" destId="{588BE7D2-C921-4F0D-BF35-C57DA09A2358}" srcOrd="0" destOrd="0" presId="urn:microsoft.com/office/officeart/2005/8/layout/radial1"/>
    <dgm:cxn modelId="{59C8F1C1-F352-4667-BFAD-6A63E293AA8F}" srcId="{4203224B-686A-48A0-9D36-13376CEBB55C}" destId="{228DF0AA-1291-447F-9AFF-E084F872045A}" srcOrd="0" destOrd="0" parTransId="{C91FFDA1-70CB-49F3-9288-176CF736DC25}" sibTransId="{C36D71AC-50C1-4AAC-A8C3-6404A72A02D1}"/>
    <dgm:cxn modelId="{FD8807ED-00D3-4314-985F-E73AEF9EC27A}" type="presOf" srcId="{C91FFDA1-70CB-49F3-9288-176CF736DC25}" destId="{475CFA58-39A1-41B8-8C24-BADF25C7600D}" srcOrd="1" destOrd="0" presId="urn:microsoft.com/office/officeart/2005/8/layout/radial1"/>
    <dgm:cxn modelId="{0284D1F7-CC00-4A3D-A0FE-AF3F83DB3D14}" type="presOf" srcId="{4203224B-686A-48A0-9D36-13376CEBB55C}" destId="{F6C14D80-3571-4D7B-941B-E15D3ED76AEF}" srcOrd="0" destOrd="0" presId="urn:microsoft.com/office/officeart/2005/8/layout/radial1"/>
    <dgm:cxn modelId="{D75EC0DB-9692-4A91-AD7A-72DF9925F98F}" type="presParOf" srcId="{F258869D-B063-4AFF-BD49-14CE774AF3FE}" destId="{F6C14D80-3571-4D7B-941B-E15D3ED76AEF}" srcOrd="0" destOrd="0" presId="urn:microsoft.com/office/officeart/2005/8/layout/radial1"/>
    <dgm:cxn modelId="{444385AC-5B8D-41EE-B6AA-F72EE05A8763}" type="presParOf" srcId="{F258869D-B063-4AFF-BD49-14CE774AF3FE}" destId="{588BE7D2-C921-4F0D-BF35-C57DA09A2358}" srcOrd="1" destOrd="0" presId="urn:microsoft.com/office/officeart/2005/8/layout/radial1"/>
    <dgm:cxn modelId="{0B0ED191-2C71-47A9-B5FF-D29EA9842D2F}" type="presParOf" srcId="{588BE7D2-C921-4F0D-BF35-C57DA09A2358}" destId="{475CFA58-39A1-41B8-8C24-BADF25C7600D}" srcOrd="0" destOrd="0" presId="urn:microsoft.com/office/officeart/2005/8/layout/radial1"/>
    <dgm:cxn modelId="{D7B6660C-BDFB-48B4-BCD6-6F977ED4805D}" type="presParOf" srcId="{F258869D-B063-4AFF-BD49-14CE774AF3FE}" destId="{6E07137E-05E5-4C22-994C-EE4E107DDFAE}" srcOrd="2" destOrd="0" presId="urn:microsoft.com/office/officeart/2005/8/layout/radial1"/>
    <dgm:cxn modelId="{F2163CFF-FE4E-4E10-972D-94E1478C45B0}" type="presParOf" srcId="{F258869D-B063-4AFF-BD49-14CE774AF3FE}" destId="{774E9EDC-7FE1-4541-9BFD-2B18D9651792}" srcOrd="3" destOrd="0" presId="urn:microsoft.com/office/officeart/2005/8/layout/radial1"/>
    <dgm:cxn modelId="{08BD9834-93C8-45C0-960B-2B465D335679}" type="presParOf" srcId="{774E9EDC-7FE1-4541-9BFD-2B18D9651792}" destId="{31EC4D27-B2CC-4FD5-9C0C-3C05DA8D9FA9}" srcOrd="0" destOrd="0" presId="urn:microsoft.com/office/officeart/2005/8/layout/radial1"/>
    <dgm:cxn modelId="{A44D570C-9486-4205-8263-365CB9B5E30C}" type="presParOf" srcId="{F258869D-B063-4AFF-BD49-14CE774AF3FE}" destId="{24D8954C-A445-4D0C-A457-BFFA0E0E52E6}" srcOrd="4" destOrd="0" presId="urn:microsoft.com/office/officeart/2005/8/layout/radial1"/>
    <dgm:cxn modelId="{105BF83E-FEE4-4C70-AB69-08C6C5ECA5AF}" type="presParOf" srcId="{F258869D-B063-4AFF-BD49-14CE774AF3FE}" destId="{DB3CB074-85C4-482C-A7F2-FC489120CBC0}" srcOrd="5" destOrd="0" presId="urn:microsoft.com/office/officeart/2005/8/layout/radial1"/>
    <dgm:cxn modelId="{90D5EAA0-2FE0-4C57-8B7E-13743F6BE4AC}" type="presParOf" srcId="{DB3CB074-85C4-482C-A7F2-FC489120CBC0}" destId="{A3FC1D63-E1E2-4710-AE12-34609716DF3A}" srcOrd="0" destOrd="0" presId="urn:microsoft.com/office/officeart/2005/8/layout/radial1"/>
    <dgm:cxn modelId="{31F8432D-74F4-4C1C-881B-403C650EB378}" type="presParOf" srcId="{F258869D-B063-4AFF-BD49-14CE774AF3FE}" destId="{199868AE-47B2-4A70-80BC-856E6CD46D8B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73AEEF-FC2E-42DA-93A8-5395D8DB39C0}">
      <dsp:nvSpPr>
        <dsp:cNvPr id="0" name=""/>
        <dsp:cNvSpPr/>
      </dsp:nvSpPr>
      <dsp:spPr>
        <a:xfrm>
          <a:off x="50851" y="0"/>
          <a:ext cx="966611" cy="1068314"/>
        </a:xfrm>
        <a:prstGeom prst="flowChartOffpageConnector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 dirty="0"/>
        </a:p>
      </dsp:txBody>
      <dsp:txXfrm rot="-5400000">
        <a:off x="106831" y="-55980"/>
        <a:ext cx="854651" cy="966611"/>
      </dsp:txXfrm>
    </dsp:sp>
    <dsp:sp modelId="{6851B495-D7DE-4887-8175-D0618363E6EA}">
      <dsp:nvSpPr>
        <dsp:cNvPr id="0" name=""/>
        <dsp:cNvSpPr/>
      </dsp:nvSpPr>
      <dsp:spPr>
        <a:xfrm rot="5400000">
          <a:off x="5472166" y="-4341064"/>
          <a:ext cx="992006" cy="9799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i="1" kern="1200" dirty="0"/>
            <a:t>1.0 INTRODUCTION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kern="1200" dirty="0"/>
            <a:t>Background, Objectives</a:t>
          </a:r>
          <a:endParaRPr lang="en-US" sz="2400" b="1" i="1" kern="1200" dirty="0"/>
        </a:p>
      </dsp:txBody>
      <dsp:txXfrm rot="-5400000">
        <a:off x="1068315" y="111213"/>
        <a:ext cx="9751283" cy="895154"/>
      </dsp:txXfrm>
    </dsp:sp>
    <dsp:sp modelId="{0DBABD2E-1A87-4CF6-8C14-DD830E33574C}">
      <dsp:nvSpPr>
        <dsp:cNvPr id="0" name=""/>
        <dsp:cNvSpPr/>
      </dsp:nvSpPr>
      <dsp:spPr>
        <a:xfrm rot="5400000">
          <a:off x="-228924" y="1316340"/>
          <a:ext cx="1526163" cy="1068314"/>
        </a:xfrm>
        <a:prstGeom prst="chevron">
          <a:avLst/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 dirty="0"/>
        </a:p>
      </dsp:txBody>
      <dsp:txXfrm rot="-5400000">
        <a:off x="1" y="1621572"/>
        <a:ext cx="1068314" cy="457849"/>
      </dsp:txXfrm>
    </dsp:sp>
    <dsp:sp modelId="{8300774F-F402-4A36-83D7-EFA7AB80C108}">
      <dsp:nvSpPr>
        <dsp:cNvPr id="0" name=""/>
        <dsp:cNvSpPr/>
      </dsp:nvSpPr>
      <dsp:spPr>
        <a:xfrm rot="5400000">
          <a:off x="5472166" y="-3257529"/>
          <a:ext cx="992006" cy="9799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i="1" kern="1200" dirty="0"/>
            <a:t>2.0 METHODOLOGY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kern="1200" dirty="0"/>
            <a:t>Frame work, Environmental, Economic, Social</a:t>
          </a:r>
          <a:endParaRPr lang="en-US" sz="2400" b="1" i="1" kern="1200" dirty="0"/>
        </a:p>
      </dsp:txBody>
      <dsp:txXfrm rot="-5400000">
        <a:off x="1068315" y="1194748"/>
        <a:ext cx="9751283" cy="895154"/>
      </dsp:txXfrm>
    </dsp:sp>
    <dsp:sp modelId="{2D79A4CC-1F47-4CDD-925B-0441F40E7346}">
      <dsp:nvSpPr>
        <dsp:cNvPr id="0" name=""/>
        <dsp:cNvSpPr/>
      </dsp:nvSpPr>
      <dsp:spPr>
        <a:xfrm rot="5400000">
          <a:off x="-228924" y="2681120"/>
          <a:ext cx="1526163" cy="1068314"/>
        </a:xfrm>
        <a:prstGeom prst="chevron">
          <a:avLst/>
        </a:prstGeom>
        <a:gradFill rotWithShape="0">
          <a:gsLst>
            <a:gs pos="0">
              <a:schemeClr val="accent5">
                <a:hueOff val="-4902230"/>
                <a:satOff val="-6819"/>
                <a:lumOff val="-261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902230"/>
                <a:satOff val="-6819"/>
                <a:lumOff val="-261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902230"/>
                <a:satOff val="-6819"/>
                <a:lumOff val="-261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 dirty="0"/>
        </a:p>
      </dsp:txBody>
      <dsp:txXfrm rot="-5400000">
        <a:off x="1" y="2986352"/>
        <a:ext cx="1068314" cy="457849"/>
      </dsp:txXfrm>
    </dsp:sp>
    <dsp:sp modelId="{657C9966-33B2-4461-98FB-8CC33252BFA1}">
      <dsp:nvSpPr>
        <dsp:cNvPr id="0" name=""/>
        <dsp:cNvSpPr/>
      </dsp:nvSpPr>
      <dsp:spPr>
        <a:xfrm rot="5400000">
          <a:off x="5472166" y="-1892680"/>
          <a:ext cx="992006" cy="9799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3.0 RESULTS/DISCUSSION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kern="1200" dirty="0"/>
            <a:t>Biogas Potential, Environmental, Economic, Social</a:t>
          </a:r>
          <a:endParaRPr lang="en-US" sz="2400" b="1" kern="1200" dirty="0"/>
        </a:p>
      </dsp:txBody>
      <dsp:txXfrm rot="-5400000">
        <a:off x="1068315" y="2559597"/>
        <a:ext cx="9751283" cy="895154"/>
      </dsp:txXfrm>
    </dsp:sp>
    <dsp:sp modelId="{626A0A68-2136-4D5B-A973-8F0BEC177215}">
      <dsp:nvSpPr>
        <dsp:cNvPr id="0" name=""/>
        <dsp:cNvSpPr/>
      </dsp:nvSpPr>
      <dsp:spPr>
        <a:xfrm rot="5400000">
          <a:off x="46914" y="3770061"/>
          <a:ext cx="974486" cy="1068314"/>
        </a:xfrm>
        <a:prstGeom prst="flowChartCollate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 rot="-5400000">
        <a:off x="267078" y="4060597"/>
        <a:ext cx="534157" cy="487243"/>
      </dsp:txXfrm>
    </dsp:sp>
    <dsp:sp modelId="{D72CE6E4-482C-4BEF-8CCC-5C3D1E3A512B}">
      <dsp:nvSpPr>
        <dsp:cNvPr id="0" name=""/>
        <dsp:cNvSpPr/>
      </dsp:nvSpPr>
      <dsp:spPr>
        <a:xfrm rot="5400000">
          <a:off x="5472166" y="-586875"/>
          <a:ext cx="992006" cy="9799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4.0 CONCLUSION 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en-US" sz="2400" kern="1200" dirty="0"/>
            <a:t>Environmental, Economic, Social</a:t>
          </a:r>
          <a:endParaRPr lang="en-US" sz="2400" b="1" kern="1200" dirty="0"/>
        </a:p>
      </dsp:txBody>
      <dsp:txXfrm rot="-5400000">
        <a:off x="1068315" y="3865402"/>
        <a:ext cx="9751283" cy="8951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641246-9E2B-40CD-8FE5-F38F06C66988}">
      <dsp:nvSpPr>
        <dsp:cNvPr id="0" name=""/>
        <dsp:cNvSpPr/>
      </dsp:nvSpPr>
      <dsp:spPr>
        <a:xfrm>
          <a:off x="216745" y="1800227"/>
          <a:ext cx="1622700" cy="16227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300" kern="1200" dirty="0"/>
            <a:t>LE</a:t>
          </a:r>
        </a:p>
      </dsp:txBody>
      <dsp:txXfrm>
        <a:off x="454384" y="2037878"/>
        <a:ext cx="1147422" cy="1147478"/>
      </dsp:txXfrm>
    </dsp:sp>
    <dsp:sp modelId="{2C2E7359-DA8F-4992-8B6E-281B41A1E6B2}">
      <dsp:nvSpPr>
        <dsp:cNvPr id="0" name=""/>
        <dsp:cNvSpPr/>
      </dsp:nvSpPr>
      <dsp:spPr>
        <a:xfrm>
          <a:off x="-331768" y="986339"/>
          <a:ext cx="3271096" cy="3409919"/>
        </a:xfrm>
        <a:prstGeom prst="blockArc">
          <a:avLst>
            <a:gd name="adj1" fmla="val 17527788"/>
            <a:gd name="adj2" fmla="val 4119114"/>
            <a:gd name="adj3" fmla="val 57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1435D14-B2C2-4121-9C11-8B3FE7C3F43F}">
      <dsp:nvSpPr>
        <dsp:cNvPr id="0" name=""/>
        <dsp:cNvSpPr/>
      </dsp:nvSpPr>
      <dsp:spPr>
        <a:xfrm>
          <a:off x="559441" y="264623"/>
          <a:ext cx="1945628" cy="1670966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A63A069-4011-4CE6-AD1C-D3818A0405A3}">
      <dsp:nvSpPr>
        <dsp:cNvPr id="0" name=""/>
        <dsp:cNvSpPr/>
      </dsp:nvSpPr>
      <dsp:spPr>
        <a:xfrm>
          <a:off x="314427" y="0"/>
          <a:ext cx="3172309" cy="841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40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Resource</a:t>
          </a:r>
          <a:r>
            <a:rPr lang="en-US" sz="1200" kern="1200" dirty="0"/>
            <a:t> </a:t>
          </a:r>
          <a:r>
            <a:rPr lang="en-US" sz="240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Inefficiency</a:t>
          </a:r>
        </a:p>
      </dsp:txBody>
      <dsp:txXfrm>
        <a:off x="314427" y="0"/>
        <a:ext cx="3172309" cy="841568"/>
      </dsp:txXfrm>
    </dsp:sp>
    <dsp:sp modelId="{BE4C87B1-6F39-4129-BB4F-9974DA367731}">
      <dsp:nvSpPr>
        <dsp:cNvPr id="0" name=""/>
        <dsp:cNvSpPr/>
      </dsp:nvSpPr>
      <dsp:spPr>
        <a:xfrm>
          <a:off x="2682211" y="1430256"/>
          <a:ext cx="1584970" cy="1562092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CAA5DBA-9FCF-4D15-9E21-B9AC02F22788}">
      <dsp:nvSpPr>
        <dsp:cNvPr id="0" name=""/>
        <dsp:cNvSpPr/>
      </dsp:nvSpPr>
      <dsp:spPr>
        <a:xfrm>
          <a:off x="2826480" y="2904504"/>
          <a:ext cx="2216375" cy="841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400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Environmental</a:t>
          </a:r>
          <a:r>
            <a:rPr lang="en-US" sz="1400" kern="1200" dirty="0"/>
            <a:t> </a:t>
          </a:r>
          <a:r>
            <a:rPr lang="en-US" sz="2400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Degradation</a:t>
          </a:r>
        </a:p>
      </dsp:txBody>
      <dsp:txXfrm>
        <a:off x="2826480" y="2904504"/>
        <a:ext cx="2216375" cy="841568"/>
      </dsp:txXfrm>
    </dsp:sp>
    <dsp:sp modelId="{E7C69115-C989-4456-9211-922C2385BCCB}">
      <dsp:nvSpPr>
        <dsp:cNvPr id="0" name=""/>
        <dsp:cNvSpPr/>
      </dsp:nvSpPr>
      <dsp:spPr>
        <a:xfrm>
          <a:off x="1247733" y="3132647"/>
          <a:ext cx="1619628" cy="1689226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17000" r="-1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E852F51-BBB3-4FE4-B0B1-22EDF140E3FB}">
      <dsp:nvSpPr>
        <dsp:cNvPr id="0" name=""/>
        <dsp:cNvSpPr/>
      </dsp:nvSpPr>
      <dsp:spPr>
        <a:xfrm>
          <a:off x="428417" y="4577098"/>
          <a:ext cx="3163477" cy="841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400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Waste</a:t>
          </a:r>
          <a:r>
            <a:rPr lang="en-US" sz="1300" kern="1200" dirty="0"/>
            <a:t> </a:t>
          </a:r>
          <a:r>
            <a:rPr lang="en-US" sz="2400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rPr>
            <a:t>Mismanagement</a:t>
          </a:r>
        </a:p>
      </dsp:txBody>
      <dsp:txXfrm>
        <a:off x="428417" y="4577098"/>
        <a:ext cx="3163477" cy="8415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0FFB8D-0C99-4155-898F-9A6C215DE8CB}">
      <dsp:nvSpPr>
        <dsp:cNvPr id="0" name=""/>
        <dsp:cNvSpPr/>
      </dsp:nvSpPr>
      <dsp:spPr>
        <a:xfrm>
          <a:off x="817" y="273315"/>
          <a:ext cx="1275131" cy="1275131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19FE82-AD70-4B37-B39C-C5FEDE3B8D4F}">
      <dsp:nvSpPr>
        <dsp:cNvPr id="0" name=""/>
        <dsp:cNvSpPr/>
      </dsp:nvSpPr>
      <dsp:spPr>
        <a:xfrm>
          <a:off x="1275948" y="270127"/>
          <a:ext cx="1912697" cy="1275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 dirty="0">
            <a:solidFill>
              <a:schemeClr val="tx1"/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1275948" y="270127"/>
        <a:ext cx="1912697" cy="1275131"/>
      </dsp:txXfrm>
    </dsp:sp>
    <dsp:sp modelId="{BF2DA9C7-4D43-4479-ABF2-B5BB88DA1CE9}">
      <dsp:nvSpPr>
        <dsp:cNvPr id="0" name=""/>
        <dsp:cNvSpPr/>
      </dsp:nvSpPr>
      <dsp:spPr>
        <a:xfrm>
          <a:off x="4326598" y="273315"/>
          <a:ext cx="1275131" cy="1275131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F1A270-CAB0-4268-8DE8-262F6A7DD668}">
      <dsp:nvSpPr>
        <dsp:cNvPr id="0" name=""/>
        <dsp:cNvSpPr/>
      </dsp:nvSpPr>
      <dsp:spPr>
        <a:xfrm>
          <a:off x="4782560" y="270127"/>
          <a:ext cx="1912697" cy="1275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 dirty="0">
            <a:solidFill>
              <a:schemeClr val="tx1"/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4782560" y="270127"/>
        <a:ext cx="1912697" cy="12751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C14D80-3571-4D7B-941B-E15D3ED76AEF}">
      <dsp:nvSpPr>
        <dsp:cNvPr id="0" name=""/>
        <dsp:cNvSpPr/>
      </dsp:nvSpPr>
      <dsp:spPr>
        <a:xfrm>
          <a:off x="2532092" y="2002656"/>
          <a:ext cx="1820788" cy="1820788"/>
        </a:xfrm>
        <a:prstGeom prst="ellipse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798740" y="2269304"/>
        <a:ext cx="1287492" cy="1287492"/>
      </dsp:txXfrm>
    </dsp:sp>
    <dsp:sp modelId="{588BE7D2-C921-4F0D-BF35-C57DA09A2358}">
      <dsp:nvSpPr>
        <dsp:cNvPr id="0" name=""/>
        <dsp:cNvSpPr/>
      </dsp:nvSpPr>
      <dsp:spPr>
        <a:xfrm rot="16248683">
          <a:off x="3278414" y="1799627"/>
          <a:ext cx="359012" cy="47264"/>
        </a:xfrm>
        <a:custGeom>
          <a:avLst/>
          <a:gdLst/>
          <a:ahLst/>
          <a:cxnLst/>
          <a:rect l="0" t="0" r="0" b="0"/>
          <a:pathLst>
            <a:path>
              <a:moveTo>
                <a:pt x="0" y="23632"/>
              </a:moveTo>
              <a:lnTo>
                <a:pt x="359012" y="236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48945" y="1814284"/>
        <a:ext cx="17950" cy="17950"/>
      </dsp:txXfrm>
    </dsp:sp>
    <dsp:sp modelId="{6E07137E-05E5-4C22-994C-EE4E107DDFAE}">
      <dsp:nvSpPr>
        <dsp:cNvPr id="0" name=""/>
        <dsp:cNvSpPr/>
      </dsp:nvSpPr>
      <dsp:spPr>
        <a:xfrm>
          <a:off x="1827198" y="147080"/>
          <a:ext cx="3287724" cy="1496705"/>
        </a:xfrm>
        <a:prstGeom prst="ellipse">
          <a:avLst/>
        </a:prstGeom>
        <a:solidFill>
          <a:schemeClr val="accent6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Narrow" panose="020B0606020202030204" pitchFamily="34" charset="0"/>
              <a:ea typeface="+mn-ea"/>
              <a:cs typeface="+mn-cs"/>
            </a:rPr>
            <a:t>1. To Evaluate Environmental Sustainability</a:t>
          </a:r>
        </a:p>
      </dsp:txBody>
      <dsp:txXfrm>
        <a:off x="2308674" y="366267"/>
        <a:ext cx="2324772" cy="1058331"/>
      </dsp:txXfrm>
    </dsp:sp>
    <dsp:sp modelId="{774E9EDC-7FE1-4541-9BFD-2B18D9651792}">
      <dsp:nvSpPr>
        <dsp:cNvPr id="0" name=""/>
        <dsp:cNvSpPr/>
      </dsp:nvSpPr>
      <dsp:spPr>
        <a:xfrm rot="2230566">
          <a:off x="4108687" y="3615524"/>
          <a:ext cx="582476" cy="47264"/>
        </a:xfrm>
        <a:custGeom>
          <a:avLst/>
          <a:gdLst/>
          <a:ahLst/>
          <a:cxnLst/>
          <a:rect l="0" t="0" r="0" b="0"/>
          <a:pathLst>
            <a:path>
              <a:moveTo>
                <a:pt x="0" y="23632"/>
              </a:moveTo>
              <a:lnTo>
                <a:pt x="582476" y="236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85363" y="3624595"/>
        <a:ext cx="29123" cy="29123"/>
      </dsp:txXfrm>
    </dsp:sp>
    <dsp:sp modelId="{24D8954C-A445-4D0C-A457-BFFA0E0E52E6}">
      <dsp:nvSpPr>
        <dsp:cNvPr id="0" name=""/>
        <dsp:cNvSpPr/>
      </dsp:nvSpPr>
      <dsp:spPr>
        <a:xfrm>
          <a:off x="3921307" y="3686912"/>
          <a:ext cx="3147596" cy="1565622"/>
        </a:xfrm>
        <a:prstGeom prst="ellipse">
          <a:avLst/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Narrow" panose="020B0606020202030204" pitchFamily="34" charset="0"/>
              <a:ea typeface="+mn-ea"/>
              <a:cs typeface="+mn-cs"/>
            </a:rPr>
            <a:t>3. To Assess Social Sustainability</a:t>
          </a:r>
        </a:p>
      </dsp:txBody>
      <dsp:txXfrm>
        <a:off x="4382262" y="3916192"/>
        <a:ext cx="2225686" cy="1107062"/>
      </dsp:txXfrm>
    </dsp:sp>
    <dsp:sp modelId="{DB3CB074-85C4-482C-A7F2-FC489120CBC0}">
      <dsp:nvSpPr>
        <dsp:cNvPr id="0" name=""/>
        <dsp:cNvSpPr/>
      </dsp:nvSpPr>
      <dsp:spPr>
        <a:xfrm rot="8544389">
          <a:off x="2169125" y="3632691"/>
          <a:ext cx="615951" cy="47264"/>
        </a:xfrm>
        <a:custGeom>
          <a:avLst/>
          <a:gdLst/>
          <a:ahLst/>
          <a:cxnLst/>
          <a:rect l="0" t="0" r="0" b="0"/>
          <a:pathLst>
            <a:path>
              <a:moveTo>
                <a:pt x="0" y="23632"/>
              </a:moveTo>
              <a:lnTo>
                <a:pt x="615951" y="236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2461702" y="3640925"/>
        <a:ext cx="30797" cy="30797"/>
      </dsp:txXfrm>
    </dsp:sp>
    <dsp:sp modelId="{199868AE-47B2-4A70-80BC-856E6CD46D8B}">
      <dsp:nvSpPr>
        <dsp:cNvPr id="0" name=""/>
        <dsp:cNvSpPr/>
      </dsp:nvSpPr>
      <dsp:spPr>
        <a:xfrm>
          <a:off x="-115656" y="3724501"/>
          <a:ext cx="3049146" cy="1508486"/>
        </a:xfrm>
        <a:prstGeom prst="ellipse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Narrow" panose="020B0606020202030204" pitchFamily="34" charset="0"/>
              <a:ea typeface="+mn-ea"/>
              <a:cs typeface="+mn-cs"/>
            </a:rPr>
            <a:t>2. To Investigate Economic Sustainability</a:t>
          </a:r>
        </a:p>
      </dsp:txBody>
      <dsp:txXfrm>
        <a:off x="330881" y="3945414"/>
        <a:ext cx="2156072" cy="10666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B138F7-A045-4EB6-8EA2-586539FDDBDF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B6036-4C81-4C33-AA6B-0E6C1E95C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5206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B44EC-B536-4B01-9C66-3A5F504527E0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E3A3AB-D4EC-4155-B6B5-C8E5F0959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4696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– Resource Extracted –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emphasises product &amp; material re-use, re-manufacturing, refurbishment, repair or recycle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r>
              <a:rPr lang="en-US" dirty="0"/>
              <a:t>LE – Resourced Extracted – Product Made &amp; Used – Waste Disposed</a:t>
            </a:r>
          </a:p>
          <a:p>
            <a:endParaRPr lang="en-US" dirty="0"/>
          </a:p>
          <a:p>
            <a:r>
              <a:rPr lang="en-US" dirty="0"/>
              <a:t>In response to these challenges, GRZ through the 8</a:t>
            </a:r>
            <a:r>
              <a:rPr lang="en-US" baseline="30000" dirty="0"/>
              <a:t>th</a:t>
            </a:r>
            <a:r>
              <a:rPr lang="en-US" dirty="0"/>
              <a:t> National development plan has Identified CE as a Transition priority by coming up with 10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 key CE opportunities.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E3A3AB-D4EC-4155-B6B5-C8E5F095969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27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Among them is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through biogas.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BG is a RE source produced through the anaerobic digestion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value chain can be broken down into several key stages: feedstock supply, anaerobic digestion, biogas upgrading, distribution, and end-use.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E3A3AB-D4EC-4155-B6B5-C8E5F095969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05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performance of biogas value chain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centered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around the circular economy.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E3A3AB-D4EC-4155-B6B5-C8E5F095969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73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Farm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operates across a wide range of agribusiness activities but only focused on Waste (4 streams) and Energy for steam and/or Temperature regulation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r>
              <a:rPr lang="en-US" dirty="0"/>
              <a:t>Existing System – Boiler (Coal/Diesel) for steam and temp Regulation – Waste from 4 streams to ponds </a:t>
            </a:r>
            <a:r>
              <a:rPr lang="en-US" dirty="0" err="1"/>
              <a:t>etc</a:t>
            </a:r>
            <a:r>
              <a:rPr lang="en-US" dirty="0"/>
              <a:t> –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Proposed – Waste reused Through Bio Digester – Biogas (no need to upgrade only clean) and Digestate</a:t>
            </a:r>
          </a:p>
          <a:p>
            <a:r>
              <a:rPr lang="en-US" dirty="0"/>
              <a:t>Therefore closing the loop and making the sub system circular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E3A3AB-D4EC-4155-B6B5-C8E5F095969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86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VS – Benchmark above 70% - Important to avoid under/over feeding lest the Digester becomes a septic tank. Designs have to be custom made according to the VS which can vary based on a lot of factors </a:t>
            </a:r>
            <a:r>
              <a:rPr lang="en-US" dirty="0" err="1"/>
              <a:t>eg</a:t>
            </a:r>
            <a:r>
              <a:rPr lang="en-US" dirty="0"/>
              <a:t> feed etc. </a:t>
            </a:r>
          </a:p>
          <a:p>
            <a:r>
              <a:rPr lang="en-US" dirty="0"/>
              <a:t>Biogas potential – importance of VS  </a:t>
            </a:r>
            <a:r>
              <a:rPr lang="en-US" dirty="0" err="1"/>
              <a:t>eg</a:t>
            </a:r>
            <a:r>
              <a:rPr lang="en-US" dirty="0"/>
              <a:t> Slaughter house produced 639 tons but had more BG potential than Processing plant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E3A3AB-D4EC-4155-B6B5-C8E5F095969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728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Jobs along the </a:t>
            </a:r>
            <a:r>
              <a:rPr lang="en-US"/>
              <a:t>value chain</a:t>
            </a:r>
            <a:endParaRPr lang="en-US" dirty="0"/>
          </a:p>
          <a:p>
            <a:endParaRPr lang="en-US" dirty="0"/>
          </a:p>
          <a:p>
            <a:r>
              <a:rPr lang="en-US" dirty="0"/>
              <a:t>Fossil 6.36 Jobs/MW </a:t>
            </a:r>
          </a:p>
          <a:p>
            <a:r>
              <a:rPr lang="en-US" dirty="0"/>
              <a:t>Biogas 10.23 Jobs/MW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E3A3AB-D4EC-4155-B6B5-C8E5F095969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43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9E4D5AB-944A-D0AC-3A5E-9D9B4AA2E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110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442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125836"/>
            <a:ext cx="11544300" cy="478013"/>
          </a:xfrm>
        </p:spPr>
        <p:txBody>
          <a:bodyPr>
            <a:normAutofit/>
          </a:bodyPr>
          <a:lstStyle>
            <a:lvl1pPr>
              <a:defRPr sz="3200"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Arial Narrow" panose="020B0606020202030204" pitchFamily="34" charset="0"/>
              </a:defRPr>
            </a:lvl1pPr>
            <a:lvl2pPr>
              <a:defRPr sz="2600">
                <a:latin typeface="Arial Narrow" panose="020B0606020202030204" pitchFamily="34" charset="0"/>
              </a:defRPr>
            </a:lvl2pPr>
            <a:lvl3pPr>
              <a:defRPr sz="2400">
                <a:latin typeface="Arial Narrow" panose="020B0606020202030204" pitchFamily="34" charset="0"/>
              </a:defRPr>
            </a:lvl3pPr>
            <a:lvl4pPr>
              <a:defRPr sz="2000">
                <a:latin typeface="Arial Narrow" panose="020B0606020202030204" pitchFamily="34" charset="0"/>
              </a:defRPr>
            </a:lvl4pPr>
            <a:lvl5pPr>
              <a:defRPr sz="2000"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D0EE-AB4F-48E5-9151-2AD1F6C24C9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D2B69C5-80FA-5A4A-4567-6CD16C7E94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820" y="6356350"/>
            <a:ext cx="18467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058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D0EE-AB4F-48E5-9151-2AD1F6C24C9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C2E8335-80B8-CA41-051F-1ED2086D27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110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98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D0EE-AB4F-48E5-9151-2AD1F6C24C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45E8E33-C317-C41F-0157-DB5A279578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110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12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D0EE-AB4F-48E5-9151-2AD1F6C24C9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CA3B5D1-C1A2-D751-7B16-2AB6F218F65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6700" y="6356350"/>
            <a:ext cx="110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207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D0EE-AB4F-48E5-9151-2AD1F6C24C9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420BEEF-F1EB-A172-6F2B-A390BA856A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110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697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D0EE-AB4F-48E5-9151-2AD1F6C24C9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FFED7-204F-88CA-0D30-729AD26D9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110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006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D0EE-AB4F-48E5-9151-2AD1F6C24C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56DF6F5-A619-DC9D-49F2-24847AFC3B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110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043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D0EE-AB4F-48E5-9151-2AD1F6C24C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2736BD-61C3-E17A-B705-15D05A4B63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110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42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D0EE-AB4F-48E5-9151-2AD1F6C24C9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41F7690-9D12-96F8-335F-E1A255AB7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110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14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D0EE-AB4F-48E5-9151-2AD1F6C24C9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B8612DD-1A4A-510E-7D18-844DA2056F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110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472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9139C-626F-A6FF-5E60-B589A953E6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AB0154-6296-FB86-7435-E66C18FF68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D4BB3-1226-07E9-70E7-2B04886D8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9E8CF-07F1-4DC7-BF59-6B14816EE083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2F9FD-CF15-6090-8997-F5E63F795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6AECF-CFB1-2655-6A43-665CAC560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F3F1-5066-4562-8FB5-EF40272F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99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23F38-D76D-F9C6-34E1-EF01C1DB4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0923B-32BC-7195-9629-75303969A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AD9FF-99E3-9673-1BF1-71DEE8E0D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9E8CF-07F1-4DC7-BF59-6B14816EE083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D83E2-DE3D-98F9-B239-77402C074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5A43BD-A09F-E42E-D514-AD94B7224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F3F1-5066-4562-8FB5-EF40272F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901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63384-E88A-34A6-FE22-1F9522F76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73D05E-1E55-86C5-5FF3-57FD0C6C2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30596-2EB7-13D9-6694-F7F926EC4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9E8CF-07F1-4DC7-BF59-6B14816EE083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90FB9-0D98-D59B-CBE5-B3A255D6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6217C-A49D-C606-FCB4-CC229D061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F3F1-5066-4562-8FB5-EF40272F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14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A3201-0132-E014-6945-43F7C1348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48EDB-452F-3F09-3981-78E9F94EDC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C8685E-473B-E084-D3BA-04D36F646D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CF333-9ACE-907C-F7A3-A818C3833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9E8CF-07F1-4DC7-BF59-6B14816EE083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FD92E4-05C8-5E5F-518C-EA6C1C595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2D22CE-8290-B4AC-7C78-C2D8C26E4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F3F1-5066-4562-8FB5-EF40272F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76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C16D1-892A-DF99-0A11-62FB31AAB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488E9-96B3-AFF6-D582-9B0E4B3C6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54B683-60A3-4586-3C52-A3E182084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F564B3-255B-A1B7-388B-474F9FF365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1BB7DC-A064-B134-092C-01A09B89FF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ABAE15-56C3-DB31-D07A-9601F330C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9E8CF-07F1-4DC7-BF59-6B14816EE083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3625D3-35F5-8DBF-65E6-FC57A46EA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AC80F0-1480-5D6A-83C2-3032C685B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F3F1-5066-4562-8FB5-EF40272F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26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C7B7-1537-23E0-D5AB-A28F8C720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A18EE6-2906-F6F7-5882-39D2C8601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9E8CF-07F1-4DC7-BF59-6B14816EE083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D0725A-DFCC-C93C-1158-6946CD9F4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F12E61-56E3-5D1D-1DE2-FD1222FB4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F3F1-5066-4562-8FB5-EF40272F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224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86CDC2-19A8-6B81-1C75-B98848131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9E8CF-07F1-4DC7-BF59-6B14816EE083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40F5D9-FEAB-561C-3A62-AE96F2701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25DFD-BCF2-4D62-FC0F-95EA0B21F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F3F1-5066-4562-8FB5-EF40272F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8488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C9CA7-CA84-5076-A040-235DA5DBF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84660-A1B1-F144-6932-C21DA8D2C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15C93-53F8-6C9A-F7F4-7BA997302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D8318-9DAF-ABB6-4522-6518B9639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9E8CF-07F1-4DC7-BF59-6B14816EE083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209D4-B856-87A1-40EB-AFC1EA450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CDDFFD-1C12-835A-70FF-4F366034E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F3F1-5066-4562-8FB5-EF40272F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982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45204-5290-1654-411D-5DBCFA3A6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372746-0CBB-8D50-6666-1D5C3B4989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9BF8C-F66E-6EBE-E502-5C1ABFF9B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6C1BE-3D41-C6CF-E049-E2141B0BC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9E8CF-07F1-4DC7-BF59-6B14816EE083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A63BE8-D927-EA49-0D35-4ACBD7E4B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440EAF-D133-79F7-0905-3D5AA266D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F3F1-5066-4562-8FB5-EF40272F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640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BD24E-6C48-D199-0FD0-8FA9B2007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B154BA-D121-BA2A-A667-C82B08B02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97E18-91E3-175F-88FE-8C467E927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9E8CF-07F1-4DC7-BF59-6B14816EE083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0E6FF-9115-51A3-D41C-040F33EC0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D8462-EC75-50D5-7CCF-466636654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F3F1-5066-4562-8FB5-EF40272F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019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5DF1FB-C779-F588-D076-DF62424178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FF4C17-1775-170D-6C0D-5FD3A6F75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AC43E-6DB0-C772-D9DD-B1B01F449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9E8CF-07F1-4DC7-BF59-6B14816EE083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5509C-BFFE-31EF-7CEB-A5099DD64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D9803-7DD5-D5DE-CCAF-7F0105F11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F3F1-5066-4562-8FB5-EF40272F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945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36D42-B1A6-0679-5258-4AAE8A8929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B4E147-6200-9C1F-6441-AE9F64D97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9C83C-BA16-E030-785C-C74E313B8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9FD66-F4E4-417E-A474-E50FE0C5F923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5B985-D746-3FD9-AB46-88CF3DFDD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752CB-9D18-5BB1-75B7-DAEB7ACE9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5B6C-61D1-433B-97DF-7D7F1E534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647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B2526-648A-2E60-3895-CAB6261F5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C41CE-FE62-26B9-DAF2-D326E32DF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EA9C5-FBF6-377B-405A-B7C8BD3F2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63B89-ED57-432F-ABC7-8ECE064ECF42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82C1C-A057-7948-7089-90A0E6A5E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580BE-CCBE-F555-8042-D3AE240C1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5B6C-61D1-433B-97DF-7D7F1E534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1255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D30E7-9722-9BD4-0446-130C0AE19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87FB6-D0E3-12B6-DAFE-B91BC2FDF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E1F1A-E520-59E5-FCA8-FC5EC81E8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0F698-254A-4DEF-9F0B-A2F5807C1FC5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C917F-C58C-9046-53B9-A832D206E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EA22C-45B6-3011-D088-FB0F4223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5B6C-61D1-433B-97DF-7D7F1E534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819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A52A6-7B2E-A53B-5EB6-26ED666E4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41207-6F53-6542-D70E-5BFE6D93B7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CA883F-281C-8CDE-3D66-BB6B03B23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C45FE-B83E-3382-B717-3FD225B77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2C08-934E-4C78-A173-628364F558C2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E8B3D-F7BA-3E36-1A34-A925292DB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3FD29D-E304-A79C-B922-5B2C5721F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5B6C-61D1-433B-97DF-7D7F1E534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435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2405-75CD-99D8-D897-DA054CDB1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8357D-C1CE-276A-BC2C-F98D6C548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A23A6D-FBEF-6877-E6BF-2D4254C3A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0539B6-D8E2-BEFA-7E01-8A482A89AA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329179-5233-598A-F23D-AD2E7E317C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A335F1-404B-9389-7A97-C12FE8B81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A265-C27F-43AA-9043-805059121F28}" type="datetime1">
              <a:rPr lang="en-US" smtClean="0"/>
              <a:t>4/5/2026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13D85D-3D18-F0C5-4075-019343018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F4530A-05F8-F550-646C-CDD6F2034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5B6C-61D1-433B-97DF-7D7F1E534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985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1F249-6C57-A997-5A41-9FB394ABF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E8E7E8-F151-FF90-FA70-BD37B3BF6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22AF5-9A14-4FC7-8B93-86E99EF81A58}" type="datetime1">
              <a:rPr lang="en-US" smtClean="0"/>
              <a:t>4/5/2026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5D7C5C-37F5-6CFF-A041-1494D1B4E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E00AA0-8B69-A240-CB77-532E3AF6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5B6C-61D1-433B-97DF-7D7F1E534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664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92D7B4-C3CF-FC2F-7B76-CF8E7511B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24A72-D876-41F9-BDA9-09342FC9A29C}" type="datetime1">
              <a:rPr lang="en-US" smtClean="0"/>
              <a:t>4/5/2026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C229B4-A510-B804-B121-A3FD5DBA9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46CF3-8217-90A8-1647-382A67BC4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5B6C-61D1-433B-97DF-7D7F1E534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413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C28E1-2521-0D20-A080-D68BCD33D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D84A6-567A-BE9C-F164-543A7ECA5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57BF-26E5-E82E-A680-4BEA17122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2B9D03-56E3-2F06-03BC-7A5F01510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D8FEB-299F-41B9-AA43-0959F819DC88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297AC8-B1FF-63A2-AECD-1E4D40FA0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11DEFC-0BED-25B7-EA49-5EBB410C4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5B6C-61D1-433B-97DF-7D7F1E534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59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3216C-E9FA-A569-B1FD-CE603E91F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FD4CA5-AE84-3381-7CB8-C491C9381D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1F7E41-06D4-700D-2564-00FD02F69F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ED5F24-5A07-68B2-BD07-5BEF85D0D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AC75-7C60-4AE9-895F-4A2B5913D38D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57C24C-84A3-BA3E-2675-AE20F4CB4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55EE27-4079-FB6F-074B-1DDCB426A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5B6C-61D1-433B-97DF-7D7F1E534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0105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3DB12-C939-467E-A200-8CE4F6A3D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211AB7-4D54-183C-45CB-18DC774F70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2FF69-FFC5-09C7-9D32-F62C3412B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5F52F-86D6-4054-8362-E3FFEED5EF28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AFAC6-B90F-4D0F-07FD-C4A0D7AA4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BC598-18FD-4B02-5B44-E0C5CC0FA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5B6C-61D1-433B-97DF-7D7F1E534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9258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F159F2-6F32-671E-9D7D-8CC6F6CAA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D1F2F-FE71-9614-8AE0-995F4B51AA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AAFC7-1E83-988C-70EE-A2CBA710B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D64EC-5117-42DD-9588-DEF00B568F8C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0673C-369F-4A04-9C61-61E9AB4C7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A4583-8137-72D3-081A-EDC6392EA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5B6C-61D1-433B-97DF-7D7F1E534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1021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48982-E99B-B643-2B33-42D11197BA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F0F7B4-9933-1ADD-E3C5-144E1F3CF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2C3A2-06A0-52D2-47B9-BE5817B71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A0C8-4F87-475C-A854-D6ED829D6BCD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DD4B3-26DB-4C56-74A6-45EE99E2D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D2965-A419-AE2D-0D5C-F8347DB49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D061-FF97-4685-834D-D78DCE43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439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7C256-F7C4-FC86-17D8-4EB86A8D8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6F05F-27F3-57C9-857B-505E99416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BD99E-FEB7-B029-D115-B17D7065C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72F64-2BB1-4047-81E2-5B6E1E4B43F4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60655-FA71-6052-6B22-9E8B26194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0B67F-F4D1-8185-1210-33C5DFFF8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D061-FF97-4685-834D-D78DCE43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212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A281-DE4B-DBF7-F51C-57E671142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03DE3-81E2-016F-1FEE-91D0FAE9F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9111A-29E7-E587-3288-19FDB7AB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0972D-7272-4D70-A583-5C34941C1904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D55AC-086B-9731-ED58-6D43FB8AF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9EECF-70BA-BF3E-1BF9-29F1C3CC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D061-FF97-4685-834D-D78DCE43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03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D715F-227E-81B6-008E-824173E79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7C9DA-99C6-AC77-5250-2B11F74842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85D69D-10AC-5DBF-864C-8F444FF837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8A6C2-7103-3C9A-3CBF-2BC3D1172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89DD7-587C-4F16-9F23-48368C9570F7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3C1040-B3E1-2E70-9B17-28945307B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87A3E9-02DB-99DB-4DA9-930571C64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D061-FF97-4685-834D-D78DCE43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581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F91BD-85DD-CA01-4903-679310F1A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CBE430-E3DC-0AA7-96A8-D384468A5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7EFA6D-8F7D-F267-DB87-EA348AE08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3E73C2-E9BC-3F45-B61E-249AFF5B8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67494B-F32F-9DC5-A9A2-71B035ACCA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1B1DEF-79C8-2D69-C81F-C1A5B1A24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9BCC-0C0E-49CC-B9C3-55151A1227A4}" type="datetime1">
              <a:rPr lang="en-US" smtClean="0"/>
              <a:t>4/5/2026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8CC5AC-4F8C-4C24-794A-160A17C52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388CD1-D806-81AE-40A3-5D11A5298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D061-FF97-4685-834D-D78DCE43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3077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A2A42-B107-EDB2-DE89-8E8B46A3C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F4DC39-41DB-A152-1186-2D79E8C0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D5CDD-9964-433A-A6C0-3F49574DC6FA}" type="datetime1">
              <a:rPr lang="en-US" smtClean="0"/>
              <a:t>4/5/2026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FFE69-4127-D903-B641-8D06A779C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E3BA3C-8422-1FF6-CEE2-55AB5C953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D061-FF97-4685-834D-D78DCE43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0644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CE70C7-7669-C9B6-1E39-C751B3EA1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9239-4CDD-45E2-8960-8FD4CD8E4AAB}" type="datetime1">
              <a:rPr lang="en-US" smtClean="0"/>
              <a:t>4/5/2026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39A745-715D-BDC8-6234-800DCD23F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AC8662-EDDA-F2FA-E188-4D43CAD4F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D061-FF97-4685-834D-D78DCE43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788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1EC2D-4B06-36CD-D55A-8EDFC0BEE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2979B-0B2B-1343-49C0-97B221845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A57F0-6DD3-BE88-C499-06804F0B3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47833-4BFF-5E3F-4743-2C56B17EF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72565-C1E9-4D83-A01B-AB6CB773D328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8BFB0-C38A-E48C-0E37-FCB38B6E9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3CDA9-1E88-2BDB-1005-03E746119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D061-FF97-4685-834D-D78DCE43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024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DD399-B670-A7A5-2F21-900E416B9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A2ECF9-6EA0-8BE0-430F-0860E099FA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28BA0-496B-74BE-CF1D-79E7CCBBA5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0511CB-0578-AA8E-479E-57E4C3A4B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8726F-4283-4988-A578-F25EED1DE37E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11097-2A89-1F47-12FD-DF8AD231C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C85BDB-11DE-36F9-267C-94338FD7C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D061-FF97-4685-834D-D78DCE43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449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4F42E-7E74-184E-151E-7793785E4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DEC3EB-CDD8-B2A5-6C1D-D3A686A26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EFA0A-B759-99A5-357D-ACA32235C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B1AD-A376-4257-8444-44A72C5AB58C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28E08-6878-C48D-DEF7-79DD1DDF0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46489-A123-1978-0E09-7DE63ACB0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D061-FF97-4685-834D-D78DCE43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8308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AB609B-FDCE-CCC6-2479-496E251E7E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28B38E-6AC4-BECA-0FA5-00CDDE455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1F125-1B8D-AF27-25F2-EB2FEFBE9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B5B5C-B215-4EC0-8998-31DCCA021001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001CD-5678-A2A5-673A-3DDAC9281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02D22-AFE4-FCA4-D3CE-34272D0F8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D061-FF97-4685-834D-D78DCE43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9927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2C791-98CD-CD0E-C888-2E4A70B26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43E0BF-FDED-1DA9-03F6-CA8F2D219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AF6C7-1326-26E1-9002-E447D5443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AEBD6-F03D-491D-9A73-33178DFEFCEB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D7B6-2460-DC06-E0F2-3972478B7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1FFFF-3E14-5089-A5A8-AD3C7E7FE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DE4B-6E6D-4171-8A35-0C44D6F7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2448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9D01E-3761-5DD1-D381-D0AD35E07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98D94-9242-4B1B-92AF-91A6B0CFD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C69CA-AC9F-ADCD-19F6-C4E8F574C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2C722-874A-4939-B33B-C061097DE34A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934C4-0608-F65B-8E90-DFDA6242F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85D9D-C00F-22BA-7BA1-487C8509D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DE4B-6E6D-4171-8A35-0C44D6F7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6230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7B50D-E099-5D44-34A1-1277D18E4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05119-9A24-8888-0FA0-6313ED9AAB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384E-6EDC-A1CE-C63D-558262CF1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AD63F-794B-4B81-B2F8-9C64D7EA3EF3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94769-E495-DBD4-9401-21FFC7BD3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ABB37-BE1A-0595-E676-24E18C97F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DE4B-6E6D-4171-8A35-0C44D6F7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8207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9C661-E543-3D8E-5057-1A45DE5B9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83C9A-6B8F-F8D8-DF4A-8114F7D2FA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DFB29-5C34-8AE6-A048-CE8DDF4E6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C77B0C-D688-F89C-D1A3-40C78BAD6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3350D-054C-4512-8EC1-9DA935C5134F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1288B8-1F84-3389-5EAE-4527E736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DA652-92A0-4C18-2713-9F78B7D02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DE4B-6E6D-4171-8A35-0C44D6F7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033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175F4-BA6D-40D5-C86B-3DF376C0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689406-E98C-B9FA-CDAC-34854DDD4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F0FB9B-0907-0FCC-558F-BA0830256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CAA905-07C9-1494-3A9C-6C4865C87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AB6BDA-6099-11A5-EE92-994216CAB6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CC12DC-A804-08B7-B4FF-331379C02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41129-BA63-4622-ADB6-FC02869EC527}" type="datetime1">
              <a:rPr lang="en-US" smtClean="0"/>
              <a:t>4/5/2026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953E9B-604E-E2F9-F808-A684F2529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B360CB-AEF7-0FA2-92C5-C9FE599D9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DE4B-6E6D-4171-8A35-0C44D6F7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724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60A2D-63CA-21F0-DF03-6FCC59646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6810D6-A908-2CE9-EC36-C993411FE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9720-50F3-4918-BDAA-A48620D86066}" type="datetime1">
              <a:rPr lang="en-US" smtClean="0"/>
              <a:t>4/5/2026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BB7739-CCD3-2148-4C32-CC93884D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44A120-0BCD-824F-6ECD-3E34BC68D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DE4B-6E6D-4171-8A35-0C44D6F7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668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EF3E2F-89D5-1505-501F-4634E8508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C96AC-A692-41CC-B6EA-5D2F4DA3A48C}" type="datetime1">
              <a:rPr lang="en-US" smtClean="0"/>
              <a:t>4/5/2026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FD5D00-3C0F-FBA6-56CB-F8D574ADA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7AE4D-E0D4-24C3-CCFD-5B2D9E108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DE4B-6E6D-4171-8A35-0C44D6F7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91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5D0A0-EED3-0312-D3FB-AE733C630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8224B-154A-304E-775F-100F76E7C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9A91B-068F-0320-E507-88A7EF17A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83D5E9-C649-6278-B115-C156F91A0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33374-0A5A-4F44-9B5C-95BFCF72F3A9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E69C2-9AD5-D0E3-07C4-3D5404E6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C6C9AF-116E-270C-72EF-B6E327334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DE4B-6E6D-4171-8A35-0C44D6F7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428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65287-948D-724B-6445-08009F42C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4A1FC-045F-71A8-9A51-B5087C7677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96B9B-832B-F221-CA93-CD65186A8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1D2812-D544-C721-B529-AD262EBE4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57AC7-CBF2-4415-BFA2-FE26E595A49A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617F7B-6D86-A09A-BEDC-DAC3904AE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4EF714-1303-41D3-CD7F-44957D889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DE4B-6E6D-4171-8A35-0C44D6F7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5084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7A798-090D-DBDD-EA9C-59A05D2C2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E1704C-9F45-43E0-48F9-E02ABC2E44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25D32-87A2-D744-A369-38088AECB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BB3F2-1404-47A3-BA44-5488F69FABD0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4E162-8EDB-F772-6E1F-A56685ABF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6712AC-FC41-0169-C5A0-68E4E665E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DE4B-6E6D-4171-8A35-0C44D6F7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1305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B73F19-C6A6-222B-DEBB-C2EC128E21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02DE93-4CFF-4927-0625-33F683D9F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8D66A4-B88F-66BF-443A-3D2E22085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83B62-6018-4370-AFDC-B1B59412FB49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E6BAF-6036-81F0-DAD1-2DD74769B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5C8E-F0DF-1015-E3BA-A33D957FF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DDE4B-6E6D-4171-8A35-0C44D6F7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029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83D88-C079-6444-BDB1-2970EDD218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5C7939-B61A-E931-6907-87DA5A4A9D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2F420C-AF3D-5637-CC09-3C49592A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3DC2-CC07-41F1-B595-DA2841688786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7D9FF-0260-81A8-CC36-999527ED0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904E7-1E79-5D6A-D2EB-8F521ACCC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0952-EEF5-47AA-8A85-44BE74E0E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22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157EF-6CF6-D532-D2C1-B476CC583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6CE1D-563A-B7DC-CE9A-C74FE273F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93868-16B5-642F-6BD6-D614BD7E0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F3BF1-8678-44BC-8BD4-093723CFD034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47684-BDDC-73B3-5B18-2C6A613DA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EF62F-9BD5-59A1-519C-9B7349A3E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0952-EEF5-47AA-8A85-44BE74E0E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8737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A27EC-9FE1-9A11-3378-68BCD755F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6D7A2-140C-04F5-89FA-264FEC031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7CFAE-0F05-B319-B488-7D6679E76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DCCDD-5F59-44BC-9528-7F6F9C6D5E2D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72360-A9BD-ACBF-5C94-54E419875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D5B72-2C06-5065-1CB2-3344AD540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0952-EEF5-47AA-8A85-44BE74E0E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8692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6FA36-6461-07E6-7F99-66FD77B67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73921-D78A-FB23-FC9D-BA2A1779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ACE811-0BA3-368E-34B2-AD13C94C75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C2116-1A08-DFD0-29AA-E9F37419B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806F3-947E-4D8F-8931-6F231EEFEDD1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7054EA-3FB1-BE7F-CDE3-4D01ECB19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C52C00-030C-16F8-E7E3-E1E19AF7A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0952-EEF5-47AA-8A85-44BE74E0E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343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480C4-09DB-6528-01A3-305921921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E4CEF-FA1C-A4AA-4868-20C0A67DD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2BAF77-3391-749D-44F1-80158529B5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BD9BF3-5205-8651-C57A-2D2A282B4D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0B3390-EC19-8BB4-B88A-40A47E6BFA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AA3127-8774-41F4-1A6E-154F52275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6EB90-C103-458A-A4CF-28E78B56F16E}" type="datetime1">
              <a:rPr lang="en-US" smtClean="0"/>
              <a:t>4/5/2026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5CEFA6-E786-A5B9-82A8-A32FEEFB8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31EBB4-0F4C-E889-3E68-766DFFC2B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0952-EEF5-47AA-8A85-44BE74E0E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2912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9F3C8-1035-A635-44A5-03D8FE35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51302-7877-76A0-0004-3F7790233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92EA4-637B-4B14-8BC9-FCA2B525FB10}" type="datetime1">
              <a:rPr lang="en-US" smtClean="0"/>
              <a:t>4/5/2026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C323BC-DC13-2617-6850-8A0576420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E7EC50-2638-AF48-5040-312CF1F37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0952-EEF5-47AA-8A85-44BE74E0E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41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3E5AAB-EEB8-D9BB-38DD-9DCFCBAB6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DA10-D11F-4CF3-9F5C-FFB6456EA6B3}" type="datetime1">
              <a:rPr lang="en-US" smtClean="0"/>
              <a:t>4/5/2026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2770A9-CEB6-76AD-ABC0-6C583DE93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B7394-118D-4233-DB3A-E929E8E7B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0952-EEF5-47AA-8A85-44BE74E0E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227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4682D-A8E2-2057-75D4-1069E0202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747A-68DE-2EBA-A6CE-CEEE2ECC3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3F735-C09D-578B-902C-1C37072A9E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69601F-E535-3FCD-01DC-A7F993974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EEEB-9B22-4C98-A607-F7038A8E0997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FA867F-0359-F3EC-34CE-CDB94966B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28B9E-7984-79B6-0055-0CE695A7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0952-EEF5-47AA-8A85-44BE74E0E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559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7A7BA-A72A-36CC-7A88-3EA16E7F0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CB6BA1-6F42-3757-8081-5078F9965B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BFD20-05BB-8E34-6189-4F30B2209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916753-5F9C-10ED-C52F-69679DCEC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90E-EDD6-4922-A040-9DD10D859BDA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0DF37-DF0B-F70B-0683-ED8400896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1B9818-4CB9-133B-B6F0-6D292059F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0952-EEF5-47AA-8A85-44BE74E0E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59718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E24B1-0190-4451-9F28-3DA528E16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3BCB33-8802-32EE-9D16-C2EADC0E2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CDE44-A7D6-9F4D-695E-EE7C6149A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BFD2-3184-4AFE-972F-7793519DB8C1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EB624-3A3D-52C7-A941-50404EFE5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4BCAD-4D06-0237-897E-6C70B3F36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0952-EEF5-47AA-8A85-44BE74E0E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521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784743-FE16-3590-4364-E3B4C1EDF7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265827-2098-2997-B23F-95874D9B2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7D35F-B940-8C16-D7B5-BC6448780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A5C28-B1E5-4A4D-BA88-B550F7548EBD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DEF45-9A12-E461-B0CF-10AD811C4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34D41-00B4-CDC0-8C74-1EFA00CCF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0952-EEF5-47AA-8A85-44BE74E0E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925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CEC27-3C9C-821F-5D45-23929ACAA9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EEB97-688F-D969-4690-988FCB99E6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BA11F-BE3F-EED3-DF6A-13A6BFA54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5A65-C24C-49CA-B782-2FFEC70CC827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FB167-8451-DCC2-7F39-5D8BFFF89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0B457-641D-6E82-43ED-11C5B8DDE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6E09-88C5-4BD3-9119-91E91C7D6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797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E72C1-E047-5310-83E0-45DC53D5E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00EC3-0153-423E-780A-900F60E8D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BA7F2-C6F8-AD17-D067-1E7AA063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5F7D8-5EC3-4271-9515-840BF3D401EA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FCD94-28BC-693D-77FA-C54BB2BBC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06983-5A57-7E89-4080-D99F9D811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6E09-88C5-4BD3-9119-91E91C7D6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2814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373BE-2327-2B77-7B60-BF437618B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D46FB0-5A13-42F1-968F-859D70292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2DD03-84CF-5AF3-322C-7D8364F95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A2195-7466-45F8-9634-42AEBD9D5A85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81E30-F7BF-B444-CD0E-0B77EB33B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917D3-4F8E-AE47-1853-81BD3FC33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6E09-88C5-4BD3-9119-91E91C7D6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622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55315-B0AE-7A41-C582-3A33DA605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9FC54-F1DC-2388-B9A1-AC8D9E7BA0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87A7C8-31EB-C0AB-1887-F32DF7846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F4073E-E2A0-AE20-F77A-3401E979D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6D149-0EED-4730-B87C-B064D7F8D18E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AB2A9F-3644-C5CD-C29D-4681B2C2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568E58-C9D1-0268-2D55-55869EC4A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6E09-88C5-4BD3-9119-91E91C7D6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1232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81BB-6C99-72A4-DB9C-92107013F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DA838-2272-63E8-0B81-3F97207C0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B7480D-1000-6367-AF19-10A1A3EE28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79ABF0-6233-7157-74F1-7FAF41802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883BFF-1FC0-02F5-8CF6-301C37D9BD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C15E32-590D-CF0B-E7DC-27CE3EC29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87A9D-A529-496A-8AEF-C74243D04AA2}" type="datetime1">
              <a:rPr lang="en-US" smtClean="0"/>
              <a:t>4/5/2026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BF56F4-97D2-1A2C-6C48-378021C2B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F9326C-287F-F6DE-E42E-163417E17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6E09-88C5-4BD3-9119-91E91C7D6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958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D82E6-3682-8527-AD6F-524708DF4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D85B50-4FB4-6BD0-B776-D94C5DBB1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774AD-B188-48E0-8C8D-B1077FC6C8B9}" type="datetime1">
              <a:rPr lang="en-US" smtClean="0"/>
              <a:t>4/5/2026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DE3674-3D4A-4B9C-66D2-4B7794522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D0AC62-9963-812B-2F6F-8A740EF1B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6E09-88C5-4BD3-9119-91E91C7D6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81610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A886AF-B051-EF0C-7828-479228AD7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18146-2E7C-40ED-885D-4EC7E6598C84}" type="datetime1">
              <a:rPr lang="en-US" smtClean="0"/>
              <a:t>4/5/2026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618BB2-D90B-956E-0958-FEA29C07E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19B1C6-208A-80AB-572A-CDA725FEC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6E09-88C5-4BD3-9119-91E91C7D6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8600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5176-0364-1450-43E3-4FCB9EA7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C972B-180E-9538-B1C7-29011020A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86DC0-2891-D5E7-E7FE-286755E756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C77CE1-0731-E1B4-DD03-95DB6031B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3162-5AC1-420B-A1D6-2B5091054D2F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006090-18AE-8169-476D-41E757865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6554D9-3BD8-4A2B-325F-4657D6851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6E09-88C5-4BD3-9119-91E91C7D6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811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1E456-C68A-A9EF-89F0-9D1C64462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2882F0-F499-9D0B-A419-5CC0B7DCA4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BF048-906E-F89A-9F0E-6697ECD67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0A5E2E-2CCD-1B47-ED35-EF0E1323A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D7AC-942B-468C-8F1D-166B21A61052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608DDB-1F3E-E722-549F-472D8C75A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62443-F3F8-3F99-9610-869ECEFCB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6E09-88C5-4BD3-9119-91E91C7D6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349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100D5-E052-4FC6-492E-38D3EE3DE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7A764A-DE7A-5852-B177-AB69B9C5F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AFB1F-2F36-6392-6C86-9A800F849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BB674-9643-4CF8-B4DA-4576A584109C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9D175-BF2C-D451-0A6C-2892A7ECA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EF7FE-4B58-1B2E-5DC5-8E1DCF9C2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6E09-88C5-4BD3-9119-91E91C7D6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758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C6B69F-79A7-44C6-409E-40952C35FD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2DE895-E55F-7B66-9485-DC89945787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0650B-26E1-2A38-58EF-3D4CBF59D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A60DC-0F05-449F-850D-3D8C7ECCCEC9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E364B-94AC-7E7C-E750-8C09458BE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2CC66-C1C4-44A9-706D-F900BC984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6E09-88C5-4BD3-9119-91E91C7D6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8456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F4D5D-878D-3DBF-472F-A4890A7E67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307B7C-EEF4-88A3-86E4-62680B139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53115-DD7F-C573-22CE-F0EF346E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691F6-F18E-4DD8-88D1-15057520CD37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9F661-A9F9-83A4-8199-DD8D2223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52E3D-0729-A42D-E369-1DF2DA9FA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6AD-A1E8-4D89-A281-D84B50532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6900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CAF97-8739-3488-895B-9252EE5EC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990DE-C67D-177F-9490-C481F0C5F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9865C-DFB4-C02A-7881-015750F99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B029-4CAA-4E45-B218-5D705300AE0B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5C7AE-07AF-BF54-2DAB-0891EC548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65C9D-A0CF-FBD1-A6A5-F1A865707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6AD-A1E8-4D89-A281-D84B50532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44033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A9DD6-7571-42AF-378B-02DC2601A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CDE0BF-FEB0-5561-978D-63CE9A213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B4CC3-E589-DD76-56A5-12A0D0DB6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74BF-794D-4C06-8309-DB53263F09DF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0CFD7-7850-A885-CB55-4C7E5624B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6918E-791B-12E2-3DAF-3B6B1609F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6AD-A1E8-4D89-A281-D84B50532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66273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CBD6F-68D8-295F-AA4A-4B53C2D42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60C4D-8CA9-D537-101C-D265E0986F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DEFB20-C82D-28A6-C09B-C5C99E521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57F064-A8F2-7158-FBEA-1D19346B4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F3073-8211-4D72-9D89-58C094619B85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29E43-A528-D570-B98D-1CA9A65BE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FEE478-6FFC-E383-4753-B98B8EAC2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6AD-A1E8-4D89-A281-D84B50532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423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E43F5-22A9-FB26-32E7-2222552D9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B738B-C1F4-B7FB-17A4-FE0A0AC86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AD7DC6-61FD-EDA5-80E3-6C11EA3E2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B4CC49-5E1C-907E-44E6-536B528F5B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2DC78D-A044-12F1-205A-9A4047883B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484CC4-8487-590C-8731-99823F63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20C2-5F31-493C-B2D3-CD47E0361A05}" type="datetime1">
              <a:rPr lang="en-US" smtClean="0"/>
              <a:t>4/5/2026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8566C4-EA5F-B003-2518-6E2FFD2CD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5213DC-3405-0797-56E8-907FFB0CD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6AD-A1E8-4D89-A281-D84B50532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58668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08593-CE12-6672-5E3E-EC1ABAC87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615018-D734-8D9B-A61E-FB87E7659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A3E47-20A7-4229-952C-587E830A37C4}" type="datetime1">
              <a:rPr lang="en-US" smtClean="0"/>
              <a:t>4/5/2026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2555DF-F35A-78EF-0945-2597DBFD4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DF3F19-E8DF-BE92-5387-EBAD9C33C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6AD-A1E8-4D89-A281-D84B50532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7579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F61A79-A851-33CA-D100-6D63E9B50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C47F6-BA6E-438B-872D-455C3AB98EC5}" type="datetime1">
              <a:rPr lang="en-US" smtClean="0"/>
              <a:t>4/5/2026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68B528-FCDA-2AE4-98A7-2F0B1F1B6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4F2FA-B2EA-D0B4-E82C-DBC9ABF93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6AD-A1E8-4D89-A281-D84B50532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4481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B6691-FC77-AAC2-0993-1C56A3EEE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C2EC5-11C0-47B7-5DBA-8FD5F00E4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959DE-5C78-2C3E-DFB4-5017E633D1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E00856-1CB2-2ACE-0429-28D1DFD2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A43D-0347-40E6-991F-8685CC6A0660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03F568-2B1C-BF01-6806-4F5181F52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ACDEB-3E8F-01DD-659E-73913A579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6AD-A1E8-4D89-A281-D84B50532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9329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1CB5F-5EF3-AE6A-E57C-8A81B7C9F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16E4BA-D928-176C-B9FC-03C2631647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059A4-0E80-DA70-0DA3-99278E6D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5F0D83-E332-033C-CE86-D7E742F9B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EB142-7DB6-47B7-B5DE-F481EC6CBDEE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060E86-4C0B-EB57-87C6-D83252115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205469-4610-C74E-57BF-A1A8EC260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6AD-A1E8-4D89-A281-D84B50532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1141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C5CAE-4700-5493-5E2C-7F984CF67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5B8977-E953-5B2D-DD6D-770D35E0F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454FC-3832-6F5E-843D-9086107F9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0645-5AB9-4263-BEFA-36F93FD03ED4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E1B6C-DA19-7B4F-707A-B3487CF8F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4FD3E-F6D0-8149-B2DC-2C9634FBC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6AD-A1E8-4D89-A281-D84B50532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51894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FAE927-B6D0-4298-2E67-51439CBD04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04D62B-EB50-DF2D-CEFC-77353418C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E70E4-174E-BEF2-4156-82A6068A7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32F91-7495-4251-BB84-D57D355E8F3C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848F7-391F-4B2A-4DF9-DEA6D97CA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3E647-DA8A-2933-D4C9-84CD74800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6AD-A1E8-4D89-A281-D84B50532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15768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79931-FF6E-4685-B2FE-2EAC86F85E4B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349E5-7EB9-4187-9FEA-0D969ABEB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46962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8E7A-5B7B-452B-8C39-661699E66336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349E5-7EB9-4187-9FEA-0D969ABEB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5922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3FFA-48F9-4D15-9B2C-B464062F3763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349E5-7EB9-4187-9FEA-0D969ABEB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0984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9C9B-C046-4A43-9A22-8D0215CA053E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349E5-7EB9-4187-9FEA-0D969ABEB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2250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61AF-9423-43B9-B14E-9986CDE1A24D}" type="datetime1">
              <a:rPr lang="en-US" smtClean="0"/>
              <a:t>4/5/2026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349E5-7EB9-4187-9FEA-0D969ABEB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19567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3FD24-2C24-4F00-8E33-9D54AFBA0C0B}" type="datetime1">
              <a:rPr lang="en-US" smtClean="0"/>
              <a:t>4/5/2026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349E5-7EB9-4187-9FEA-0D969ABEB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62224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9046-E10F-4A00-A69B-6A9B6FCCA29E}" type="datetime1">
              <a:rPr lang="en-US" smtClean="0"/>
              <a:t>4/5/2026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349E5-7EB9-4187-9FEA-0D969ABEB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6908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A5705-EACD-426E-9F22-6F874D4C4372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349E5-7EB9-4187-9FEA-0D969ABEB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680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B4273-FA19-4267-99E5-28C26EFD65DB}" type="datetime1">
              <a:rPr lang="en-US" smtClean="0"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349E5-7EB9-4187-9FEA-0D969ABEB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08127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7ED3C-1B9E-45BF-AFD5-7FBE57EC5B4F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349E5-7EB9-4187-9FEA-0D969ABEB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1266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60E2D-AF32-4CC5-8794-77E6F0C2D2B1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349E5-7EB9-4187-9FEA-0D969ABEB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77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6700" y="125836"/>
            <a:ext cx="11544300" cy="5385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6700" y="856550"/>
            <a:ext cx="11544300" cy="53204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6348412"/>
            <a:ext cx="3714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ED0EE-AB4F-48E5-9151-2AD1F6C24C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2026155" y="0"/>
            <a:ext cx="76200" cy="6858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2111320" y="0"/>
            <a:ext cx="7218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-1" y="718580"/>
            <a:ext cx="12026155" cy="6350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6248399"/>
            <a:ext cx="12026154" cy="8474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F2CCC40E-753F-3C58-57EA-CDB2986326AE}"/>
              </a:ext>
            </a:extLst>
          </p:cNvPr>
          <p:cNvPicPr/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7" y="6369426"/>
            <a:ext cx="432000" cy="4680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4108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0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25730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6" userDrawn="1">
          <p15:clr>
            <a:srgbClr val="F26B43"/>
          </p15:clr>
        </p15:guide>
        <p15:guide id="2" pos="96" userDrawn="1">
          <p15:clr>
            <a:srgbClr val="F26B43"/>
          </p15:clr>
        </p15:guide>
        <p15:guide id="3" orient="horz" pos="3936" userDrawn="1">
          <p15:clr>
            <a:srgbClr val="F26B43"/>
          </p15:clr>
        </p15:guide>
        <p15:guide id="4" pos="7464" userDrawn="1">
          <p15:clr>
            <a:srgbClr val="F26B43"/>
          </p15:clr>
        </p15:guide>
        <p15:guide id="5" orient="horz" pos="4272" userDrawn="1">
          <p15:clr>
            <a:srgbClr val="F26B43"/>
          </p15:clr>
        </p15:guide>
        <p15:guide id="6" orient="horz" pos="48" userDrawn="1">
          <p15:clr>
            <a:srgbClr val="F26B43"/>
          </p15:clr>
        </p15:guide>
        <p15:guide id="7" orient="horz" pos="720" userDrawn="1">
          <p15:clr>
            <a:srgbClr val="F26B43"/>
          </p15:clr>
        </p15:guide>
        <p15:guide id="8" pos="168" userDrawn="1">
          <p15:clr>
            <a:srgbClr val="F26B43"/>
          </p15:clr>
        </p15:guide>
        <p15:guide id="9" pos="753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4DBDF9-7ED7-DB0D-3203-B5619CE2D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AD7411-5AFC-199E-ADD8-162310C54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FA786-B2C1-2E72-44B1-787D720A9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9E8CF-07F1-4DC7-BF59-6B14816EE083}" type="datetimeFigureOut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83048-A39B-62A9-F8AE-F22A62D660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22D19-24DC-E8D4-439D-CAE5A0F16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1F3F1-5066-4562-8FB5-EF40272F8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146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AC6C81-E6CD-173C-3458-00588DEC7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6979F7-E331-D12B-6576-73D345070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6CDC5-3177-10BD-326A-18C5EC4755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BF42F-348D-433D-B8BC-C814357B8AE8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B8278-983D-D8AF-9821-9258AADE22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A84A3-EB62-7C96-01E5-E479C06308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05B6C-61D1-433B-97DF-7D7F1E534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89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486078-3ABD-962B-8BCF-8CCFF6821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068FF-9B3F-8135-F7C8-A523872BD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51E38-E889-69D3-5E9E-2A25CFFA10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57DD4-FF58-429E-A24B-EBB5D09ED5EC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0FA31-6DD5-7F9F-4A5D-63EEB729F1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D9987-D207-B0A2-CE0F-A606E89FE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FD061-FF97-4685-834D-D78DCE43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54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AD6E45-00C8-E3C8-6686-0F53F8BDF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019C6-568B-BFA9-7977-26BB3C746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D3653-9F05-B7DB-A733-BD8EB1769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358AD-1C57-4394-B97E-BD6A3D1A20DA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8D195-30E3-80F1-57BE-B4934C310F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78343-7F0D-FBFE-D54D-82F86F590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DDE4B-6E6D-4171-8A35-0C44D6F7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06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A7C35C-1C68-3DF1-5232-2A6806DCB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BD8CB-53D4-CEF4-68DF-AF6F78806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5AC6F-6E1E-C085-DB49-AD296F5898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358A0-62D7-4087-ADF6-E523EDEA4DA8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470D9-AB66-A941-C1BE-3B89EF5E0F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CD8E2-DCF2-16F3-E2B9-BBAC035C8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E0952-EEF5-47AA-8A85-44BE74E0E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71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3BF4F-82D3-A13F-F56E-A536F1AF1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860B5-BC7D-8E39-8369-A36B9BE63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CB0AD-BC87-14C0-BAB1-D064E75DA8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62490-63E3-42B0-8EF1-B84AB77A2939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F6AF1-B0D6-D123-4995-AE59AC4ED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834E1-0262-CADE-1789-C46C7B695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06E09-88C5-4BD3-9119-91E91C7D6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5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C469F1-C7EE-7B54-2554-059983F60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FFF9A7-7126-77F2-DDF7-6D6837E50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C42C8-51FC-00B3-BD3D-62520E577E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E4C0C-D4D1-4033-8777-8DC3BD1645DA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7E02A-AA0F-C3B3-6B1C-FC95A00A1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5EFCD-07C1-0FF1-9A4F-FC30B78060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4A6AD-A1E8-4D89-A281-D84B50532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87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335E7-1040-431F-8669-4D5B778BDC64}" type="datetime1">
              <a:rPr lang="en-US" smtClean="0"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349E5-7EB9-4187-9FEA-0D969ABEB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78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8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16.sv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2666874"/>
            <a:ext cx="12191999" cy="1600200"/>
          </a:xfrm>
          <a:solidFill>
            <a:srgbClr val="CCFFCC"/>
          </a:solidFill>
        </p:spPr>
        <p:txBody>
          <a:bodyPr>
            <a:normAutofit fontScale="90000"/>
          </a:bodyPr>
          <a:lstStyle/>
          <a:p>
            <a:r>
              <a:rPr lang="en-US" sz="3100" b="1" dirty="0"/>
              <a:t>ASSESSING THE SUSTAINABILITY PERFORMANCE OF THE CIRCULAR ECONOMY IN ZAMBIA THROUGH THE BIOGAS VALUE CHAIN</a:t>
            </a:r>
            <a:br>
              <a:rPr lang="en-US" sz="3100" b="1" dirty="0"/>
            </a:br>
            <a:r>
              <a:rPr lang="en-US" sz="2800" dirty="0"/>
              <a:t>A Case Study of a Commercial Farm</a:t>
            </a:r>
            <a:endParaRPr lang="en-US" sz="3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8562A7-B07B-36B7-5351-76F6A47178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495" t="16966" r="27045" b="24402"/>
          <a:stretch>
            <a:fillRect/>
          </a:stretch>
        </p:blipFill>
        <p:spPr>
          <a:xfrm>
            <a:off x="11642582" y="3727074"/>
            <a:ext cx="528837" cy="54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9A1053-7F64-083E-7273-7ED3B979D4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133" t="19963" r="26937" b="24486"/>
          <a:stretch>
            <a:fillRect/>
          </a:stretch>
        </p:blipFill>
        <p:spPr>
          <a:xfrm>
            <a:off x="151785" y="3727074"/>
            <a:ext cx="540186" cy="540000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325318EC-37DA-F6C5-020D-A9937C561C4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99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36731A3-4CE7-D45B-CD65-4AA927E0F8F4}"/>
              </a:ext>
            </a:extLst>
          </p:cNvPr>
          <p:cNvSpPr/>
          <p:nvPr/>
        </p:nvSpPr>
        <p:spPr>
          <a:xfrm>
            <a:off x="3076574" y="5943852"/>
            <a:ext cx="656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Avani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Victoria Falls Resort, Livingstone, Zambia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7FB98FC-FC10-AC62-22EA-35AFE38340E0}"/>
              </a:ext>
            </a:extLst>
          </p:cNvPr>
          <p:cNvSpPr txBox="1">
            <a:spLocks/>
          </p:cNvSpPr>
          <p:nvPr/>
        </p:nvSpPr>
        <p:spPr>
          <a:xfrm>
            <a:off x="2247900" y="1600200"/>
            <a:ext cx="76962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ENGINEERING INSTITUTION OF ZAMBIA SYMPOSIUM</a:t>
            </a:r>
            <a:endParaRPr lang="en-US" sz="2400" dirty="0">
              <a:solidFill>
                <a:srgbClr val="0AAA3F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95F4446-8454-2E00-1690-119E3480BC87}"/>
              </a:ext>
            </a:extLst>
          </p:cNvPr>
          <p:cNvSpPr txBox="1"/>
          <p:nvPr/>
        </p:nvSpPr>
        <p:spPr>
          <a:xfrm>
            <a:off x="3076573" y="4610162"/>
            <a:ext cx="6743701" cy="133368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PRESENTERS	: Eng. Oziah KALINDA 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Eng. Dr. Mwansa KAOMA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DATE	:	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Friday 17</a:t>
            </a:r>
            <a:r>
              <a:rPr lang="en-GB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April 2026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66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4662B-84DD-0310-F226-9F2F16564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PRESENTATION OUTLINE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AA0DB-ED52-4151-E249-6BD12C163F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C4F7D8EA-5CCC-2482-4A09-7475C0456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8720547"/>
              </p:ext>
            </p:extLst>
          </p:nvPr>
        </p:nvGraphicFramePr>
        <p:xfrm>
          <a:off x="266701" y="1088136"/>
          <a:ext cx="10868024" cy="5065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" name="Graphic 21" descr="Marketing with solid fill">
            <a:extLst>
              <a:ext uri="{FF2B5EF4-FFF2-40B4-BE49-F238E27FC236}">
                <a16:creationId xmlns:a16="http://schemas.microsoft.com/office/drawing/2014/main" id="{9D8E901B-6B50-387E-655E-47C6881327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6011" y="1137866"/>
            <a:ext cx="699864" cy="699864"/>
          </a:xfrm>
          <a:prstGeom prst="rect">
            <a:avLst/>
          </a:prstGeom>
        </p:spPr>
      </p:pic>
      <p:pic>
        <p:nvPicPr>
          <p:cNvPr id="26" name="Graphic 25" descr="Head with gears with solid fill">
            <a:extLst>
              <a:ext uri="{FF2B5EF4-FFF2-40B4-BE49-F238E27FC236}">
                <a16:creationId xmlns:a16="http://schemas.microsoft.com/office/drawing/2014/main" id="{3A2C5204-5846-AFF0-258F-58C10250A2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6494" y="2838168"/>
            <a:ext cx="807132" cy="577465"/>
          </a:xfrm>
          <a:prstGeom prst="rect">
            <a:avLst/>
          </a:prstGeom>
        </p:spPr>
      </p:pic>
      <p:pic>
        <p:nvPicPr>
          <p:cNvPr id="28" name="Graphic 27" descr="Hourglass Finished with solid fill">
            <a:extLst>
              <a:ext uri="{FF2B5EF4-FFF2-40B4-BE49-F238E27FC236}">
                <a16:creationId xmlns:a16="http://schemas.microsoft.com/office/drawing/2014/main" id="{EAA8DA73-24EF-556D-4DA2-6841D64AC3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8718" y="5130297"/>
            <a:ext cx="736761" cy="523994"/>
          </a:xfrm>
          <a:prstGeom prst="rect">
            <a:avLst/>
          </a:prstGeom>
        </p:spPr>
      </p:pic>
      <p:pic>
        <p:nvPicPr>
          <p:cNvPr id="30" name="Graphic 29" descr="Clock with solid fill">
            <a:extLst>
              <a:ext uri="{FF2B5EF4-FFF2-40B4-BE49-F238E27FC236}">
                <a16:creationId xmlns:a16="http://schemas.microsoft.com/office/drawing/2014/main" id="{9F67F59F-5E4B-5988-5922-FF3D70227C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228" y="4149811"/>
            <a:ext cx="669490" cy="66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342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1.1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856551"/>
            <a:ext cx="11544300" cy="1418288"/>
          </a:xfrm>
        </p:spPr>
        <p:txBody>
          <a:bodyPr>
            <a:normAutofit/>
          </a:bodyPr>
          <a:lstStyle/>
          <a:p>
            <a:r>
              <a:rPr lang="en-US" dirty="0"/>
              <a:t>The global emphasis on </a:t>
            </a:r>
            <a:r>
              <a:rPr lang="en-US" b="1" dirty="0"/>
              <a:t>Sustainable Development (SD) </a:t>
            </a:r>
            <a:r>
              <a:rPr lang="en-US" dirty="0"/>
              <a:t>has intensified.</a:t>
            </a:r>
          </a:p>
          <a:p>
            <a:r>
              <a:rPr lang="en-US" b="1" dirty="0"/>
              <a:t>Circular Economy (CE) </a:t>
            </a:r>
            <a:r>
              <a:rPr lang="en-US" dirty="0"/>
              <a:t>promotes SD through resource efficiency &amp; waste recovery/Reuse.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5E6C8AF-5D27-85C2-B191-C7B7C6E5DD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1790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E3C53A-93AF-C455-D4B1-C908A33644F8}"/>
              </a:ext>
            </a:extLst>
          </p:cNvPr>
          <p:cNvSpPr txBox="1"/>
          <p:nvPr/>
        </p:nvSpPr>
        <p:spPr>
          <a:xfrm>
            <a:off x="266701" y="2274838"/>
            <a:ext cx="772477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Narrow" panose="020B0606020202030204" pitchFamily="34" charset="0"/>
              </a:rPr>
              <a:t>Linear Economy (LE) </a:t>
            </a:r>
            <a:r>
              <a:rPr lang="en-US" sz="2800" dirty="0">
                <a:latin typeface="Arial Narrow" panose="020B0606020202030204" pitchFamily="34" charset="0"/>
              </a:rPr>
              <a:t>doesn’t promote (SD) → Climate change,  environmental degradation, energy poverty &amp; Natural Resources depletion.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LE dominates Zambia’s waste &amp; energy systems hence has led to;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Waste mismanagement - 5M+ </a:t>
            </a:r>
            <a:r>
              <a:rPr lang="en-US" sz="2400" dirty="0" err="1">
                <a:latin typeface="Arial Narrow" panose="020B0606020202030204" pitchFamily="34" charset="0"/>
              </a:rPr>
              <a:t>tonnes</a:t>
            </a:r>
            <a:r>
              <a:rPr lang="en-US" sz="2400" dirty="0">
                <a:latin typeface="Arial Narrow" panose="020B0606020202030204" pitchFamily="34" charset="0"/>
              </a:rPr>
              <a:t>/year of untreated organic waste </a:t>
            </a:r>
            <a:r>
              <a:rPr lang="en-US" sz="2400" i="1" dirty="0">
                <a:latin typeface="Arial Narrow" panose="020B0606020202030204" pitchFamily="34" charset="0"/>
              </a:rPr>
              <a:t>(MOFNP, 2022)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>
                <a:latin typeface="Arial Narrow" panose="020B0606020202030204" pitchFamily="34" charset="0"/>
              </a:rPr>
              <a:t>Energy Poverty - </a:t>
            </a:r>
            <a:r>
              <a:rPr lang="en-US" sz="2400" dirty="0">
                <a:latin typeface="Arial Narrow" panose="020B0606020202030204" pitchFamily="34" charset="0"/>
              </a:rPr>
              <a:t>only 53.3% electricity access </a:t>
            </a:r>
            <a:r>
              <a:rPr lang="fi-FI" sz="2400" i="1" dirty="0">
                <a:latin typeface="Arial Narrow" panose="020B0606020202030204" pitchFamily="34" charset="0"/>
              </a:rPr>
              <a:t>(Kannan et al., 2024; WHO, 2025),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Heavy reliance on imported fossil fuels</a:t>
            </a:r>
          </a:p>
        </p:txBody>
      </p:sp>
      <p:pic>
        <p:nvPicPr>
          <p:cNvPr id="1026" name="Picture 2" descr="Linear vs Circular Economy">
            <a:extLst>
              <a:ext uri="{FF2B5EF4-FFF2-40B4-BE49-F238E27FC236}">
                <a16:creationId xmlns:a16="http://schemas.microsoft.com/office/drawing/2014/main" id="{1723F9B6-15F0-46E6-53C1-412AF75F3C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7" t="5073" r="398" b="3646"/>
          <a:stretch>
            <a:fillRect/>
          </a:stretch>
        </p:blipFill>
        <p:spPr bwMode="auto">
          <a:xfrm>
            <a:off x="8124812" y="2002832"/>
            <a:ext cx="3686188" cy="420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inear vs Circular Economy">
            <a:extLst>
              <a:ext uri="{FF2B5EF4-FFF2-40B4-BE49-F238E27FC236}">
                <a16:creationId xmlns:a16="http://schemas.microsoft.com/office/drawing/2014/main" id="{8CC4A47F-BF57-3707-679C-2A75B2A374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3" r="49513" b="3646"/>
          <a:stretch>
            <a:fillRect/>
          </a:stretch>
        </p:blipFill>
        <p:spPr bwMode="auto">
          <a:xfrm>
            <a:off x="8124812" y="2002831"/>
            <a:ext cx="3819525" cy="420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40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70344-90D8-8970-31FF-60227A4AC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Background…</a:t>
            </a:r>
            <a:r>
              <a:rPr lang="en-US" dirty="0" err="1"/>
              <a:t>Con’d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68EC18-A8F0-FD2F-44F7-82E347EDD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3792" y="859536"/>
            <a:ext cx="6617208" cy="53174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Evidently, waste to Energy is one of the ways in which CE can be applied in the energy sector.</a:t>
            </a:r>
            <a:endParaRPr lang="en-US" dirty="0"/>
          </a:p>
          <a:p>
            <a:pPr marL="571500" lvl="1" indent="-342900">
              <a:buFont typeface="+mj-lt"/>
              <a:buAutoNum type="arabicPeriod"/>
            </a:pPr>
            <a:r>
              <a:rPr lang="en-US" sz="2600" dirty="0"/>
              <a:t>Separation and collection waste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600" dirty="0"/>
              <a:t>Sale of valuable waste to local and international markets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600" b="1" dirty="0">
                <a:solidFill>
                  <a:srgbClr val="0070C0"/>
                </a:solidFill>
              </a:rPr>
              <a:t>Waste to energy (Biogas)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600" dirty="0"/>
              <a:t>Textile recycling and manufacturing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600" dirty="0"/>
              <a:t>Glass refill, recycling and manufacturing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600" dirty="0"/>
              <a:t>Production of basic parts e.g. for auto, electric and mining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600" dirty="0"/>
              <a:t>Repair and re-manufacture of equipment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600" dirty="0" err="1"/>
              <a:t>Centralised</a:t>
            </a:r>
            <a:r>
              <a:rPr lang="en-US" sz="2600" dirty="0"/>
              <a:t> organic fertilizer production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600" dirty="0"/>
              <a:t>Onsite compost production from agricultural residue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600" dirty="0"/>
              <a:t>Animal feed production e.g. BSF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3615F8-B9B7-2DB1-C668-6403BF243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1845564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DBDAA4BF-6A29-E775-94F3-B60E81D7D3B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1133857"/>
            <a:ext cx="4535424" cy="47457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6F07F4-F53B-7A03-4124-2A8E2D694135}"/>
              </a:ext>
            </a:extLst>
          </p:cNvPr>
          <p:cNvSpPr txBox="1"/>
          <p:nvPr/>
        </p:nvSpPr>
        <p:spPr>
          <a:xfrm>
            <a:off x="266700" y="5789707"/>
            <a:ext cx="4543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Zambia's 10 Key CE Opportunities</a:t>
            </a:r>
            <a:endParaRPr lang="en-US" sz="14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Source: AGS (2023)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265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C5D5E-FD29-A56B-5C59-297FA3C52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F16AE-47F1-AFA4-A387-1EE74C1BB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Background…</a:t>
            </a:r>
            <a:r>
              <a:rPr lang="en-US" dirty="0" err="1"/>
              <a:t>Con’d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BCD4F-FFB7-D8E9-2102-DF985B8E2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925" y="856550"/>
            <a:ext cx="6810374" cy="5232656"/>
          </a:xfrm>
        </p:spPr>
        <p:txBody>
          <a:bodyPr>
            <a:norm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marL="0" indent="0" algn="ctr">
              <a:buNone/>
            </a:pPr>
            <a:r>
              <a:rPr lang="en-US" b="1" dirty="0"/>
              <a:t>BUT?</a:t>
            </a:r>
          </a:p>
          <a:p>
            <a:pPr algn="just"/>
            <a:r>
              <a:rPr lang="en-US" dirty="0"/>
              <a:t>Limited evidence on how CE implemented through biogas adoption affects sustainability outcomes.</a:t>
            </a:r>
          </a:p>
          <a:p>
            <a:pPr algn="just"/>
            <a:r>
              <a:rPr lang="en-US" dirty="0"/>
              <a:t>Hence limits effective policy, investment and scaling of biogas solutions.</a:t>
            </a:r>
          </a:p>
          <a:p>
            <a:pPr algn="just"/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AA313C3-71EA-6FBC-6E3A-F9C8D63FE1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2010156" cy="365125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E7CD02C-02B1-7972-FEDA-4E05E50471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947407"/>
              </p:ext>
            </p:extLst>
          </p:nvPr>
        </p:nvGraphicFramePr>
        <p:xfrm>
          <a:off x="266701" y="856550"/>
          <a:ext cx="484822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81B32855-1F03-E6B1-D959-E8892EF92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8978441"/>
              </p:ext>
            </p:extLst>
          </p:nvPr>
        </p:nvGraphicFramePr>
        <p:xfrm>
          <a:off x="5038724" y="856550"/>
          <a:ext cx="6696075" cy="1818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3" name="Graphic 12" descr="Right pointing backhand index with solid fill">
            <a:extLst>
              <a:ext uri="{FF2B5EF4-FFF2-40B4-BE49-F238E27FC236}">
                <a16:creationId xmlns:a16="http://schemas.microsoft.com/office/drawing/2014/main" id="{AF6191F8-814D-E2D5-6B92-7BE8984C6B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53350" y="13086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32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7A908-9A85-D029-C767-9D6ED029B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95D0B-EEA7-B0D2-9489-913031F4C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1.2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66068-4D22-0408-56CC-379A9B56E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49" y="863771"/>
            <a:ext cx="4143877" cy="52326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8CC05A2-30DB-E671-13A1-F428279607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2010156" cy="365125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45355AF-7906-CCD4-875F-3318301EA8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4269804"/>
              </p:ext>
            </p:extLst>
          </p:nvPr>
        </p:nvGraphicFramePr>
        <p:xfrm>
          <a:off x="2588895" y="856550"/>
          <a:ext cx="693419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11E1B874-9B5D-F998-CD31-642B4E8ED7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35877" y="2787076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6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EE7E9-8096-21B0-DA89-4E701AEA3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2.0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B75E3-4A12-BE04-0992-BF6CC8528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0B1C8-601F-AACE-E214-2F6938FA3F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4100F1C-F56E-AE79-6A1F-EBD58B1A9209}"/>
              </a:ext>
            </a:extLst>
          </p:cNvPr>
          <p:cNvSpPr/>
          <p:nvPr/>
        </p:nvSpPr>
        <p:spPr>
          <a:xfrm>
            <a:off x="3288634" y="850232"/>
            <a:ext cx="6063914" cy="617910"/>
          </a:xfrm>
          <a:prstGeom prst="round2Same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prstClr val="white"/>
                </a:solidFill>
                <a:latin typeface="Arial" panose="020B0604020202020204"/>
              </a:rPr>
              <a:t>Waste Streams (4) &amp; Energy Use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5C2977-1F0C-9CB7-AA5A-563034835D30}"/>
              </a:ext>
            </a:extLst>
          </p:cNvPr>
          <p:cNvSpPr/>
          <p:nvPr/>
        </p:nvSpPr>
        <p:spPr>
          <a:xfrm>
            <a:off x="3702713" y="1659727"/>
            <a:ext cx="5056271" cy="728935"/>
          </a:xfrm>
          <a:prstGeom prst="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Feedstock Characterization –Lab. Analysis (TS/VS)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5C5BFA-81B2-D031-A595-07B2BE5A9BDB}"/>
              </a:ext>
            </a:extLst>
          </p:cNvPr>
          <p:cNvSpPr/>
          <p:nvPr/>
        </p:nvSpPr>
        <p:spPr>
          <a:xfrm>
            <a:off x="3288633" y="2548041"/>
            <a:ext cx="6063914" cy="608705"/>
          </a:xfrm>
          <a:prstGeom prst="rect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Biogas Potential Calculation </a:t>
            </a:r>
          </a:p>
        </p:txBody>
      </p:sp>
      <p:sp>
        <p:nvSpPr>
          <p:cNvPr id="10" name="Diamond 9">
            <a:extLst>
              <a:ext uri="{FF2B5EF4-FFF2-40B4-BE49-F238E27FC236}">
                <a16:creationId xmlns:a16="http://schemas.microsoft.com/office/drawing/2014/main" id="{471FC5D5-549F-767B-C461-6FB99943C8A8}"/>
              </a:ext>
            </a:extLst>
          </p:cNvPr>
          <p:cNvSpPr/>
          <p:nvPr/>
        </p:nvSpPr>
        <p:spPr>
          <a:xfrm>
            <a:off x="4935954" y="3268997"/>
            <a:ext cx="2590800" cy="914400"/>
          </a:xfrm>
          <a:prstGeom prst="diamond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GBEP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B40BDE-3C42-B2D8-C75D-FDA61225742E}"/>
              </a:ext>
            </a:extLst>
          </p:cNvPr>
          <p:cNvSpPr/>
          <p:nvPr/>
        </p:nvSpPr>
        <p:spPr>
          <a:xfrm>
            <a:off x="3962400" y="4332289"/>
            <a:ext cx="4526889" cy="71117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Social: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Jobs in Bioenergy Sector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6C09E1-A0F7-EE90-F024-FCDB70948044}"/>
              </a:ext>
            </a:extLst>
          </p:cNvPr>
          <p:cNvSpPr/>
          <p:nvPr/>
        </p:nvSpPr>
        <p:spPr>
          <a:xfrm>
            <a:off x="3702713" y="5467350"/>
            <a:ext cx="4786576" cy="70961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Arial" panose="020B0604020202020204"/>
              </a:rPr>
              <a:t>Comparative Conclusion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63AED8-E391-90F1-CA6A-544F152B4195}"/>
              </a:ext>
            </a:extLst>
          </p:cNvPr>
          <p:cNvSpPr/>
          <p:nvPr/>
        </p:nvSpPr>
        <p:spPr>
          <a:xfrm>
            <a:off x="266700" y="4332287"/>
            <a:ext cx="3436014" cy="72893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Arial" panose="020B0604020202020204"/>
              </a:rPr>
              <a:t>Economic: </a:t>
            </a:r>
            <a:r>
              <a:rPr lang="en-US" sz="2000" dirty="0">
                <a:solidFill>
                  <a:prstClr val="white"/>
                </a:solidFill>
                <a:latin typeface="Arial" panose="020B0604020202020204"/>
              </a:rPr>
              <a:t>Fuel</a:t>
            </a:r>
            <a:r>
              <a:rPr lang="en-US" sz="2800" dirty="0">
                <a:solidFill>
                  <a:prstClr val="white"/>
                </a:solidFill>
                <a:latin typeface="Arial" panose="020B0604020202020204"/>
              </a:rPr>
              <a:t> </a:t>
            </a:r>
            <a:r>
              <a:rPr lang="en-US" sz="2000" dirty="0">
                <a:solidFill>
                  <a:prstClr val="white"/>
                </a:solidFill>
                <a:latin typeface="Arial" panose="020B0604020202020204"/>
              </a:rPr>
              <a:t>Displacement &amp; Fuel Saving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A82A79-F038-2575-AD88-97A206B25B4E}"/>
              </a:ext>
            </a:extLst>
          </p:cNvPr>
          <p:cNvSpPr/>
          <p:nvPr/>
        </p:nvSpPr>
        <p:spPr>
          <a:xfrm>
            <a:off x="8758985" y="4332287"/>
            <a:ext cx="3052016" cy="72893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Environmental: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Arial" panose="020B0604020202020204"/>
              </a:rPr>
              <a:t>LC GHG </a:t>
            </a:r>
            <a:r>
              <a:rPr lang="en-US" sz="2000" dirty="0" err="1">
                <a:solidFill>
                  <a:prstClr val="white"/>
                </a:solidFill>
                <a:latin typeface="Arial" panose="020B0604020202020204"/>
              </a:rPr>
              <a:t>emis</a:t>
            </a:r>
            <a:r>
              <a:rPr lang="en-US" sz="2000" dirty="0">
                <a:solidFill>
                  <a:prstClr val="white"/>
                </a:solidFill>
                <a:latin typeface="Arial" panose="020B0604020202020204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49A115B-D584-4179-FA4F-ACE653588D5F}"/>
              </a:ext>
            </a:extLst>
          </p:cNvPr>
          <p:cNvCxnSpPr>
            <a:cxnSpLocks/>
            <a:stCxn id="10" idx="2"/>
            <a:endCxn id="13" idx="0"/>
          </p:cNvCxnSpPr>
          <p:nvPr/>
        </p:nvCxnSpPr>
        <p:spPr>
          <a:xfrm flipH="1">
            <a:off x="6225845" y="4183397"/>
            <a:ext cx="5509" cy="148892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81B361E-B88E-F8A1-502D-DA73282C50DB}"/>
              </a:ext>
            </a:extLst>
          </p:cNvPr>
          <p:cNvCxnSpPr>
            <a:cxnSpLocks/>
          </p:cNvCxnSpPr>
          <p:nvPr/>
        </p:nvCxnSpPr>
        <p:spPr>
          <a:xfrm flipH="1">
            <a:off x="6216320" y="3135647"/>
            <a:ext cx="5509" cy="14889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7D7821B-905A-3421-02AF-2326EA71108F}"/>
              </a:ext>
            </a:extLst>
          </p:cNvPr>
          <p:cNvCxnSpPr>
            <a:cxnSpLocks/>
          </p:cNvCxnSpPr>
          <p:nvPr/>
        </p:nvCxnSpPr>
        <p:spPr>
          <a:xfrm flipH="1">
            <a:off x="6206795" y="2407937"/>
            <a:ext cx="5509" cy="148892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E92AE71-CCC9-A14C-E207-77AD9106865E}"/>
              </a:ext>
            </a:extLst>
          </p:cNvPr>
          <p:cNvCxnSpPr>
            <a:cxnSpLocks/>
            <a:stCxn id="6" idx="1"/>
            <a:endCxn id="8" idx="0"/>
          </p:cNvCxnSpPr>
          <p:nvPr/>
        </p:nvCxnSpPr>
        <p:spPr>
          <a:xfrm flipH="1">
            <a:off x="6230849" y="1468142"/>
            <a:ext cx="89742" cy="19158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4BF9209-5406-79E4-1EC4-7E3793F33797}"/>
              </a:ext>
            </a:extLst>
          </p:cNvPr>
          <p:cNvCxnSpPr>
            <a:cxnSpLocks/>
          </p:cNvCxnSpPr>
          <p:nvPr/>
        </p:nvCxnSpPr>
        <p:spPr>
          <a:xfrm>
            <a:off x="6223734" y="5036837"/>
            <a:ext cx="0" cy="43051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AFBB923F-5248-4D60-6087-E7C0A4D48315}"/>
              </a:ext>
            </a:extLst>
          </p:cNvPr>
          <p:cNvCxnSpPr>
            <a:cxnSpLocks/>
            <a:stCxn id="10" idx="1"/>
            <a:endCxn id="16" idx="0"/>
          </p:cNvCxnSpPr>
          <p:nvPr/>
        </p:nvCxnSpPr>
        <p:spPr>
          <a:xfrm rot="10800000" flipV="1">
            <a:off x="1984708" y="3726197"/>
            <a:ext cx="2951247" cy="606090"/>
          </a:xfrm>
          <a:prstGeom prst="curvedConnector2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0C221D1C-2B89-C388-05C7-322D14CD9DEB}"/>
              </a:ext>
            </a:extLst>
          </p:cNvPr>
          <p:cNvCxnSpPr>
            <a:stCxn id="10" idx="3"/>
            <a:endCxn id="17" idx="0"/>
          </p:cNvCxnSpPr>
          <p:nvPr/>
        </p:nvCxnSpPr>
        <p:spPr>
          <a:xfrm>
            <a:off x="7526754" y="3726197"/>
            <a:ext cx="2758239" cy="606090"/>
          </a:xfrm>
          <a:prstGeom prst="curvedConnector2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FE3174B7-B20C-8476-A8CB-9C7A0E43BD02}"/>
              </a:ext>
            </a:extLst>
          </p:cNvPr>
          <p:cNvCxnSpPr>
            <a:cxnSpLocks/>
            <a:stCxn id="16" idx="2"/>
            <a:endCxn id="14" idx="1"/>
          </p:cNvCxnSpPr>
          <p:nvPr/>
        </p:nvCxnSpPr>
        <p:spPr>
          <a:xfrm rot="16200000" flipH="1">
            <a:off x="2463242" y="4582686"/>
            <a:ext cx="760936" cy="1718006"/>
          </a:xfrm>
          <a:prstGeom prst="curvedConnector2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6B39D967-8BFA-3BCD-C29B-EE02975BB3F0}"/>
              </a:ext>
            </a:extLst>
          </p:cNvPr>
          <p:cNvCxnSpPr>
            <a:cxnSpLocks/>
            <a:stCxn id="17" idx="2"/>
            <a:endCxn id="14" idx="3"/>
          </p:cNvCxnSpPr>
          <p:nvPr/>
        </p:nvCxnSpPr>
        <p:spPr>
          <a:xfrm rot="5400000">
            <a:off x="9006674" y="4543837"/>
            <a:ext cx="760935" cy="1795704"/>
          </a:xfrm>
          <a:prstGeom prst="curvedConnector2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169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F2BF2-03E8-B97D-422C-2FD40E7B0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489AA-BB1B-A262-DE61-E99DC2420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</a:t>
            </a:r>
            <a:r>
              <a:rPr lang="en-US" b="1" dirty="0"/>
              <a:t>.1 Existing</a:t>
            </a:r>
            <a:r>
              <a:rPr lang="en-US" dirty="0"/>
              <a:t> &amp; Proposed Systems</a:t>
            </a:r>
          </a:p>
        </p:txBody>
      </p:sp>
      <p:pic>
        <p:nvPicPr>
          <p:cNvPr id="7" name="Content Placeholder 6" descr="House with solid fill">
            <a:extLst>
              <a:ext uri="{FF2B5EF4-FFF2-40B4-BE49-F238E27FC236}">
                <a16:creationId xmlns:a16="http://schemas.microsoft.com/office/drawing/2014/main" id="{73EA6765-BE50-5901-57B2-FD70721942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8191" y="2292856"/>
            <a:ext cx="1556768" cy="1556768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B0ED7-A44D-7714-96E6-EBB1E6DED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u="sng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08E41E3-F922-B8EB-619F-8C21F66AC37D}"/>
              </a:ext>
            </a:extLst>
          </p:cNvPr>
          <p:cNvSpPr txBox="1"/>
          <p:nvPr/>
        </p:nvSpPr>
        <p:spPr>
          <a:xfrm>
            <a:off x="7446022" y="3621649"/>
            <a:ext cx="16828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u="sng" dirty="0"/>
              <a:t>Processing Plant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D6598EEE-06DF-9812-594E-9524AB942241}"/>
              </a:ext>
            </a:extLst>
          </p:cNvPr>
          <p:cNvGrpSpPr/>
          <p:nvPr/>
        </p:nvGrpSpPr>
        <p:grpSpPr>
          <a:xfrm>
            <a:off x="1842604" y="3276014"/>
            <a:ext cx="1828199" cy="1236051"/>
            <a:chOff x="1842604" y="2928542"/>
            <a:chExt cx="1828199" cy="123605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1472531-E1D4-36C3-8222-024C007CC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97323" y="2928542"/>
              <a:ext cx="1757229" cy="1137030"/>
            </a:xfrm>
            <a:prstGeom prst="rect">
              <a:avLst/>
            </a:prstGeom>
          </p:spPr>
        </p:pic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302F6764-C545-D0C2-0F9D-188DA2FEADD0}"/>
                </a:ext>
              </a:extLst>
            </p:cNvPr>
            <p:cNvSpPr txBox="1"/>
            <p:nvPr/>
          </p:nvSpPr>
          <p:spPr>
            <a:xfrm>
              <a:off x="1842604" y="3856816"/>
              <a:ext cx="182819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u="sng" dirty="0"/>
                <a:t>Crops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1203A3DD-FDA6-FFEF-3D92-33C2999F7610}"/>
              </a:ext>
            </a:extLst>
          </p:cNvPr>
          <p:cNvGrpSpPr/>
          <p:nvPr/>
        </p:nvGrpSpPr>
        <p:grpSpPr>
          <a:xfrm>
            <a:off x="3503047" y="1530062"/>
            <a:ext cx="1828199" cy="1108501"/>
            <a:chOff x="3729768" y="1594878"/>
            <a:chExt cx="1828199" cy="110850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57F8304-830A-0C3D-4452-45E5505A59E2}"/>
                </a:ext>
              </a:extLst>
            </p:cNvPr>
            <p:cNvGrpSpPr/>
            <p:nvPr/>
          </p:nvGrpSpPr>
          <p:grpSpPr>
            <a:xfrm>
              <a:off x="4174731" y="1594878"/>
              <a:ext cx="1213756" cy="1003046"/>
              <a:chOff x="3504125" y="2388732"/>
              <a:chExt cx="1708226" cy="975391"/>
            </a:xfrm>
          </p:grpSpPr>
          <p:pic>
            <p:nvPicPr>
              <p:cNvPr id="9" name="Graphic 8" descr="Cow with solid fill">
                <a:extLst>
                  <a:ext uri="{FF2B5EF4-FFF2-40B4-BE49-F238E27FC236}">
                    <a16:creationId xmlns:a16="http://schemas.microsoft.com/office/drawing/2014/main" id="{01684FA1-C20C-8A30-8F63-6457CBA1E1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297950" y="2388732"/>
                <a:ext cx="914401" cy="914400"/>
              </a:xfrm>
              <a:prstGeom prst="rect">
                <a:avLst/>
              </a:prstGeom>
            </p:spPr>
          </p:pic>
          <p:pic>
            <p:nvPicPr>
              <p:cNvPr id="13" name="Graphic 12" descr="Sparrow with solid fill">
                <a:extLst>
                  <a:ext uri="{FF2B5EF4-FFF2-40B4-BE49-F238E27FC236}">
                    <a16:creationId xmlns:a16="http://schemas.microsoft.com/office/drawing/2014/main" id="{1D516F04-73B3-C1C5-3404-117E5C32DF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504125" y="244972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F049E15-1B97-4642-C538-AF7F042617FF}"/>
                </a:ext>
              </a:extLst>
            </p:cNvPr>
            <p:cNvSpPr txBox="1"/>
            <p:nvPr/>
          </p:nvSpPr>
          <p:spPr>
            <a:xfrm>
              <a:off x="3729768" y="2395602"/>
              <a:ext cx="182819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u="sng" dirty="0"/>
                <a:t>Livestock</a:t>
              </a:r>
            </a:p>
          </p:txBody>
        </p:sp>
      </p:grp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0603C48F-5148-B906-F537-A519C51B1BFC}"/>
              </a:ext>
            </a:extLst>
          </p:cNvPr>
          <p:cNvCxnSpPr>
            <a:cxnSpLocks/>
          </p:cNvCxnSpPr>
          <p:nvPr/>
        </p:nvCxnSpPr>
        <p:spPr>
          <a:xfrm>
            <a:off x="4993394" y="2038613"/>
            <a:ext cx="820813" cy="341898"/>
          </a:xfrm>
          <a:prstGeom prst="curvedConnector3">
            <a:avLst>
              <a:gd name="adj1" fmla="val 6671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9CDB8C52-F19B-4F60-77B2-822A5BEDA3D9}"/>
              </a:ext>
            </a:extLst>
          </p:cNvPr>
          <p:cNvSpPr txBox="1"/>
          <p:nvPr/>
        </p:nvSpPr>
        <p:spPr>
          <a:xfrm>
            <a:off x="9166748" y="3621649"/>
            <a:ext cx="19146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u="sng" dirty="0"/>
              <a:t>To Market</a:t>
            </a:r>
          </a:p>
        </p:txBody>
      </p:sp>
      <p:pic>
        <p:nvPicPr>
          <p:cNvPr id="10" name="Graphic 9" descr="Truck with solid fill">
            <a:extLst>
              <a:ext uri="{FF2B5EF4-FFF2-40B4-BE49-F238E27FC236}">
                <a16:creationId xmlns:a16="http://schemas.microsoft.com/office/drawing/2014/main" id="{7A7DCD9B-5B14-6E6A-419D-2B119A481C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12045" y="773053"/>
            <a:ext cx="914400" cy="914400"/>
          </a:xfrm>
          <a:prstGeom prst="rect">
            <a:avLst/>
          </a:prstGeom>
        </p:spPr>
      </p:pic>
      <p:pic>
        <p:nvPicPr>
          <p:cNvPr id="14" name="Graphic 13" descr="Home with solid fill">
            <a:extLst>
              <a:ext uri="{FF2B5EF4-FFF2-40B4-BE49-F238E27FC236}">
                <a16:creationId xmlns:a16="http://schemas.microsoft.com/office/drawing/2014/main" id="{F847D95A-EA27-4993-4C7C-B7F7893C2C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44727" y="1667222"/>
            <a:ext cx="1280503" cy="128050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94FA41CE-1895-07ED-0D85-0F5680AD5617}"/>
              </a:ext>
            </a:extLst>
          </p:cNvPr>
          <p:cNvGrpSpPr/>
          <p:nvPr/>
        </p:nvGrpSpPr>
        <p:grpSpPr>
          <a:xfrm>
            <a:off x="5993109" y="962515"/>
            <a:ext cx="583737" cy="572791"/>
            <a:chOff x="6256803" y="1875469"/>
            <a:chExt cx="572791" cy="572791"/>
          </a:xfrm>
        </p:grpSpPr>
        <p:pic>
          <p:nvPicPr>
            <p:cNvPr id="6" name="Graphic 5" descr="Bank with solid fill">
              <a:extLst>
                <a:ext uri="{FF2B5EF4-FFF2-40B4-BE49-F238E27FC236}">
                  <a16:creationId xmlns:a16="http://schemas.microsoft.com/office/drawing/2014/main" id="{EECE06EC-4EBF-EA0D-8980-E77202B11A4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56803" y="1875469"/>
              <a:ext cx="572791" cy="572791"/>
            </a:xfrm>
            <a:prstGeom prst="rect">
              <a:avLst/>
            </a:prstGeom>
          </p:spPr>
        </p:pic>
        <p:sp>
          <p:nvSpPr>
            <p:cNvPr id="20" name="Rectangle: Top Corners Rounded 19">
              <a:extLst>
                <a:ext uri="{FF2B5EF4-FFF2-40B4-BE49-F238E27FC236}">
                  <a16:creationId xmlns:a16="http://schemas.microsoft.com/office/drawing/2014/main" id="{BFE61D8D-D5B4-3941-564A-21FE8CC29F2C}"/>
                </a:ext>
              </a:extLst>
            </p:cNvPr>
            <p:cNvSpPr/>
            <p:nvPr/>
          </p:nvSpPr>
          <p:spPr>
            <a:xfrm>
              <a:off x="6321545" y="1939477"/>
              <a:ext cx="421564" cy="166885"/>
            </a:xfrm>
            <a:prstGeom prst="round2Same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D97473D-8D5B-BA8B-154B-378FE57315D0}"/>
              </a:ext>
            </a:extLst>
          </p:cNvPr>
          <p:cNvSpPr txBox="1"/>
          <p:nvPr/>
        </p:nvSpPr>
        <p:spPr>
          <a:xfrm>
            <a:off x="5341264" y="1449054"/>
            <a:ext cx="19146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u="sng" dirty="0"/>
              <a:t>Boiler</a:t>
            </a:r>
          </a:p>
        </p:txBody>
      </p: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8B825FB2-4EA0-1F47-3389-38CE3496C451}"/>
              </a:ext>
            </a:extLst>
          </p:cNvPr>
          <p:cNvCxnSpPr>
            <a:cxnSpLocks/>
          </p:cNvCxnSpPr>
          <p:nvPr/>
        </p:nvCxnSpPr>
        <p:spPr>
          <a:xfrm>
            <a:off x="6684003" y="2600270"/>
            <a:ext cx="832365" cy="531163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B8FE386-367E-434E-5B60-32262BC20C43}"/>
              </a:ext>
            </a:extLst>
          </p:cNvPr>
          <p:cNvSpPr txBox="1"/>
          <p:nvPr/>
        </p:nvSpPr>
        <p:spPr>
          <a:xfrm>
            <a:off x="5626460" y="2719547"/>
            <a:ext cx="16828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u="sng" dirty="0"/>
              <a:t>Slaughter </a:t>
            </a:r>
            <a:r>
              <a:rPr lang="en-US" sz="1400" b="1" u="sng" dirty="0" err="1"/>
              <a:t>Hse</a:t>
            </a:r>
            <a:endParaRPr lang="en-US" sz="1400" b="1" u="sng" dirty="0"/>
          </a:p>
        </p:txBody>
      </p: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017DA194-170E-9715-D00B-9C4CA5A6721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72778" y="2766416"/>
            <a:ext cx="2021829" cy="1429771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944BB79-2337-DA78-093C-EE20DCA0A139}"/>
              </a:ext>
            </a:extLst>
          </p:cNvPr>
          <p:cNvCxnSpPr>
            <a:cxnSpLocks/>
          </p:cNvCxnSpPr>
          <p:nvPr/>
        </p:nvCxnSpPr>
        <p:spPr>
          <a:xfrm>
            <a:off x="6298578" y="2947725"/>
            <a:ext cx="0" cy="48532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8F0E4E4-18E4-8D4C-FF13-EC62DB48BC07}"/>
              </a:ext>
            </a:extLst>
          </p:cNvPr>
          <p:cNvSpPr txBox="1"/>
          <p:nvPr/>
        </p:nvSpPr>
        <p:spPr>
          <a:xfrm>
            <a:off x="5327175" y="4478399"/>
            <a:ext cx="19146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050" dirty="0"/>
              <a:t>Landfill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050" dirty="0"/>
              <a:t>Incineration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050" dirty="0"/>
              <a:t>Stabilization Ponds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050" dirty="0"/>
              <a:t>Compost site</a:t>
            </a:r>
          </a:p>
          <a:p>
            <a:pPr algn="ctr"/>
            <a:endParaRPr lang="en-US" sz="1050" u="sng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4A16602-B338-C430-9A2F-AFF033F02591}"/>
              </a:ext>
            </a:extLst>
          </p:cNvPr>
          <p:cNvSpPr txBox="1"/>
          <p:nvPr/>
        </p:nvSpPr>
        <p:spPr>
          <a:xfrm>
            <a:off x="3894582" y="2666197"/>
            <a:ext cx="19146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i="1" dirty="0">
                <a:solidFill>
                  <a:srgbClr val="0070C0"/>
                </a:solidFill>
              </a:rPr>
              <a:t>Manure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2E9BE2C-8001-B182-94D9-A2C7F967D8BE}"/>
              </a:ext>
            </a:extLst>
          </p:cNvPr>
          <p:cNvSpPr txBox="1"/>
          <p:nvPr/>
        </p:nvSpPr>
        <p:spPr>
          <a:xfrm>
            <a:off x="5396855" y="2955663"/>
            <a:ext cx="19146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i="1" dirty="0">
                <a:solidFill>
                  <a:srgbClr val="0070C0"/>
                </a:solidFill>
              </a:rPr>
              <a:t>Slaughter </a:t>
            </a:r>
            <a:r>
              <a:rPr lang="en-US" sz="1050" i="1" dirty="0" err="1">
                <a:solidFill>
                  <a:srgbClr val="0070C0"/>
                </a:solidFill>
              </a:rPr>
              <a:t>Hse</a:t>
            </a:r>
            <a:r>
              <a:rPr lang="en-US" sz="1050" i="1" dirty="0">
                <a:solidFill>
                  <a:srgbClr val="0070C0"/>
                </a:solidFill>
              </a:rPr>
              <a:t> Waste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A9E57631-6E0E-2829-2542-9332142A2713}"/>
              </a:ext>
            </a:extLst>
          </p:cNvPr>
          <p:cNvCxnSpPr>
            <a:cxnSpLocks/>
          </p:cNvCxnSpPr>
          <p:nvPr/>
        </p:nvCxnSpPr>
        <p:spPr>
          <a:xfrm flipH="1">
            <a:off x="6331278" y="3475345"/>
            <a:ext cx="1331394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3ADA095B-EA70-82D5-A4B0-0531EA2DC2A6}"/>
              </a:ext>
            </a:extLst>
          </p:cNvPr>
          <p:cNvSpPr txBox="1"/>
          <p:nvPr/>
        </p:nvSpPr>
        <p:spPr>
          <a:xfrm>
            <a:off x="6096000" y="3470840"/>
            <a:ext cx="19146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i="1" dirty="0">
                <a:solidFill>
                  <a:srgbClr val="0070C0"/>
                </a:solidFill>
              </a:rPr>
              <a:t>Plant Waste</a:t>
            </a:r>
          </a:p>
        </p:txBody>
      </p:sp>
      <p:cxnSp>
        <p:nvCxnSpPr>
          <p:cNvPr id="72" name="Connector: Curved 71">
            <a:extLst>
              <a:ext uri="{FF2B5EF4-FFF2-40B4-BE49-F238E27FC236}">
                <a16:creationId xmlns:a16="http://schemas.microsoft.com/office/drawing/2014/main" id="{DCCA7341-6218-47A8-1F22-E972BC720E64}"/>
              </a:ext>
            </a:extLst>
          </p:cNvPr>
          <p:cNvCxnSpPr>
            <a:stCxn id="20" idx="2"/>
          </p:cNvCxnSpPr>
          <p:nvPr/>
        </p:nvCxnSpPr>
        <p:spPr>
          <a:xfrm rot="10800000" flipV="1">
            <a:off x="4993394" y="1109965"/>
            <a:ext cx="1065694" cy="588595"/>
          </a:xfrm>
          <a:prstGeom prst="curvedConnector3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Curved 73">
            <a:extLst>
              <a:ext uri="{FF2B5EF4-FFF2-40B4-BE49-F238E27FC236}">
                <a16:creationId xmlns:a16="http://schemas.microsoft.com/office/drawing/2014/main" id="{8BA2271E-302E-A736-7FBD-05CC6CB6C50E}"/>
              </a:ext>
            </a:extLst>
          </p:cNvPr>
          <p:cNvCxnSpPr>
            <a:stCxn id="20" idx="2"/>
          </p:cNvCxnSpPr>
          <p:nvPr/>
        </p:nvCxnSpPr>
        <p:spPr>
          <a:xfrm rot="10800000" flipH="1" flipV="1">
            <a:off x="6059088" y="1109965"/>
            <a:ext cx="36912" cy="928647"/>
          </a:xfrm>
          <a:prstGeom prst="curvedConnector4">
            <a:avLst>
              <a:gd name="adj1" fmla="val -619311"/>
              <a:gd name="adj2" fmla="val 54493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or: Curved 89">
            <a:extLst>
              <a:ext uri="{FF2B5EF4-FFF2-40B4-BE49-F238E27FC236}">
                <a16:creationId xmlns:a16="http://schemas.microsoft.com/office/drawing/2014/main" id="{7BB31CF6-FCAF-6F05-F2A7-B60F271B3F09}"/>
              </a:ext>
            </a:extLst>
          </p:cNvPr>
          <p:cNvCxnSpPr>
            <a:stCxn id="20" idx="2"/>
          </p:cNvCxnSpPr>
          <p:nvPr/>
        </p:nvCxnSpPr>
        <p:spPr>
          <a:xfrm rot="10800000" flipH="1" flipV="1">
            <a:off x="6059088" y="1109965"/>
            <a:ext cx="1603584" cy="1845697"/>
          </a:xfrm>
          <a:prstGeom prst="curvedConnector4">
            <a:avLst>
              <a:gd name="adj1" fmla="val -6273"/>
              <a:gd name="adj2" fmla="val 41856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9ABFADB7-577F-4E78-2247-134BB3ACA5FE}"/>
              </a:ext>
            </a:extLst>
          </p:cNvPr>
          <p:cNvSpPr txBox="1"/>
          <p:nvPr/>
        </p:nvSpPr>
        <p:spPr>
          <a:xfrm>
            <a:off x="4838921" y="1135303"/>
            <a:ext cx="19146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Steam</a:t>
            </a:r>
          </a:p>
        </p:txBody>
      </p:sp>
      <p:cxnSp>
        <p:nvCxnSpPr>
          <p:cNvPr id="98" name="Connector: Curved 97">
            <a:extLst>
              <a:ext uri="{FF2B5EF4-FFF2-40B4-BE49-F238E27FC236}">
                <a16:creationId xmlns:a16="http://schemas.microsoft.com/office/drawing/2014/main" id="{5383E54D-F080-C309-8E1E-6DA7664AB010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6488713" y="1026523"/>
            <a:ext cx="423333" cy="203730"/>
          </a:xfrm>
          <a:prstGeom prst="curvedConnector3">
            <a:avLst>
              <a:gd name="adj1" fmla="val 2624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 descr="Truck with solid fill">
            <a:extLst>
              <a:ext uri="{FF2B5EF4-FFF2-40B4-BE49-F238E27FC236}">
                <a16:creationId xmlns:a16="http://schemas.microsoft.com/office/drawing/2014/main" id="{D0C132CD-E175-4B36-E952-B0FA61D8D8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34493" y="2856873"/>
            <a:ext cx="914400" cy="91440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7394FD6-531D-03D2-26C9-14C70704C1F8}"/>
              </a:ext>
            </a:extLst>
          </p:cNvPr>
          <p:cNvCxnSpPr/>
          <p:nvPr/>
        </p:nvCxnSpPr>
        <p:spPr>
          <a:xfrm>
            <a:off x="8695944" y="3429000"/>
            <a:ext cx="1038549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E8582C2C-DF3D-DC78-63A1-7E1C5107E66C}"/>
              </a:ext>
            </a:extLst>
          </p:cNvPr>
          <p:cNvGrpSpPr/>
          <p:nvPr/>
        </p:nvGrpSpPr>
        <p:grpSpPr>
          <a:xfrm>
            <a:off x="985239" y="950441"/>
            <a:ext cx="9778011" cy="5170378"/>
            <a:chOff x="1021461" y="988020"/>
            <a:chExt cx="9778011" cy="5170378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68DA8F51-7158-1D61-4EA0-AC77E4A3178F}"/>
                </a:ext>
              </a:extLst>
            </p:cNvPr>
            <p:cNvGrpSpPr/>
            <p:nvPr/>
          </p:nvGrpSpPr>
          <p:grpSpPr>
            <a:xfrm>
              <a:off x="1021461" y="988020"/>
              <a:ext cx="9778011" cy="5170378"/>
              <a:chOff x="1021461" y="988020"/>
              <a:chExt cx="9778011" cy="5170378"/>
            </a:xfrm>
          </p:grpSpPr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E22CF0C6-11AB-BB89-C974-FF977D696180}"/>
                  </a:ext>
                </a:extLst>
              </p:cNvPr>
              <p:cNvGrpSpPr/>
              <p:nvPr/>
            </p:nvGrpSpPr>
            <p:grpSpPr>
              <a:xfrm>
                <a:off x="1021461" y="1876425"/>
                <a:ext cx="9778011" cy="4281973"/>
                <a:chOff x="1181133" y="767034"/>
                <a:chExt cx="9778011" cy="4281973"/>
              </a:xfrm>
            </p:grpSpPr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4F3051C4-FA8E-E5EB-41E4-AB890F584AEE}"/>
                    </a:ext>
                  </a:extLst>
                </p:cNvPr>
                <p:cNvSpPr txBox="1"/>
                <p:nvPr/>
              </p:nvSpPr>
              <p:spPr>
                <a:xfrm>
                  <a:off x="7760050" y="2814851"/>
                  <a:ext cx="1322941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050" u="sng" dirty="0"/>
                    <a:t>Heat to farm</a:t>
                  </a:r>
                </a:p>
              </p:txBody>
            </p:sp>
            <p:cxnSp>
              <p:nvCxnSpPr>
                <p:cNvPr id="68" name="Connector: Curved 67">
                  <a:extLst>
                    <a:ext uri="{FF2B5EF4-FFF2-40B4-BE49-F238E27FC236}">
                      <a16:creationId xmlns:a16="http://schemas.microsoft.com/office/drawing/2014/main" id="{914FAD35-BCD1-888F-1C2F-09D528B52DCE}"/>
                    </a:ext>
                  </a:extLst>
                </p:cNvPr>
                <p:cNvCxnSpPr>
                  <a:cxnSpLocks/>
                  <a:stCxn id="89" idx="2"/>
                </p:cNvCxnSpPr>
                <p:nvPr/>
              </p:nvCxnSpPr>
              <p:spPr>
                <a:xfrm rot="5400000">
                  <a:off x="5933925" y="4214595"/>
                  <a:ext cx="441973" cy="701024"/>
                </a:xfrm>
                <a:prstGeom prst="curvedConnector2">
                  <a:avLst/>
                </a:prstGeom>
                <a:ln w="28575">
                  <a:solidFill>
                    <a:srgbClr val="00B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nector: Curved 69">
                  <a:extLst>
                    <a:ext uri="{FF2B5EF4-FFF2-40B4-BE49-F238E27FC236}">
                      <a16:creationId xmlns:a16="http://schemas.microsoft.com/office/drawing/2014/main" id="{8A9D96AF-7C44-0CA2-1DF9-83DF1085A9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 flipV="1">
                  <a:off x="2757342" y="3561709"/>
                  <a:ext cx="1314013" cy="995944"/>
                </a:xfrm>
                <a:prstGeom prst="curvedConnector3">
                  <a:avLst>
                    <a:gd name="adj1" fmla="val 50000"/>
                  </a:avLst>
                </a:prstGeom>
                <a:ln w="28575">
                  <a:solidFill>
                    <a:srgbClr val="00B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8A55786E-FC66-670C-FFB7-38DB9B7D8A40}"/>
                    </a:ext>
                  </a:extLst>
                </p:cNvPr>
                <p:cNvSpPr txBox="1"/>
                <p:nvPr/>
              </p:nvSpPr>
              <p:spPr>
                <a:xfrm>
                  <a:off x="3448209" y="2573234"/>
                  <a:ext cx="2285247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u="sng" dirty="0">
                      <a:solidFill>
                        <a:srgbClr val="00B050"/>
                      </a:solidFill>
                    </a:rPr>
                    <a:t>Circular Economy</a:t>
                  </a:r>
                </a:p>
              </p:txBody>
            </p:sp>
            <p:cxnSp>
              <p:nvCxnSpPr>
                <p:cNvPr id="73" name="Connector: Elbow 72">
                  <a:extLst>
                    <a:ext uri="{FF2B5EF4-FFF2-40B4-BE49-F238E27FC236}">
                      <a16:creationId xmlns:a16="http://schemas.microsoft.com/office/drawing/2014/main" id="{93CA426F-72B7-882C-D375-E8FF5D02A223}"/>
                    </a:ext>
                  </a:extLst>
                </p:cNvPr>
                <p:cNvCxnSpPr>
                  <a:cxnSpLocks/>
                  <a:stCxn id="86" idx="1"/>
                </p:cNvCxnSpPr>
                <p:nvPr/>
              </p:nvCxnSpPr>
              <p:spPr>
                <a:xfrm rot="10800000" flipH="1">
                  <a:off x="3894663" y="767034"/>
                  <a:ext cx="653775" cy="3710802"/>
                </a:xfrm>
                <a:prstGeom prst="bentConnector4">
                  <a:avLst>
                    <a:gd name="adj1" fmla="val -333635"/>
                    <a:gd name="adj2" fmla="val 97986"/>
                  </a:avLst>
                </a:prstGeom>
                <a:ln w="28575">
                  <a:solidFill>
                    <a:srgbClr val="00B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Connector: Elbow 74">
                  <a:extLst>
                    <a:ext uri="{FF2B5EF4-FFF2-40B4-BE49-F238E27FC236}">
                      <a16:creationId xmlns:a16="http://schemas.microsoft.com/office/drawing/2014/main" id="{F5562DFF-36B8-E59D-A5FC-0C2339FF11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 flipV="1">
                  <a:off x="8181786" y="2938685"/>
                  <a:ext cx="740663" cy="379094"/>
                </a:xfrm>
                <a:prstGeom prst="bentConnector3">
                  <a:avLst>
                    <a:gd name="adj1" fmla="val 50000"/>
                  </a:avLst>
                </a:prstGeom>
                <a:ln w="28575">
                  <a:solidFill>
                    <a:srgbClr val="00B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890E888F-0DAD-E091-91D9-9BFE8B57FD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21600" y="3813048"/>
                  <a:ext cx="1327456" cy="0"/>
                </a:xfrm>
                <a:prstGeom prst="straightConnector1">
                  <a:avLst/>
                </a:prstGeom>
                <a:ln w="28575">
                  <a:solidFill>
                    <a:srgbClr val="00B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Connector: Curved 76">
                  <a:extLst>
                    <a:ext uri="{FF2B5EF4-FFF2-40B4-BE49-F238E27FC236}">
                      <a16:creationId xmlns:a16="http://schemas.microsoft.com/office/drawing/2014/main" id="{DFD4D251-66D2-8C74-B68C-5491905057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H="1" flipV="1">
                  <a:off x="8876186" y="2926524"/>
                  <a:ext cx="728423" cy="624005"/>
                </a:xfrm>
                <a:prstGeom prst="curvedConnector3">
                  <a:avLst>
                    <a:gd name="adj1" fmla="val 50000"/>
                  </a:avLst>
                </a:prstGeom>
                <a:ln w="28575">
                  <a:solidFill>
                    <a:srgbClr val="00B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0608CCFF-9BE6-F20E-A261-DBC3388922A2}"/>
                    </a:ext>
                  </a:extLst>
                </p:cNvPr>
                <p:cNvGrpSpPr/>
                <p:nvPr/>
              </p:nvGrpSpPr>
              <p:grpSpPr>
                <a:xfrm>
                  <a:off x="9572184" y="1715974"/>
                  <a:ext cx="1386960" cy="1383570"/>
                  <a:chOff x="9572184" y="1715974"/>
                  <a:chExt cx="1386960" cy="1383570"/>
                </a:xfrm>
              </p:grpSpPr>
              <p:pic>
                <p:nvPicPr>
                  <p:cNvPr id="93" name="Picture 92">
                    <a:extLst>
                      <a:ext uri="{FF2B5EF4-FFF2-40B4-BE49-F238E27FC236}">
                        <a16:creationId xmlns:a16="http://schemas.microsoft.com/office/drawing/2014/main" id="{98C52E8D-927A-D2ED-DA5F-61037C37712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572184" y="1715974"/>
                    <a:ext cx="1386960" cy="1158340"/>
                  </a:xfrm>
                  <a:prstGeom prst="rect">
                    <a:avLst/>
                  </a:prstGeom>
                </p:spPr>
              </p:pic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4DC6FF1E-1622-1BF4-250F-99EE61D23C31}"/>
                      </a:ext>
                    </a:extLst>
                  </p:cNvPr>
                  <p:cNvSpPr txBox="1"/>
                  <p:nvPr/>
                </p:nvSpPr>
                <p:spPr>
                  <a:xfrm>
                    <a:off x="9634919" y="2791767"/>
                    <a:ext cx="1322941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u="sng" dirty="0"/>
                      <a:t>Electricity</a:t>
                    </a:r>
                  </a:p>
                </p:txBody>
              </p:sp>
            </p:grpSp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BF896E2A-5AA0-6197-AB78-CF7419FAAB03}"/>
                    </a:ext>
                  </a:extLst>
                </p:cNvPr>
                <p:cNvGrpSpPr/>
                <p:nvPr/>
              </p:nvGrpSpPr>
              <p:grpSpPr>
                <a:xfrm>
                  <a:off x="8255434" y="3120009"/>
                  <a:ext cx="1322941" cy="1072018"/>
                  <a:chOff x="8255434" y="3120009"/>
                  <a:chExt cx="1322941" cy="1072018"/>
                </a:xfrm>
              </p:grpSpPr>
              <p:sp>
                <p:nvSpPr>
                  <p:cNvPr id="91" name="Graphic 142" descr="Fire with solid fill">
                    <a:extLst>
                      <a:ext uri="{FF2B5EF4-FFF2-40B4-BE49-F238E27FC236}">
                        <a16:creationId xmlns:a16="http://schemas.microsoft.com/office/drawing/2014/main" id="{BC6B50C5-E430-E54E-87BE-E2F43016733C}"/>
                      </a:ext>
                    </a:extLst>
                  </p:cNvPr>
                  <p:cNvSpPr/>
                  <p:nvPr/>
                </p:nvSpPr>
                <p:spPr>
                  <a:xfrm>
                    <a:off x="8503832" y="3120009"/>
                    <a:ext cx="560815" cy="819150"/>
                  </a:xfrm>
                  <a:custGeom>
                    <a:avLst/>
                    <a:gdLst>
                      <a:gd name="connsiteX0" fmla="*/ 527201 w 560815"/>
                      <a:gd name="connsiteY0" fmla="*/ 421958 h 819150"/>
                      <a:gd name="connsiteX1" fmla="*/ 402424 w 560815"/>
                      <a:gd name="connsiteY1" fmla="*/ 531495 h 819150"/>
                      <a:gd name="connsiteX2" fmla="*/ 361466 w 560815"/>
                      <a:gd name="connsiteY2" fmla="*/ 382905 h 819150"/>
                      <a:gd name="connsiteX3" fmla="*/ 232879 w 560815"/>
                      <a:gd name="connsiteY3" fmla="*/ 0 h 819150"/>
                      <a:gd name="connsiteX4" fmla="*/ 134771 w 560815"/>
                      <a:gd name="connsiteY4" fmla="*/ 302895 h 819150"/>
                      <a:gd name="connsiteX5" fmla="*/ 20471 w 560815"/>
                      <a:gd name="connsiteY5" fmla="*/ 436245 h 819150"/>
                      <a:gd name="connsiteX6" fmla="*/ 113816 w 560815"/>
                      <a:gd name="connsiteY6" fmla="*/ 764858 h 819150"/>
                      <a:gd name="connsiteX7" fmla="*/ 170966 w 560815"/>
                      <a:gd name="connsiteY7" fmla="*/ 460058 h 819150"/>
                      <a:gd name="connsiteX8" fmla="*/ 209066 w 560815"/>
                      <a:gd name="connsiteY8" fmla="*/ 669608 h 819150"/>
                      <a:gd name="connsiteX9" fmla="*/ 278599 w 560815"/>
                      <a:gd name="connsiteY9" fmla="*/ 819150 h 819150"/>
                      <a:gd name="connsiteX10" fmla="*/ 535774 w 560815"/>
                      <a:gd name="connsiteY10" fmla="*/ 645795 h 819150"/>
                      <a:gd name="connsiteX11" fmla="*/ 527201 w 560815"/>
                      <a:gd name="connsiteY11" fmla="*/ 421958 h 819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60815" h="819150">
                        <a:moveTo>
                          <a:pt x="527201" y="421958"/>
                        </a:moveTo>
                        <a:cubicBezTo>
                          <a:pt x="544346" y="491490"/>
                          <a:pt x="472908" y="560070"/>
                          <a:pt x="402424" y="531495"/>
                        </a:cubicBezTo>
                        <a:cubicBezTo>
                          <a:pt x="343369" y="510540"/>
                          <a:pt x="320509" y="441960"/>
                          <a:pt x="361466" y="382905"/>
                        </a:cubicBezTo>
                        <a:cubicBezTo>
                          <a:pt x="453858" y="260033"/>
                          <a:pt x="386231" y="66675"/>
                          <a:pt x="232879" y="0"/>
                        </a:cubicBezTo>
                        <a:cubicBezTo>
                          <a:pt x="302411" y="131445"/>
                          <a:pt x="195731" y="252413"/>
                          <a:pt x="134771" y="302895"/>
                        </a:cubicBezTo>
                        <a:cubicBezTo>
                          <a:pt x="73811" y="353378"/>
                          <a:pt x="32854" y="405765"/>
                          <a:pt x="20471" y="436245"/>
                        </a:cubicBezTo>
                        <a:cubicBezTo>
                          <a:pt x="-41442" y="586740"/>
                          <a:pt x="50951" y="730568"/>
                          <a:pt x="113816" y="764858"/>
                        </a:cubicBezTo>
                        <a:cubicBezTo>
                          <a:pt x="85241" y="700088"/>
                          <a:pt x="58571" y="576263"/>
                          <a:pt x="170966" y="460058"/>
                        </a:cubicBezTo>
                        <a:cubicBezTo>
                          <a:pt x="170966" y="460058"/>
                          <a:pt x="138581" y="583883"/>
                          <a:pt x="209066" y="669608"/>
                        </a:cubicBezTo>
                        <a:cubicBezTo>
                          <a:pt x="279551" y="755333"/>
                          <a:pt x="278599" y="819150"/>
                          <a:pt x="278599" y="819150"/>
                        </a:cubicBezTo>
                        <a:cubicBezTo>
                          <a:pt x="388136" y="819150"/>
                          <a:pt x="491958" y="753428"/>
                          <a:pt x="535774" y="645795"/>
                        </a:cubicBezTo>
                        <a:cubicBezTo>
                          <a:pt x="569111" y="581978"/>
                          <a:pt x="571969" y="481013"/>
                          <a:pt x="527201" y="421958"/>
                        </a:cubicBezTo>
                      </a:path>
                    </a:pathLst>
                  </a:custGeom>
                  <a:solidFill>
                    <a:srgbClr val="C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u="sng"/>
                  </a:p>
                </p:txBody>
              </p: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1757BC06-D865-BD6F-3EAB-A26E34250418}"/>
                      </a:ext>
                    </a:extLst>
                  </p:cNvPr>
                  <p:cNvSpPr txBox="1"/>
                  <p:nvPr/>
                </p:nvSpPr>
                <p:spPr>
                  <a:xfrm>
                    <a:off x="8255434" y="3884250"/>
                    <a:ext cx="1322941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u="sng" dirty="0"/>
                      <a:t>Biogas</a:t>
                    </a:r>
                  </a:p>
                </p:txBody>
              </p:sp>
            </p:grpSp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CA947C1C-E521-9861-0574-94712AC930DC}"/>
                    </a:ext>
                  </a:extLst>
                </p:cNvPr>
                <p:cNvGrpSpPr/>
                <p:nvPr/>
              </p:nvGrpSpPr>
              <p:grpSpPr>
                <a:xfrm>
                  <a:off x="5854382" y="3242532"/>
                  <a:ext cx="1267218" cy="1101589"/>
                  <a:chOff x="5854382" y="3242532"/>
                  <a:chExt cx="1267218" cy="1101589"/>
                </a:xfrm>
              </p:grpSpPr>
              <p:pic>
                <p:nvPicPr>
                  <p:cNvPr id="88" name="Picture 87">
                    <a:extLst>
                      <a:ext uri="{FF2B5EF4-FFF2-40B4-BE49-F238E27FC236}">
                        <a16:creationId xmlns:a16="http://schemas.microsoft.com/office/drawing/2014/main" id="{07BB344E-41DD-D15B-1E71-B885A059791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5854382" y="3242532"/>
                    <a:ext cx="1267218" cy="823039"/>
                  </a:xfrm>
                  <a:prstGeom prst="rect">
                    <a:avLst/>
                  </a:prstGeom>
                </p:spPr>
              </p:pic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31403499-13E2-0E80-24DE-CC353917993A}"/>
                      </a:ext>
                    </a:extLst>
                  </p:cNvPr>
                  <p:cNvSpPr txBox="1"/>
                  <p:nvPr/>
                </p:nvSpPr>
                <p:spPr>
                  <a:xfrm>
                    <a:off x="5921680" y="4036344"/>
                    <a:ext cx="1167486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u="sng" dirty="0"/>
                      <a:t>Digester</a:t>
                    </a:r>
                  </a:p>
                </p:txBody>
              </p:sp>
            </p:grpSp>
            <p:grpSp>
              <p:nvGrpSpPr>
                <p:cNvPr id="81" name="Group 80">
                  <a:extLst>
                    <a:ext uri="{FF2B5EF4-FFF2-40B4-BE49-F238E27FC236}">
                      <a16:creationId xmlns:a16="http://schemas.microsoft.com/office/drawing/2014/main" id="{B0921D0A-5665-CFD0-87D9-68E1DDA3049F}"/>
                    </a:ext>
                  </a:extLst>
                </p:cNvPr>
                <p:cNvGrpSpPr/>
                <p:nvPr/>
              </p:nvGrpSpPr>
              <p:grpSpPr>
                <a:xfrm>
                  <a:off x="3894664" y="4116920"/>
                  <a:ext cx="1897720" cy="932087"/>
                  <a:chOff x="3894664" y="4116920"/>
                  <a:chExt cx="1897720" cy="932087"/>
                </a:xfrm>
              </p:grpSpPr>
              <p:pic>
                <p:nvPicPr>
                  <p:cNvPr id="86" name="Picture 85">
                    <a:extLst>
                      <a:ext uri="{FF2B5EF4-FFF2-40B4-BE49-F238E27FC236}">
                        <a16:creationId xmlns:a16="http://schemas.microsoft.com/office/drawing/2014/main" id="{00E9FC1A-D5BF-9A1D-9D3A-1DB83BEC4B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3894664" y="4116920"/>
                    <a:ext cx="1897720" cy="721832"/>
                  </a:xfrm>
                  <a:prstGeom prst="rect">
                    <a:avLst/>
                  </a:prstGeom>
                </p:spPr>
              </p:pic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B0E231FA-C261-87AC-1AF9-70D8C00B2BCD}"/>
                      </a:ext>
                    </a:extLst>
                  </p:cNvPr>
                  <p:cNvSpPr txBox="1"/>
                  <p:nvPr/>
                </p:nvSpPr>
                <p:spPr>
                  <a:xfrm>
                    <a:off x="3905861" y="4741230"/>
                    <a:ext cx="1828199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u="sng" dirty="0"/>
                      <a:t>Digestate</a:t>
                    </a:r>
                  </a:p>
                </p:txBody>
              </p:sp>
            </p:grpSp>
            <p:cxnSp>
              <p:nvCxnSpPr>
                <p:cNvPr id="82" name="Connector: Elbow 81">
                  <a:extLst>
                    <a:ext uri="{FF2B5EF4-FFF2-40B4-BE49-F238E27FC236}">
                      <a16:creationId xmlns:a16="http://schemas.microsoft.com/office/drawing/2014/main" id="{96BB74F4-9CE9-4AF3-EFAC-E0C8B6A753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>
                  <a:off x="8916904" y="1751344"/>
                  <a:ext cx="655280" cy="326920"/>
                </a:xfrm>
                <a:prstGeom prst="bentConnector3">
                  <a:avLst/>
                </a:prstGeom>
                <a:ln w="28575">
                  <a:solidFill>
                    <a:srgbClr val="00B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E8C094C4-F214-076E-4760-ECA981E090D6}"/>
                    </a:ext>
                  </a:extLst>
                </p:cNvPr>
                <p:cNvSpPr txBox="1"/>
                <p:nvPr/>
              </p:nvSpPr>
              <p:spPr>
                <a:xfrm>
                  <a:off x="8804400" y="2985294"/>
                  <a:ext cx="1322941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050" u="sng" dirty="0"/>
                    <a:t>Bio-methene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D4319791-7344-B177-F358-04599189013A}"/>
                    </a:ext>
                  </a:extLst>
                </p:cNvPr>
                <p:cNvSpPr txBox="1"/>
                <p:nvPr/>
              </p:nvSpPr>
              <p:spPr>
                <a:xfrm>
                  <a:off x="1181133" y="2287880"/>
                  <a:ext cx="1322941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050" u="sng" dirty="0"/>
                    <a:t>Bedding</a:t>
                  </a: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211E6161-65A3-1ACD-D989-7A332E855533}"/>
                    </a:ext>
                  </a:extLst>
                </p:cNvPr>
                <p:cNvSpPr txBox="1"/>
                <p:nvPr/>
              </p:nvSpPr>
              <p:spPr>
                <a:xfrm>
                  <a:off x="2589380" y="3939727"/>
                  <a:ext cx="1322941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050" u="sng" dirty="0"/>
                    <a:t>Bio-</a:t>
                  </a:r>
                  <a:r>
                    <a:rPr lang="en-US" sz="1050" u="sng" dirty="0" err="1"/>
                    <a:t>Fertiliser</a:t>
                  </a:r>
                  <a:endParaRPr lang="en-US" sz="1050" u="sng" dirty="0"/>
                </a:p>
              </p:txBody>
            </p: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A1D5F83-86AE-C5BD-3BAD-C039BC43C77F}"/>
                  </a:ext>
                </a:extLst>
              </p:cNvPr>
              <p:cNvSpPr txBox="1"/>
              <p:nvPr/>
            </p:nvSpPr>
            <p:spPr>
              <a:xfrm>
                <a:off x="8010628" y="1061199"/>
                <a:ext cx="1556768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50" u="sng" dirty="0"/>
                  <a:t>Biogas as Boiler Fuel</a:t>
                </a:r>
              </a:p>
            </p:txBody>
          </p:sp>
          <p:cxnSp>
            <p:nvCxnSpPr>
              <p:cNvPr id="66" name="Connector: Elbow 65">
                <a:extLst>
                  <a:ext uri="{FF2B5EF4-FFF2-40B4-BE49-F238E27FC236}">
                    <a16:creationId xmlns:a16="http://schemas.microsoft.com/office/drawing/2014/main" id="{C46A6A53-EFBA-8540-8141-27079BAB12E5}"/>
                  </a:ext>
                </a:extLst>
              </p:cNvPr>
              <p:cNvCxnSpPr>
                <a:cxnSpLocks/>
                <a:stCxn id="91" idx="10"/>
              </p:cNvCxnSpPr>
              <p:nvPr/>
            </p:nvCxnSpPr>
            <p:spPr>
              <a:xfrm flipH="1" flipV="1">
                <a:off x="6535578" y="988020"/>
                <a:ext cx="2344356" cy="3887175"/>
              </a:xfrm>
              <a:prstGeom prst="bentConnector4">
                <a:avLst>
                  <a:gd name="adj1" fmla="val -84639"/>
                  <a:gd name="adj2" fmla="val 99944"/>
                </a:avLst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7" name="Connector: Elbow 56">
              <a:extLst>
                <a:ext uri="{FF2B5EF4-FFF2-40B4-BE49-F238E27FC236}">
                  <a16:creationId xmlns:a16="http://schemas.microsoft.com/office/drawing/2014/main" id="{1002C623-2F13-73CC-4FD0-21AE82B99C68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2433094" y="2426363"/>
              <a:ext cx="1756640" cy="1371154"/>
            </a:xfrm>
            <a:prstGeom prst="bentConnector3">
              <a:avLst>
                <a:gd name="adj1" fmla="val 101013"/>
              </a:avLst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8E080E6-E8C3-D8B8-16A4-223365203E39}"/>
                </a:ext>
              </a:extLst>
            </p:cNvPr>
            <p:cNvSpPr txBox="1"/>
            <p:nvPr/>
          </p:nvSpPr>
          <p:spPr>
            <a:xfrm>
              <a:off x="2209874" y="3036640"/>
              <a:ext cx="132294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050" u="sng" dirty="0"/>
                <a:t>Pasture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247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7487F-B631-A5F4-27D2-EA21F6EDE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8" y="150019"/>
            <a:ext cx="11477627" cy="518318"/>
          </a:xfrm>
        </p:spPr>
        <p:txBody>
          <a:bodyPr/>
          <a:lstStyle/>
          <a:p>
            <a:r>
              <a:rPr lang="en-US" dirty="0"/>
              <a:t>3.0 RESULTS &amp;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D538F-68CE-AB3B-A260-344A4A802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849312"/>
            <a:ext cx="5829300" cy="518318"/>
          </a:xfrm>
        </p:spPr>
        <p:txBody>
          <a:bodyPr>
            <a:normAutofit/>
          </a:bodyPr>
          <a:lstStyle/>
          <a:p>
            <a:r>
              <a:rPr lang="en-US" sz="2800" dirty="0"/>
              <a:t>3.1 Feedstock Characterization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BE9427B-6C89-C0B5-8FAB-C99F7A26D00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12963795"/>
              </p:ext>
            </p:extLst>
          </p:nvPr>
        </p:nvGraphicFramePr>
        <p:xfrm>
          <a:off x="5722522" y="1367631"/>
          <a:ext cx="6155153" cy="4375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9594">
                  <a:extLst>
                    <a:ext uri="{9D8B030D-6E8A-4147-A177-3AD203B41FA5}">
                      <a16:colId xmlns:a16="http://schemas.microsoft.com/office/drawing/2014/main" val="3208663082"/>
                    </a:ext>
                  </a:extLst>
                </a:gridCol>
                <a:gridCol w="1330414">
                  <a:extLst>
                    <a:ext uri="{9D8B030D-6E8A-4147-A177-3AD203B41FA5}">
                      <a16:colId xmlns:a16="http://schemas.microsoft.com/office/drawing/2014/main" val="536160098"/>
                    </a:ext>
                  </a:extLst>
                </a:gridCol>
                <a:gridCol w="1702570">
                  <a:extLst>
                    <a:ext uri="{9D8B030D-6E8A-4147-A177-3AD203B41FA5}">
                      <a16:colId xmlns:a16="http://schemas.microsoft.com/office/drawing/2014/main" val="3962292489"/>
                    </a:ext>
                  </a:extLst>
                </a:gridCol>
                <a:gridCol w="1552575">
                  <a:extLst>
                    <a:ext uri="{9D8B030D-6E8A-4147-A177-3AD203B41FA5}">
                      <a16:colId xmlns:a16="http://schemas.microsoft.com/office/drawing/2014/main" val="912669654"/>
                    </a:ext>
                  </a:extLst>
                </a:gridCol>
              </a:tblGrid>
              <a:tr h="780459">
                <a:tc>
                  <a:txBody>
                    <a:bodyPr/>
                    <a:lstStyle/>
                    <a:p>
                      <a:r>
                        <a:rPr lang="en-US" sz="2000" b="1" dirty="0"/>
                        <a:t>Feeds</a:t>
                      </a:r>
                      <a:r>
                        <a:rPr lang="en-US" sz="1800" b="1" dirty="0"/>
                        <a:t>tock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Qty (Ton/yr)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Biogas (m³/yr)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Energy (GJ/yr)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224160"/>
                  </a:ext>
                </a:extLst>
              </a:tr>
              <a:tr h="780459">
                <a:tc>
                  <a:txBody>
                    <a:bodyPr/>
                    <a:lstStyle/>
                    <a:p>
                      <a:r>
                        <a:rPr lang="en-US" sz="2000" dirty="0"/>
                        <a:t>Poultry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52,696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6,697,772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163,426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917077"/>
                  </a:ext>
                </a:extLst>
              </a:tr>
              <a:tr h="780459">
                <a:tc>
                  <a:txBody>
                    <a:bodyPr/>
                    <a:lstStyle/>
                    <a:p>
                      <a:r>
                        <a:rPr lang="en-US" sz="2000" dirty="0"/>
                        <a:t>Cattle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32,850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3,929,870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95,889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742192"/>
                  </a:ext>
                </a:extLst>
              </a:tr>
              <a:tr h="780459">
                <a:tc>
                  <a:txBody>
                    <a:bodyPr/>
                    <a:lstStyle/>
                    <a:p>
                      <a:r>
                        <a:rPr lang="en-US" sz="2000" dirty="0"/>
                        <a:t>Slaughter 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105,900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2,584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165917"/>
                  </a:ext>
                </a:extLst>
              </a:tr>
              <a:tr h="780459">
                <a:tc>
                  <a:txBody>
                    <a:bodyPr/>
                    <a:lstStyle/>
                    <a:p>
                      <a:r>
                        <a:rPr lang="en-US" sz="2000" dirty="0"/>
                        <a:t>Processing Plant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1,095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41,391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1,009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197048"/>
                  </a:ext>
                </a:extLst>
              </a:tr>
              <a:tr h="473649">
                <a:tc gridSpan="3"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Total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280,148.3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714479"/>
                  </a:ext>
                </a:extLst>
              </a:tr>
            </a:tbl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6DC5FA-D750-6F90-B3C6-6C112E79CA8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9F2624D-8295-92D2-6565-6AC6D1491A07}"/>
              </a:ext>
            </a:extLst>
          </p:cNvPr>
          <p:cNvSpPr txBox="1">
            <a:spLocks/>
          </p:cNvSpPr>
          <p:nvPr/>
        </p:nvSpPr>
        <p:spPr>
          <a:xfrm>
            <a:off x="6219826" y="849311"/>
            <a:ext cx="5829300" cy="51831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3.2 Biogas Potential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B96C9B55-E27B-E9D0-9960-D7973157B9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7482598"/>
              </p:ext>
            </p:extLst>
          </p:nvPr>
        </p:nvGraphicFramePr>
        <p:xfrm>
          <a:off x="223838" y="1367628"/>
          <a:ext cx="5374857" cy="4589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82808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B8DD4-3E72-33A3-8128-679DB9F29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0805"/>
            <a:ext cx="10515600" cy="576707"/>
          </a:xfrm>
        </p:spPr>
        <p:txBody>
          <a:bodyPr>
            <a:normAutofit/>
          </a:bodyPr>
          <a:lstStyle/>
          <a:p>
            <a:r>
              <a:rPr lang="en-US" dirty="0"/>
              <a:t>3.3 Environmental – LC GHG Emissions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C8C53B-0480-8F79-6758-59FE10B9F0D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6700" y="6356350"/>
            <a:ext cx="22387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FE3428D-E800-E027-464B-42A56447DC37}"/>
              </a:ext>
            </a:extLst>
          </p:cNvPr>
          <p:cNvSpPr txBox="1">
            <a:spLocks/>
          </p:cNvSpPr>
          <p:nvPr/>
        </p:nvSpPr>
        <p:spPr>
          <a:xfrm>
            <a:off x="5525650" y="1481327"/>
            <a:ext cx="5829738" cy="47083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00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15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F8235F44-6C57-40DD-81E0-00473677C4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6102538"/>
              </p:ext>
            </p:extLst>
          </p:nvPr>
        </p:nvGraphicFramePr>
        <p:xfrm>
          <a:off x="0" y="908141"/>
          <a:ext cx="6749716" cy="5281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0B3E63B-A7D8-E9B2-A3FB-C3F147E54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49716" y="908141"/>
            <a:ext cx="5183188" cy="504171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Major GHG Contributors</a:t>
            </a:r>
          </a:p>
          <a:p>
            <a:r>
              <a:rPr lang="en-US" dirty="0"/>
              <a:t>Coal mining &amp; combustion</a:t>
            </a:r>
          </a:p>
          <a:p>
            <a:r>
              <a:rPr lang="en-US" dirty="0"/>
              <a:t>Diesel production &amp; use</a:t>
            </a:r>
          </a:p>
          <a:p>
            <a:r>
              <a:rPr lang="en-US" dirty="0"/>
              <a:t>Biogenic CO₂ from biogas: Neutral cycle</a:t>
            </a:r>
          </a:p>
          <a:p>
            <a:r>
              <a:rPr lang="en-US" dirty="0"/>
              <a:t>Methane leakage (circular)→ Key mitigation area</a:t>
            </a:r>
          </a:p>
          <a:p>
            <a:pPr marL="0" indent="0">
              <a:buNone/>
            </a:pPr>
            <a:r>
              <a:rPr lang="en-US" b="1" dirty="0"/>
              <a:t>System-Level Emissions (kg CO₂-eq)</a:t>
            </a:r>
          </a:p>
          <a:p>
            <a:r>
              <a:rPr lang="en-US" dirty="0"/>
              <a:t>Reference System	: 18,287,289</a:t>
            </a:r>
          </a:p>
          <a:p>
            <a:r>
              <a:rPr lang="en-US" dirty="0"/>
              <a:t>Circular System:	4,172,423</a:t>
            </a:r>
          </a:p>
          <a:p>
            <a:r>
              <a:rPr lang="en-US" dirty="0"/>
              <a:t>Net Reduction:	</a:t>
            </a:r>
            <a:r>
              <a:rPr lang="en-US" b="1" dirty="0"/>
              <a:t>(77%)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44375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4FB7C-74FD-B3F1-DF41-DCA28B1B5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5AD5-10F4-77C9-1052-EB67E8B1B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0805"/>
            <a:ext cx="10515600" cy="576707"/>
          </a:xfrm>
        </p:spPr>
        <p:txBody>
          <a:bodyPr>
            <a:normAutofit/>
          </a:bodyPr>
          <a:lstStyle/>
          <a:p>
            <a:r>
              <a:rPr lang="en-US" dirty="0"/>
              <a:t>3.4 Economic - Fuel Displacement &amp; Savings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72DF6B-36F1-30FD-DAC4-22B3FC77F77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6700" y="6356350"/>
            <a:ext cx="22387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78CBB80-CE06-3682-CDC2-6FE5C9F70DE1}"/>
              </a:ext>
            </a:extLst>
          </p:cNvPr>
          <p:cNvSpPr txBox="1">
            <a:spLocks/>
          </p:cNvSpPr>
          <p:nvPr/>
        </p:nvSpPr>
        <p:spPr>
          <a:xfrm>
            <a:off x="5525650" y="1481327"/>
            <a:ext cx="5829738" cy="47083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00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15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B734AC3-9FDB-6F2B-48EE-B0C03A2D29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25650" y="908141"/>
            <a:ext cx="6407254" cy="5041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GBEP Indicator 20.1a – Net Energy Balance</a:t>
            </a:r>
          </a:p>
          <a:p>
            <a:r>
              <a:rPr lang="sv-SE" dirty="0"/>
              <a:t>Fossil system: 91,394 GJ</a:t>
            </a:r>
          </a:p>
          <a:p>
            <a:r>
              <a:rPr lang="sv-SE" dirty="0"/>
              <a:t>Biogas system: 280,148 GJ</a:t>
            </a:r>
          </a:p>
          <a:p>
            <a:r>
              <a:rPr lang="sv-SE" dirty="0"/>
              <a:t>Surplus: </a:t>
            </a:r>
            <a:r>
              <a:rPr lang="sv-SE" b="1" dirty="0"/>
              <a:t>188,754 GJ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GBEP Indicator 20.1b – Foreign Exchange Savings</a:t>
            </a:r>
          </a:p>
          <a:p>
            <a:r>
              <a:rPr lang="en-US" dirty="0"/>
              <a:t>$1.04M/year saved from avoided fuel imports</a:t>
            </a:r>
          </a:p>
          <a:p>
            <a:r>
              <a:rPr lang="en-US" dirty="0"/>
              <a:t>Supports energy sovereignty &amp; local reinvestment</a:t>
            </a:r>
            <a:endParaRPr lang="en-US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B2ACD94-5F10-793D-5AA6-FFD326890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844314"/>
              </p:ext>
            </p:extLst>
          </p:nvPr>
        </p:nvGraphicFramePr>
        <p:xfrm>
          <a:off x="181357" y="893530"/>
          <a:ext cx="5076444" cy="187824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75943">
                  <a:extLst>
                    <a:ext uri="{9D8B030D-6E8A-4147-A177-3AD203B41FA5}">
                      <a16:colId xmlns:a16="http://schemas.microsoft.com/office/drawing/2014/main" val="365166370"/>
                    </a:ext>
                  </a:extLst>
                </a:gridCol>
                <a:gridCol w="2009775">
                  <a:extLst>
                    <a:ext uri="{9D8B030D-6E8A-4147-A177-3AD203B41FA5}">
                      <a16:colId xmlns:a16="http://schemas.microsoft.com/office/drawing/2014/main" val="3531706233"/>
                    </a:ext>
                  </a:extLst>
                </a:gridCol>
                <a:gridCol w="1990726">
                  <a:extLst>
                    <a:ext uri="{9D8B030D-6E8A-4147-A177-3AD203B41FA5}">
                      <a16:colId xmlns:a16="http://schemas.microsoft.com/office/drawing/2014/main" val="3545575636"/>
                    </a:ext>
                  </a:extLst>
                </a:gridCol>
              </a:tblGrid>
              <a:tr h="487595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2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Fuel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Energy (GJ)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Cost (USD)</a:t>
                      </a:r>
                    </a:p>
                  </a:txBody>
                  <a:tcPr marL="121920" marR="121920" marT="76200" marB="76200" anchor="ctr"/>
                </a:tc>
                <a:extLst>
                  <a:ext uri="{0D108BD9-81ED-4DB2-BD59-A6C34878D82A}">
                    <a16:rowId xmlns:a16="http://schemas.microsoft.com/office/drawing/2014/main" val="2194624059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Coal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77,024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514,000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132140945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Diesel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14,370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522,000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9171909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sz="2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91,394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1,036,000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3371686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684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14451F-1560-4B0C-453F-4BFEB4712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207AC-8DE8-7229-E300-DCE9D61BF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0805"/>
            <a:ext cx="10515600" cy="576707"/>
          </a:xfrm>
        </p:spPr>
        <p:txBody>
          <a:bodyPr>
            <a:normAutofit/>
          </a:bodyPr>
          <a:lstStyle/>
          <a:p>
            <a:r>
              <a:rPr lang="en-US" dirty="0"/>
              <a:t>4.5 Social – Job creation in Bioenergy Sector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21850E-3558-18C4-CF61-DFC8778B9A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6700" y="6356350"/>
            <a:ext cx="22387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90711D4-C836-92A9-3745-C09C0E94EE75}"/>
              </a:ext>
            </a:extLst>
          </p:cNvPr>
          <p:cNvSpPr txBox="1">
            <a:spLocks/>
          </p:cNvSpPr>
          <p:nvPr/>
        </p:nvSpPr>
        <p:spPr>
          <a:xfrm>
            <a:off x="114301" y="4857750"/>
            <a:ext cx="5067299" cy="13462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00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15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Net Job Creation: +21 jobs</a:t>
            </a:r>
            <a:endParaRPr lang="en-US" sz="2400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83437315-7771-FB66-0CBF-8D7BD749C175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035224791"/>
              </p:ext>
            </p:extLst>
          </p:nvPr>
        </p:nvGraphicFramePr>
        <p:xfrm>
          <a:off x="5526088" y="908050"/>
          <a:ext cx="6407150" cy="504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F311C08-A422-508E-BAE1-46545D5008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712209"/>
              </p:ext>
            </p:extLst>
          </p:nvPr>
        </p:nvGraphicFramePr>
        <p:xfrm>
          <a:off x="114301" y="908141"/>
          <a:ext cx="5067299" cy="32385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48391">
                  <a:extLst>
                    <a:ext uri="{9D8B030D-6E8A-4147-A177-3AD203B41FA5}">
                      <a16:colId xmlns:a16="http://schemas.microsoft.com/office/drawing/2014/main" val="467727819"/>
                    </a:ext>
                  </a:extLst>
                </a:gridCol>
                <a:gridCol w="919688">
                  <a:extLst>
                    <a:ext uri="{9D8B030D-6E8A-4147-A177-3AD203B41FA5}">
                      <a16:colId xmlns:a16="http://schemas.microsoft.com/office/drawing/2014/main" val="112491620"/>
                    </a:ext>
                  </a:extLst>
                </a:gridCol>
                <a:gridCol w="1045920">
                  <a:extLst>
                    <a:ext uri="{9D8B030D-6E8A-4147-A177-3AD203B41FA5}">
                      <a16:colId xmlns:a16="http://schemas.microsoft.com/office/drawing/2014/main" val="3977927037"/>
                    </a:ext>
                  </a:extLst>
                </a:gridCol>
                <a:gridCol w="1253300">
                  <a:extLst>
                    <a:ext uri="{9D8B030D-6E8A-4147-A177-3AD203B41FA5}">
                      <a16:colId xmlns:a16="http://schemas.microsoft.com/office/drawing/2014/main" val="4796883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b="1" dirty="0">
                          <a:effectLst/>
                        </a:rPr>
                        <a:t>Subsystem</a:t>
                      </a:r>
                      <a:endParaRPr lang="en-US" b="1" dirty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1">
                          <a:effectLst/>
                        </a:rPr>
                        <a:t>Fossil Jobs</a:t>
                      </a:r>
                      <a:endParaRPr lang="en-US" b="1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1">
                          <a:effectLst/>
                        </a:rPr>
                        <a:t>Biogas Jobs</a:t>
                      </a:r>
                      <a:endParaRPr lang="en-US" b="1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1" dirty="0">
                          <a:effectLst/>
                        </a:rPr>
                        <a:t>Change</a:t>
                      </a:r>
                      <a:endParaRPr lang="en-US" b="1" dirty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extLst>
                  <a:ext uri="{0D108BD9-81ED-4DB2-BD59-A6C34878D82A}">
                    <a16:rowId xmlns:a16="http://schemas.microsoft.com/office/drawing/2014/main" val="42571906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Fuel Supply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14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25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+11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697280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Transport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5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20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+15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1390165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Conversion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19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8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-11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37819867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Waste Utilization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12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25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+13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8926419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Admin/Indirect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6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12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+6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5369618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1">
                          <a:effectLst/>
                        </a:rPr>
                        <a:t>Total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1">
                          <a:effectLst/>
                        </a:rPr>
                        <a:t>56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1">
                          <a:effectLst/>
                        </a:rPr>
                        <a:t>90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b="1" dirty="0">
                          <a:effectLst/>
                        </a:rPr>
                        <a:t>+34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4272274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809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E821F-3DB3-FEE1-B15F-F569FDA00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4.0 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A020A-9715-4F29-9900-C0D544530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Environmental Pillar: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en-US" dirty="0"/>
              <a:t>Achieved a </a:t>
            </a:r>
            <a:r>
              <a:rPr lang="en-US" b="1" dirty="0"/>
              <a:t>77% reduction in GHG emissions</a:t>
            </a:r>
            <a:r>
              <a:rPr lang="en-US" dirty="0"/>
              <a:t> vs. linear model. Prevents </a:t>
            </a:r>
            <a:r>
              <a:rPr lang="en-US" b="1" dirty="0"/>
              <a:t>~14 million kg CO₂-eq annually</a:t>
            </a:r>
            <a:r>
              <a:rPr lang="en-US" dirty="0"/>
              <a:t>, supporting Zambia's NDCs.</a:t>
            </a:r>
          </a:p>
          <a:p>
            <a:r>
              <a:rPr lang="en-US" b="1" dirty="0">
                <a:solidFill>
                  <a:srgbClr val="002060"/>
                </a:solidFill>
              </a:rPr>
              <a:t>Economic Pillar:</a:t>
            </a:r>
            <a:endParaRPr lang="en-US" dirty="0">
              <a:solidFill>
                <a:srgbClr val="002060"/>
              </a:solidFill>
            </a:endParaRPr>
          </a:p>
          <a:p>
            <a:pPr lvl="1"/>
            <a:r>
              <a:rPr lang="en-US" dirty="0"/>
              <a:t>Ensures </a:t>
            </a:r>
            <a:r>
              <a:rPr lang="en-US" b="1" dirty="0"/>
              <a:t>full thermal energy self-sufficiency</a:t>
            </a:r>
            <a:r>
              <a:rPr lang="en-US" dirty="0"/>
              <a:t> + a large surplus (</a:t>
            </a:r>
            <a:r>
              <a:rPr lang="en-US" b="1" dirty="0"/>
              <a:t>188,754 GJ/year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Saves </a:t>
            </a:r>
            <a:r>
              <a:rPr lang="en-US" b="1" dirty="0"/>
              <a:t>~$1.04 million/year</a:t>
            </a:r>
            <a:r>
              <a:rPr lang="en-US" dirty="0"/>
              <a:t> in fossil fuel imports, boosting fiscal resilience.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Social Pillar: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dirty="0"/>
              <a:t>Generated a </a:t>
            </a:r>
            <a:r>
              <a:rPr lang="en-US" b="1" dirty="0"/>
              <a:t>39.3% </a:t>
            </a:r>
            <a:r>
              <a:rPr lang="en-US" dirty="0"/>
              <a:t>net </a:t>
            </a:r>
            <a:r>
              <a:rPr lang="en-US" b="1" dirty="0"/>
              <a:t>new jobs increase</a:t>
            </a:r>
          </a:p>
          <a:p>
            <a:pPr lvl="1"/>
            <a:endParaRPr lang="en-US" b="1" dirty="0"/>
          </a:p>
          <a:p>
            <a:pPr marL="228600" lvl="1" indent="0">
              <a:buNone/>
            </a:pPr>
            <a:r>
              <a:rPr lang="en-US" dirty="0"/>
              <a:t>Therefore, integrating Circular Economy (CE) via biogas is a </a:t>
            </a:r>
            <a:r>
              <a:rPr lang="en-US" b="1" dirty="0"/>
              <a:t>SUSTAINABLE</a:t>
            </a:r>
            <a:r>
              <a:rPr lang="en-US" dirty="0"/>
              <a:t> and  transformative solution for Zambia's waste, energy, and agricultural challenges.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4C1EC-6F47-4EB2-97F7-F167E27372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268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AGS (2023) Zambia Circular Economy Study An overview of opportunities for SMEs in Zambia to make use of waste materials and products and develop a more circular economy in Zambia.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Bond, A.J. and Morrison-Saunders, A. (2009) ‘Sustainability appraisal: Jack of all trades, master of none?’, Impact Assessment and Project Appraisal, 27(4), pp. 321–329. Available at: https://doi.org/10.3152/146155109X479422.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EC (2019) ‘ “The European Green Deal”, COM/2019/640 final.’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Gamuchirai</a:t>
            </a:r>
            <a:r>
              <a:rPr lang="en-US" sz="2400" dirty="0"/>
              <a:t> </a:t>
            </a:r>
            <a:r>
              <a:rPr lang="en-US" sz="2400" dirty="0" err="1"/>
              <a:t>Mutezo</a:t>
            </a:r>
            <a:r>
              <a:rPr lang="en-US" sz="2400" dirty="0"/>
              <a:t> (2021) ‘INTEGRATING ENERGY FROM WASTE IN RAPIDLY URBANISING AFRICAN CITIES: A CIRCULAR ECONOMY CASE FOR BIOGAS INITIATIVES’. Available at: https://doi.org/10.1007/978-3-030.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Geissdoerfer</a:t>
            </a:r>
            <a:r>
              <a:rPr lang="en-US" sz="2400" dirty="0"/>
              <a:t>, M. et al. (2018) ‘Business models and supply chains for the circular economy’, Journal of Cleaner Production, 190, pp. 712–721. Available at: https://doi.org/10.1016/j.jclepro.2018.04.159.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Gibson, B., H.S. and T.J. (2013) ‘Sustainability assessment: criteria and processes. Routledge.’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GRID-</a:t>
            </a:r>
            <a:r>
              <a:rPr lang="en-US" sz="2400" dirty="0" err="1"/>
              <a:t>Arendal</a:t>
            </a:r>
            <a:r>
              <a:rPr lang="en-US" sz="2400" dirty="0"/>
              <a:t> (2021) CIRCULAR ECONOMY ON THE AFRICAN CONTINENT. Available at: www.footprintsafrica.co.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Kabeyi</a:t>
            </a:r>
            <a:r>
              <a:rPr lang="en-US" sz="2400" dirty="0"/>
              <a:t>, M.J.B. and Olanrewaju, O.A. (2022) ‘Biogas Production and Applications in the Sustainable Energy Transition’, Journal of Energy, 2022, pp. 1–43. Available at: https://doi.org/10.1155/2022/8750221.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Korhonen, J., </a:t>
            </a:r>
            <a:r>
              <a:rPr lang="en-US" sz="2400" dirty="0" err="1"/>
              <a:t>Honkasalo</a:t>
            </a:r>
            <a:r>
              <a:rPr lang="en-US" sz="2400" dirty="0"/>
              <a:t>, A. and </a:t>
            </a:r>
            <a:r>
              <a:rPr lang="en-US" sz="2400" dirty="0" err="1"/>
              <a:t>Seppälä</a:t>
            </a:r>
            <a:r>
              <a:rPr lang="en-US" sz="2400" dirty="0"/>
              <a:t>, J. (2018) ‘Circular Economy: The Concept and its Limitations’, Ecological Economics, 143, pp. 37–46. Available at: https://doi.org/10.1016/j.ecolecon.2017.06.041.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Lubańska</a:t>
            </a:r>
            <a:r>
              <a:rPr lang="en-US" sz="2400" dirty="0"/>
              <a:t>, A. and Kazak, J.K. (2023) ‘The Role of Biogas Production in Circular Economy Approach from the Perspective of Locality’, Energies, 16(9). Available at: https://doi.org/10.3390/en16093801.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Lyng</a:t>
            </a:r>
            <a:r>
              <a:rPr lang="en-US" sz="2400" dirty="0"/>
              <a:t>, K.A. et al. (2020) ‘The implications of economic instruments on biogas value chains: a case study comparison between Norway and Denmark’, Environment, Development and Sustainability, 22(8), pp. 7125–7152. Available at: https://doi.org/10.1007/s10668-019-00463-9.</a:t>
            </a:r>
          </a:p>
          <a:p>
            <a:endParaRPr lang="en-GB" sz="2400" dirty="0"/>
          </a:p>
          <a:p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10F23FC-F74E-423E-EEA4-C03FB5CA4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2366772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909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EF1DB-9CD4-226C-432A-784431102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DDA92-8B82-4282-5B7A-EBE8586F75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4A24E88-636B-4035-95B2-5313DA6DF6FE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9108924">
            <a:off x="266700" y="1209675"/>
            <a:ext cx="11544300" cy="38671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None/>
              <a:defRPr/>
            </a:pPr>
            <a:endParaRPr lang="en-US" sz="15000" b="1" dirty="0">
              <a:solidFill>
                <a:srgbClr val="002060"/>
              </a:solidFill>
              <a:latin typeface="Edwardian Script ITC" panose="030303020407070D0804" pitchFamily="66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rgbClr val="002060"/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1997622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/>
              <a:t>END</a:t>
            </a:r>
          </a:p>
          <a:p>
            <a:pPr marL="0" indent="0" algn="ctr">
              <a:buNone/>
            </a:pPr>
            <a:r>
              <a:rPr lang="en-US" sz="5400" b="1" dirty="0"/>
              <a:t> </a:t>
            </a:r>
          </a:p>
        </p:txBody>
      </p:sp>
      <p:pic>
        <p:nvPicPr>
          <p:cNvPr id="2050" name="Picture 2" descr="Thank you for your atten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547" y="1047749"/>
            <a:ext cx="69342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E08DCA6-AB18-02A1-8938-3BF6170072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" y="6356350"/>
            <a:ext cx="201930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1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8321</TotalTime>
  <Words>1527</Words>
  <Application>Microsoft Office PowerPoint</Application>
  <PresentationFormat>Widescreen</PresentationFormat>
  <Paragraphs>247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16</vt:i4>
      </vt:variant>
    </vt:vector>
  </HeadingPairs>
  <TitlesOfParts>
    <vt:vector size="33" baseType="lpstr">
      <vt:lpstr>Arial</vt:lpstr>
      <vt:lpstr>Arial Narrow</vt:lpstr>
      <vt:lpstr>Calibri</vt:lpstr>
      <vt:lpstr>Calibri Light</vt:lpstr>
      <vt:lpstr>Edwardian Script ITC</vt:lpstr>
      <vt:lpstr>quote-cjk-patch</vt:lpstr>
      <vt:lpstr>Times New Roman</vt:lpstr>
      <vt:lpstr>Wingdings</vt:lpstr>
      <vt:lpstr>Custom Design</vt:lpstr>
      <vt:lpstr>7_Custom Design</vt:lpstr>
      <vt:lpstr>6_Custom Design</vt:lpstr>
      <vt:lpstr>5_Custom Design</vt:lpstr>
      <vt:lpstr>4_Custom Design</vt:lpstr>
      <vt:lpstr>3_Custom Design</vt:lpstr>
      <vt:lpstr>2_Custom Design</vt:lpstr>
      <vt:lpstr>1_Custom Design</vt:lpstr>
      <vt:lpstr>Office Theme</vt:lpstr>
      <vt:lpstr>ASSESSING THE SUSTAINABILITY PERFORMANCE OF THE CIRCULAR ECONOMY IN ZAMBIA THROUGH THE BIOGAS VALUE CHAIN A Case Study of a Commercial Farm</vt:lpstr>
      <vt:lpstr>PRESENTATION OUTLINE</vt:lpstr>
      <vt:lpstr>1.1 BACKGROUND</vt:lpstr>
      <vt:lpstr>Background…Con’d</vt:lpstr>
      <vt:lpstr>Background…Con’d</vt:lpstr>
      <vt:lpstr>1.2 OBJECTIVES</vt:lpstr>
      <vt:lpstr>2.0 METHODOLOGY</vt:lpstr>
      <vt:lpstr>2.1 Existing &amp; Proposed Systems</vt:lpstr>
      <vt:lpstr>3.0 RESULTS &amp; DISCUSSION</vt:lpstr>
      <vt:lpstr>3.3 Environmental – LC GHG Emissions</vt:lpstr>
      <vt:lpstr>3.4 Economic - Fuel Displacement &amp; Savings </vt:lpstr>
      <vt:lpstr>4.5 Social – Job creation in Bioenergy Sector</vt:lpstr>
      <vt:lpstr>4.0 CONCLUSION </vt:lpstr>
      <vt:lpstr>References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KALINDA OZIAH</dc:creator>
  <cp:lastModifiedBy>Reviewer</cp:lastModifiedBy>
  <cp:revision>185</cp:revision>
  <dcterms:created xsi:type="dcterms:W3CDTF">2020-07-13T17:26:41Z</dcterms:created>
  <dcterms:modified xsi:type="dcterms:W3CDTF">2026-04-05T06:27:27Z</dcterms:modified>
</cp:coreProperties>
</file>