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686" r:id="rId5"/>
  </p:sldMasterIdLst>
  <p:notesMasterIdLst>
    <p:notesMasterId r:id="rId29"/>
  </p:notesMasterIdLst>
  <p:sldIdLst>
    <p:sldId id="256" r:id="rId6"/>
    <p:sldId id="4533" r:id="rId7"/>
    <p:sldId id="4534" r:id="rId8"/>
    <p:sldId id="4625" r:id="rId9"/>
    <p:sldId id="4629" r:id="rId10"/>
    <p:sldId id="4608" r:id="rId11"/>
    <p:sldId id="4609" r:id="rId12"/>
    <p:sldId id="4610" r:id="rId13"/>
    <p:sldId id="4626" r:id="rId14"/>
    <p:sldId id="4611" r:id="rId15"/>
    <p:sldId id="4613" r:id="rId16"/>
    <p:sldId id="4612" r:id="rId17"/>
    <p:sldId id="4614" r:id="rId18"/>
    <p:sldId id="4630" r:id="rId19"/>
    <p:sldId id="4615" r:id="rId20"/>
    <p:sldId id="4628" r:id="rId21"/>
    <p:sldId id="4617" r:id="rId22"/>
    <p:sldId id="4618" r:id="rId23"/>
    <p:sldId id="4619" r:id="rId24"/>
    <p:sldId id="4620" r:id="rId25"/>
    <p:sldId id="4621" r:id="rId26"/>
    <p:sldId id="4622" r:id="rId27"/>
    <p:sldId id="4624" r:id="rId28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986134-07F4-4738-8975-45F9F2CB7B27}">
          <p14:sldIdLst>
            <p14:sldId id="256"/>
            <p14:sldId id="4533"/>
            <p14:sldId id="4534"/>
            <p14:sldId id="4625"/>
            <p14:sldId id="4629"/>
            <p14:sldId id="4608"/>
            <p14:sldId id="4609"/>
            <p14:sldId id="4610"/>
            <p14:sldId id="4626"/>
            <p14:sldId id="4611"/>
            <p14:sldId id="4613"/>
            <p14:sldId id="4612"/>
            <p14:sldId id="4614"/>
            <p14:sldId id="4630"/>
            <p14:sldId id="4615"/>
            <p14:sldId id="4628"/>
            <p14:sldId id="4617"/>
            <p14:sldId id="4618"/>
            <p14:sldId id="4619"/>
            <p14:sldId id="4620"/>
            <p14:sldId id="4621"/>
            <p14:sldId id="4622"/>
            <p14:sldId id="46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237F0F-C173-2FB8-A96A-3E638C77079A}" name="Ernest C. Banda - (Director Power Generation)" initials="EB" userId="S::ecbanda@zesco.co.zm::6a9039b3-5c05-4445-abff-e3fe706043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A5BD39-E3A1-40A6-9E7E-C77F260BEFDA}" v="4249" dt="2026-04-04T12:47:30.9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25" autoAdjust="0"/>
    <p:restoredTop sz="90860" autoAdjust="0"/>
  </p:normalViewPr>
  <p:slideViewPr>
    <p:cSldViewPr snapToGrid="0">
      <p:cViewPr varScale="1">
        <p:scale>
          <a:sx n="78" d="100"/>
          <a:sy n="78" d="100"/>
        </p:scale>
        <p:origin x="77" y="29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0" d="100"/>
        <a:sy n="120" d="100"/>
      </p:scale>
      <p:origin x="0" y="-4854"/>
    </p:cViewPr>
  </p:sorterViewPr>
  <p:notesViewPr>
    <p:cSldViewPr snapToGrid="0">
      <p:cViewPr varScale="1">
        <p:scale>
          <a:sx n="67" d="100"/>
          <a:sy n="67" d="100"/>
        </p:scale>
        <p:origin x="32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162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83.93782" units="1/cm"/>
          <inkml:channelProperty channel="T" name="resolution" value="1" units="1/dev"/>
        </inkml:channelProperties>
      </inkml:inkSource>
      <inkml:timestamp xml:id="ts0" timeString="2018-11-01T05:44:50.6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30603 8819 0</inkml:trace>
  <inkml:trace contextRef="#ctx0" brushRef="#br0" timeOffset="133835">29648 3989 0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19-03-05T05:50:45.6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12665 7796 0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5724293-A1B4-42D5-BFAC-21D662D347AB}" type="datetimeFigureOut">
              <a:rPr lang="en-US" smtClean="0"/>
              <a:pPr/>
              <a:t>4/4/2026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395750A-5A8D-4582-AE5D-8421AFE414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2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0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44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82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52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61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77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62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74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70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89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86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3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6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70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89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01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90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64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8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5750A-5A8D-4582-AE5D-8421AFE4149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67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4050" y="1162050"/>
            <a:ext cx="5575300" cy="3136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5750A-5A8D-4582-AE5D-8421AFE414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44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7815-D27C-479F-AC70-1D813AC42076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3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766C-A07C-4059-BD85-D62222EC7E00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"/>
          <a:stretch/>
        </p:blipFill>
        <p:spPr>
          <a:xfrm>
            <a:off x="0" y="6309320"/>
            <a:ext cx="12192000" cy="548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9549C8-218D-4465-B670-BEF409478945}"/>
              </a:ext>
            </a:extLst>
          </p:cNvPr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7" r="12717"/>
          <a:stretch/>
        </p:blipFill>
        <p:spPr>
          <a:xfrm>
            <a:off x="11091862" y="136525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5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3E1A-0522-422E-9D07-8556FA69C4A8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4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C26C-4043-4054-85ED-ADBB1E3F6019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6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E609-6DEB-4A43-A927-30A446144795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6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60AD-14AD-4760-9B04-A0D9915F3465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3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EE08-2F08-435E-9FC6-C7ADF8E22EF0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56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0F0B-5111-439C-94F1-FE84B32F35AA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0404-31CF-4E5D-9253-AB04BF46AA40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18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46E-F7CF-40BC-8380-E8FA31227B90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3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EC14D-64F9-4D37-8D3C-DFBADD7D22B3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46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"/>
          <a:stretch/>
        </p:blipFill>
        <p:spPr>
          <a:xfrm>
            <a:off x="0" y="6309320"/>
            <a:ext cx="12192000" cy="548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592678-A82F-4BF1-88A1-41D22F0CF7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597" y="0"/>
            <a:ext cx="1720963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8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1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50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87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25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00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1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35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2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71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29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9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D7FAD-FCA4-452C-835B-48CD99388064}" type="datetime2">
              <a:rPr lang="en-US" smtClean="0"/>
              <a:t>Saturday, April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4AA2-6E80-438E-AE00-0223B0B5F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8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9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1.xml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5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81000" y="2690795"/>
            <a:ext cx="11125200" cy="1476410"/>
          </a:xfrm>
          <a:noFill/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NAVIGATING/UNDERSTANDING INVESTMENT RISKS IN SOLAR &amp; WIND ENERGY PROJECTS IN ZAMBIA TO </a:t>
            </a: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FOSTER THEIR DEVELOPMENT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124200" y="4762500"/>
            <a:ext cx="64484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marR="0" lvl="0" indent="-257048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5B9BD5"/>
              </a:buClr>
              <a:buSzPct val="1150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AA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PRESENTER	: Matemba Roy Chilengi</a:t>
            </a:r>
          </a:p>
          <a:p>
            <a:pPr marL="2570480" marR="0" lvl="0" indent="-257048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5B9BD5"/>
              </a:buClr>
              <a:buSzPct val="1150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AA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DATE	:	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A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Friday 16</a:t>
            </a:r>
            <a:r>
              <a:rPr kumimoji="0" lang="en-GB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AA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A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April 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AA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5932896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marR="0" lvl="0" indent="-25704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Victoria Falls Resort, Livingstone, Zambia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A8CDD-3844-4262-9628-FBC8480E29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>
          <a:xfrm>
            <a:off x="-417826" y="165652"/>
            <a:ext cx="1219200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7" y="557189"/>
            <a:ext cx="5094812" cy="557189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PRESENTATION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1026" y="70548"/>
            <a:ext cx="7267668" cy="6545180"/>
          </a:xfrm>
        </p:spPr>
        <p:txBody>
          <a:bodyPr anchor="ctr">
            <a:noAutofit/>
          </a:bodyPr>
          <a:lstStyle/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 and Context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Link to Conference Theme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Investment Opportunity in Zambia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Investment Risks Overview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Policy/Regulatory; Financial/Currency Risks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Technical; Grid/Infrastructure Risks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Environmental/Social Risks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Risks Impact on Mining/Agriculture Sectors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Mitigation Strategies – Policy/Financial/Technical 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 for Circular Economies</a:t>
            </a: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 and Key Takeaways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6C5D0A-D0FE-4F27-B8B3-97C1C1A98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2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BACKGROUND &amp; CONTEXT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493753" cy="4740275"/>
          </a:xfrm>
        </p:spPr>
        <p:txBody>
          <a:bodyPr>
            <a:noAutofit/>
          </a:bodyPr>
          <a:lstStyle/>
          <a:p>
            <a:pPr lvl="0"/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Zambia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experiencing 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deficits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mostly 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due to climate variability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Increasing climate variability; Prolonged droughts &amp;; Growing electricity demand have exposed structural vulnerabilities in the energy system. </a:t>
            </a:r>
          </a:p>
          <a:p>
            <a:pPr marL="0" lvl="0" indent="0" algn="just">
              <a:buNone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-The imperative is, to diversify the energy mix towards other sources such as solar and wind now rather than later</a:t>
            </a:r>
            <a:endParaRPr lang="en-Z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Overdependence on hydropower (&gt;80%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lvl="0" indent="0" algn="just">
              <a:buNone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-Zambia’s electricity sector is heavily hydropower. Installed  capacity at 3,700 MW, hydropower represents roughly 87% of that mix. Solar only contributes about 2% </a:t>
            </a:r>
            <a:endParaRPr lang="en-Z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endParaRPr lang="en-Z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2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BACKGROUND &amp; CONTEXT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1" y="1058862"/>
            <a:ext cx="10493753" cy="4740275"/>
          </a:xfrm>
        </p:spPr>
        <p:txBody>
          <a:bodyPr>
            <a:noAutofit/>
          </a:bodyPr>
          <a:lstStyle/>
          <a:p>
            <a:pPr lvl="0"/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Solar &amp;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en-ZM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offer diversification opportunities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buNone/>
            </a:pPr>
            <a:r>
              <a:rPr lang="en-GB" dirty="0"/>
              <a:t>-Power deficits experienced in recent drought periods have               underscored the urgent need for diversification of the energy mix through alternative renewable energy sources, particularly solar and wind energy. </a:t>
            </a:r>
          </a:p>
          <a:p>
            <a:pPr marL="0" lvl="0" indent="0" algn="just">
              <a:buNone/>
            </a:pPr>
            <a:r>
              <a:rPr lang="en-GB" dirty="0"/>
              <a:t>-Solar &amp; wind energy technologies offer Zambia an opportunity to enhance </a:t>
            </a:r>
            <a:r>
              <a:rPr lang="en-GB" b="1" dirty="0"/>
              <a:t>Energy Security</a:t>
            </a:r>
            <a:r>
              <a:rPr lang="en-GB" dirty="0"/>
              <a:t>; </a:t>
            </a:r>
            <a:r>
              <a:rPr lang="en-GB" b="1" dirty="0"/>
              <a:t>Reduce Greenhouse Gas Emissions</a:t>
            </a:r>
            <a:r>
              <a:rPr lang="en-GB" dirty="0"/>
              <a:t>; Attract </a:t>
            </a:r>
            <a:r>
              <a:rPr lang="en-GB" b="1" dirty="0"/>
              <a:t>private sector investment through IPP models</a:t>
            </a:r>
            <a:r>
              <a:rPr lang="en-GB" dirty="0"/>
              <a:t>.</a:t>
            </a:r>
          </a:p>
          <a:p>
            <a:pPr algn="just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Critical for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ZM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ining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A</a:t>
            </a:r>
            <a:r>
              <a:rPr lang="en-ZM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griculture</a:t>
            </a:r>
            <a:r>
              <a:rPr lang="en-Z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productivity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well as a great input into having a Circular Economy (2026 EIZ AGM &amp; Symposium Theme)</a:t>
            </a:r>
            <a:endParaRPr lang="en-Z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34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70798-599C-4571-8037-79BCFAF4F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06" y="2569945"/>
            <a:ext cx="4388319" cy="4006392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BACKGROUND:- Some Solar/Wind Examples</a:t>
            </a:r>
            <a:br>
              <a:rPr lang="en-US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b="1" dirty="0">
              <a:solidFill>
                <a:srgbClr val="FFFFFF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624" y="-136525"/>
            <a:ext cx="7417070" cy="6858000"/>
          </a:xfrm>
        </p:spPr>
        <p:txBody>
          <a:bodyPr anchor="ctr">
            <a:normAutofit/>
          </a:bodyPr>
          <a:lstStyle/>
          <a:p>
            <a:pPr algn="just"/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ZESCO/the country at large, has embarked on a number of Solar Projects and Initiatives: </a:t>
            </a:r>
          </a:p>
          <a:p>
            <a:pPr algn="just"/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ZESCO’s Chisamba 100MW; KGL 100MW; </a:t>
            </a:r>
            <a:r>
              <a:rPr lang="en-GB" sz="2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Siavonga</a:t>
            </a:r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100MW; Mansa 50MW; </a:t>
            </a:r>
            <a:r>
              <a:rPr lang="en-GB" sz="2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Kasupe</a:t>
            </a:r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7.5MW etc. </a:t>
            </a:r>
          </a:p>
          <a:p>
            <a:pPr algn="just"/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Others: CEC’s combined 94MW at </a:t>
            </a:r>
            <a:r>
              <a:rPr lang="en-GB" sz="2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Itimpi</a:t>
            </a:r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Riverside recently commissioned etc.</a:t>
            </a:r>
          </a:p>
          <a:p>
            <a:pPr algn="just"/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ZESCO introduced Net-Metering schemes all in a quest encourage investment in alternative energy sources like solar</a:t>
            </a:r>
          </a:p>
          <a:p>
            <a:pPr algn="just"/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GRZ through </a:t>
            </a:r>
            <a:r>
              <a:rPr lang="en-GB" sz="2400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MoE</a:t>
            </a:r>
            <a:r>
              <a:rPr lang="en-GB" sz="24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stirring activities in Wind Energy; Installation of Wind Masts with wind sensors and measurement capabilities in 8 identified windy spots across the country to capture wind data has been done with Targets to bring on board 200MW by 2028</a:t>
            </a:r>
            <a:endParaRPr lang="en-US" sz="24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7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0347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>
                <a:latin typeface="Tahoma" panose="020B0604030504040204" pitchFamily="34" charset="0"/>
                <a:cs typeface="Tahoma" panose="020B0604030504040204" pitchFamily="34" charset="0"/>
              </a:rPr>
              <a:t> LINK TO CONFERENCE THEME</a:t>
            </a:r>
            <a:br>
              <a:rPr lang="en-US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297" y="1061140"/>
            <a:ext cx="10493753" cy="5621079"/>
          </a:xfrm>
        </p:spPr>
        <p:txBody>
          <a:bodyPr>
            <a:noAutofit/>
          </a:bodyPr>
          <a:lstStyle/>
          <a:p>
            <a:pPr lvl="0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ZM" sz="2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nergy</a:t>
            </a: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Backbone/strong supporter of Mining/Agriculture. </a:t>
            </a:r>
          </a:p>
          <a:p>
            <a:pPr lvl="0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 mining operations</a:t>
            </a: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rely on reliable, high quality and uninterrupted power supply (de-risks mining productivity)</a:t>
            </a:r>
          </a:p>
          <a:p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Agriculture, Solar/Wind provides energy for</a:t>
            </a:r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sustainable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irrigation &amp; </a:t>
            </a:r>
            <a:r>
              <a:rPr lang="en-ZM" sz="2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agro</a:t>
            </a:r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-processing</a:t>
            </a: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reduces diesel usage</a:t>
            </a:r>
          </a:p>
          <a:p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 solar/wind reduce dependence on </a:t>
            </a:r>
            <a:r>
              <a:rPr lang="en-US" sz="2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climate-vulnerable hydropower </a:t>
            </a: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(innovation in the energy sector) </a:t>
            </a:r>
          </a:p>
          <a:p>
            <a:pPr lvl="0"/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Reduces carbon footprint → circular economy</a:t>
            </a:r>
          </a:p>
          <a:p>
            <a:pPr lvl="0"/>
            <a:r>
              <a:rPr lang="en-ZM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Enhances energy resilience and resource efficiency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Enables automation, digital mining systems, and AI-driven operations </a:t>
            </a:r>
          </a:p>
          <a:p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Reduces operational downtime caused by load shedding </a:t>
            </a: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96A781-3D79-4ED8-8950-49C5DCF49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435" y="1120775"/>
            <a:ext cx="2268284" cy="543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66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INVESTMENT OPPORTUNITY IN ZAMBIA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7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" y="1141671"/>
            <a:ext cx="11068050" cy="5130800"/>
          </a:xfrm>
        </p:spPr>
        <p:txBody>
          <a:bodyPr>
            <a:noAutofit/>
          </a:bodyPr>
          <a:lstStyle/>
          <a:p>
            <a:pPr lvl="0"/>
            <a:r>
              <a:rPr lang="en-ZM" dirty="0"/>
              <a:t>High solar irradiance (5.5–6.5 kWh/m²/day)</a:t>
            </a:r>
          </a:p>
          <a:p>
            <a:pPr lvl="0"/>
            <a:r>
              <a:rPr lang="en-ZM" dirty="0"/>
              <a:t>Untapped wind corridors (e.g., </a:t>
            </a:r>
            <a:r>
              <a:rPr lang="en-ZM" dirty="0" err="1"/>
              <a:t>Muchinga</a:t>
            </a:r>
            <a:r>
              <a:rPr lang="en-ZM" dirty="0"/>
              <a:t>, Central Province)</a:t>
            </a:r>
          </a:p>
          <a:p>
            <a:pPr lvl="0"/>
            <a:r>
              <a:rPr lang="en-ZM" dirty="0"/>
              <a:t>Growing demand from </a:t>
            </a:r>
            <a:r>
              <a:rPr lang="en-US" dirty="0"/>
              <a:t>domestic, </a:t>
            </a:r>
            <a:r>
              <a:rPr lang="en-ZM" dirty="0"/>
              <a:t>mining &amp; agriculture</a:t>
            </a:r>
            <a:r>
              <a:rPr lang="en-US" dirty="0"/>
              <a:t> needs</a:t>
            </a:r>
            <a:endParaRPr lang="en-ZM" dirty="0"/>
          </a:p>
          <a:p>
            <a:pPr lvl="0"/>
            <a:r>
              <a:rPr lang="en-ZM" dirty="0"/>
              <a:t>Government</a:t>
            </a:r>
            <a:r>
              <a:rPr lang="en-US" dirty="0"/>
              <a:t>’s</a:t>
            </a:r>
            <a:r>
              <a:rPr lang="en-ZM" dirty="0"/>
              <a:t> push for 1000MW solar deployment</a:t>
            </a:r>
            <a:endParaRPr lang="en-US" dirty="0"/>
          </a:p>
          <a:p>
            <a:pPr marL="514350" indent="-514350">
              <a:buAutoNum type="arabicParenR"/>
            </a:pPr>
            <a:r>
              <a:rPr lang="en-ZM" b="1" dirty="0" err="1"/>
              <a:t>Su</a:t>
            </a:r>
            <a:r>
              <a:rPr lang="en-US" b="1" dirty="0"/>
              <a:t>pporting huge energy needs in Mining </a:t>
            </a:r>
          </a:p>
          <a:p>
            <a:r>
              <a:rPr lang="en-US" dirty="0"/>
              <a:t>Existing and new mines need bulk power</a:t>
            </a:r>
          </a:p>
          <a:p>
            <a:pPr marL="0" indent="0">
              <a:buNone/>
            </a:pPr>
            <a:r>
              <a:rPr lang="en-US" b="1" dirty="0"/>
              <a:t>2) </a:t>
            </a:r>
            <a:r>
              <a:rPr lang="en-US" b="1" dirty="0" err="1"/>
              <a:t>Su</a:t>
            </a:r>
            <a:r>
              <a:rPr lang="en-ZM" b="1" dirty="0"/>
              <a:t>p</a:t>
            </a:r>
            <a:r>
              <a:rPr lang="en-US" b="1" dirty="0"/>
              <a:t>p</a:t>
            </a:r>
            <a:r>
              <a:rPr lang="en-ZM" b="1" dirty="0" err="1"/>
              <a:t>orting</a:t>
            </a:r>
            <a:r>
              <a:rPr lang="en-ZM" b="1" dirty="0"/>
              <a:t> Regenerative Agriculture</a:t>
            </a:r>
            <a:endParaRPr lang="en-ZM" dirty="0"/>
          </a:p>
          <a:p>
            <a:pPr lvl="0"/>
            <a:r>
              <a:rPr lang="en-ZM" dirty="0"/>
              <a:t>Solar-powered irrigation systems</a:t>
            </a:r>
            <a:r>
              <a:rPr lang="en-US" dirty="0"/>
              <a:t>/</a:t>
            </a:r>
            <a:r>
              <a:rPr lang="en-ZM" dirty="0"/>
              <a:t>year-round farming &amp; climate resilience</a:t>
            </a:r>
          </a:p>
          <a:p>
            <a:pPr lvl="0"/>
            <a:r>
              <a:rPr lang="en-ZM" dirty="0"/>
              <a:t>Supports </a:t>
            </a:r>
            <a:r>
              <a:rPr lang="en-US" dirty="0"/>
              <a:t>A</a:t>
            </a:r>
            <a:r>
              <a:rPr lang="en-ZM" dirty="0" err="1"/>
              <a:t>gro</a:t>
            </a:r>
            <a:r>
              <a:rPr lang="en-ZM" dirty="0"/>
              <a:t>-processing</a:t>
            </a:r>
            <a:r>
              <a:rPr lang="en-US" dirty="0"/>
              <a:t>/</a:t>
            </a:r>
            <a:r>
              <a:rPr lang="en-ZM" dirty="0"/>
              <a:t>cold storage</a:t>
            </a:r>
            <a:r>
              <a:rPr lang="en-US" dirty="0"/>
              <a:t> &amp; </a:t>
            </a:r>
            <a:r>
              <a:rPr lang="en-ZM" dirty="0"/>
              <a:t>value addition</a:t>
            </a:r>
          </a:p>
          <a:p>
            <a:pPr lvl="0"/>
            <a:r>
              <a:rPr lang="en-ZM" dirty="0"/>
              <a:t>Facilitates water-efficient</a:t>
            </a:r>
            <a:r>
              <a:rPr lang="en-US" dirty="0"/>
              <a:t>/</a:t>
            </a:r>
            <a:r>
              <a:rPr lang="en-ZM" dirty="0"/>
              <a:t>sustainable farming practices</a:t>
            </a:r>
          </a:p>
          <a:p>
            <a:pPr marL="0" indent="0">
              <a:buNone/>
            </a:pPr>
            <a:r>
              <a:rPr lang="en-US" b="1" dirty="0"/>
              <a:t>3) E</a:t>
            </a:r>
            <a:r>
              <a:rPr lang="en-ZM" b="1" dirty="0" err="1"/>
              <a:t>nabling</a:t>
            </a:r>
            <a:r>
              <a:rPr lang="en-ZM" b="1" dirty="0"/>
              <a:t> Rural Electrification &amp; Productive Use</a:t>
            </a: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82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KEY INVESTMENT RISKS OVERVIEW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8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123" y="973137"/>
            <a:ext cx="10493753" cy="4740275"/>
          </a:xfrm>
        </p:spPr>
        <p:txBody>
          <a:bodyPr>
            <a:noAutofit/>
          </a:bodyPr>
          <a:lstStyle/>
          <a:p>
            <a:pPr lvl="0"/>
            <a:r>
              <a:rPr lang="en-ZM" b="1" dirty="0"/>
              <a:t>Policy &amp; </a:t>
            </a:r>
            <a:r>
              <a:rPr lang="en-US" b="1" dirty="0"/>
              <a:t>R</a:t>
            </a:r>
            <a:r>
              <a:rPr lang="en-ZM" b="1" dirty="0" err="1"/>
              <a:t>egulatory</a:t>
            </a:r>
            <a:r>
              <a:rPr lang="en-ZM" b="1" dirty="0"/>
              <a:t> </a:t>
            </a:r>
            <a:r>
              <a:rPr lang="en-US" b="1" dirty="0"/>
              <a:t>R</a:t>
            </a:r>
            <a:r>
              <a:rPr lang="en-ZM" b="1" dirty="0" err="1"/>
              <a:t>isks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Policy inconsistency/slow approvals/Unclear or evolving frameworks for IPPs and open access/Tariff-setting uncertainty/lack of cost-reflective pricing/Bureaucratic delays increase project timelines+ costs </a:t>
            </a:r>
            <a:endParaRPr lang="en-ZM" b="1" dirty="0"/>
          </a:p>
          <a:p>
            <a:pPr lvl="0"/>
            <a:r>
              <a:rPr lang="en-ZM" b="1" dirty="0"/>
              <a:t>Financial &amp; </a:t>
            </a:r>
            <a:r>
              <a:rPr lang="en-US" b="1" dirty="0"/>
              <a:t>C</a:t>
            </a:r>
            <a:r>
              <a:rPr lang="en-ZM" b="1" dirty="0" err="1"/>
              <a:t>urrency</a:t>
            </a:r>
            <a:r>
              <a:rPr lang="en-ZM" b="1" dirty="0"/>
              <a:t> </a:t>
            </a:r>
            <a:r>
              <a:rPr lang="en-US" b="1" dirty="0"/>
              <a:t>R</a:t>
            </a:r>
            <a:r>
              <a:rPr lang="en-ZM" b="1" dirty="0" err="1"/>
              <a:t>isks</a:t>
            </a:r>
            <a:endParaRPr lang="en-US" b="1" dirty="0"/>
          </a:p>
          <a:p>
            <a:pPr marL="0" lvl="0" indent="0">
              <a:buNone/>
            </a:pPr>
            <a:r>
              <a:rPr lang="en-US" dirty="0"/>
              <a:t>High upfront CAPEX/Cost of capital/Currency mismatch/Inflation &amp; interest rate volatility impacting project returns </a:t>
            </a:r>
          </a:p>
          <a:p>
            <a:r>
              <a:rPr lang="en-US" b="1" dirty="0"/>
              <a:t>Market/Off-taker Risks</a:t>
            </a:r>
          </a:p>
          <a:p>
            <a:pPr marL="0" indent="0">
              <a:buNone/>
            </a:pPr>
            <a:r>
              <a:rPr lang="en-US" dirty="0"/>
              <a:t>Single buyer model (heavy reliance on ZESCO)/Payment delays affecting cash flow and debt servicing/Weak PPA bankability (limited guarantees, tariff uncertainty)/Low electricity tariffs vs cost-reflective pricing</a:t>
            </a:r>
            <a:endParaRPr lang="en-ZM" dirty="0"/>
          </a:p>
          <a:p>
            <a:pPr marL="0" lvl="0" indent="0">
              <a:buNone/>
            </a:pP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KEY INVESTMENT RISKS OVERVIEW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9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1" y="1120775"/>
            <a:ext cx="10493753" cy="4740275"/>
          </a:xfrm>
        </p:spPr>
        <p:txBody>
          <a:bodyPr>
            <a:noAutofit/>
          </a:bodyPr>
          <a:lstStyle/>
          <a:p>
            <a:r>
              <a:rPr lang="en-US" b="1" dirty="0"/>
              <a:t>Technical Risks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Intermittency of solar &amp; wind/Grid instability and frequency control challenges/Limited local expertise for O&amp;M of advanced systems /Technology performance risks (degradation, equipment failure) </a:t>
            </a:r>
          </a:p>
          <a:p>
            <a:r>
              <a:rPr lang="en-US" b="1" dirty="0"/>
              <a:t>Infrastructure Risks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Weak transmission network and congestion constraints /Delays in grid expansion (e.g., 330kV evacuation lines)/Curtailment risk due to limited grid absorption capacity/Poor rural grid connectivity limiting project siting options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65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POLICY &amp; REGULATORY RISKS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10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385" y="1058862"/>
            <a:ext cx="11425188" cy="5476617"/>
          </a:xfrm>
        </p:spPr>
        <p:txBody>
          <a:bodyPr>
            <a:noAutofit/>
          </a:bodyPr>
          <a:lstStyle/>
          <a:p>
            <a:r>
              <a:rPr lang="en-GB" dirty="0"/>
              <a:t>Regulatory and policy risks arise from uncertainties in the legal and institutional framework governing renewable energy projects</a:t>
            </a:r>
          </a:p>
          <a:p>
            <a:r>
              <a:rPr lang="en-GB" dirty="0"/>
              <a:t>Bottlenecks such as slow approval processes delay project development by months or even years, this increases investor risk and cost overruns. Examples are:</a:t>
            </a:r>
            <a:endParaRPr lang="en-ZM" dirty="0"/>
          </a:p>
          <a:p>
            <a:pPr lvl="0"/>
            <a:r>
              <a:rPr lang="en-ZM" dirty="0"/>
              <a:t>Inconsistent policy implementation</a:t>
            </a:r>
          </a:p>
          <a:p>
            <a:pPr lvl="0"/>
            <a:r>
              <a:rPr lang="en-ZM" dirty="0"/>
              <a:t>Delays in approvals and licensing</a:t>
            </a:r>
          </a:p>
          <a:p>
            <a:pPr lvl="0"/>
            <a:r>
              <a:rPr lang="en-ZM" dirty="0"/>
              <a:t>Uncertainty in tariffs and </a:t>
            </a:r>
            <a:r>
              <a:rPr lang="en-ZM" dirty="0" err="1"/>
              <a:t>PPAs</a:t>
            </a:r>
            <a:endParaRPr lang="en-ZM" dirty="0"/>
          </a:p>
          <a:p>
            <a:pPr lvl="0"/>
            <a:r>
              <a:rPr lang="en-ZM" dirty="0"/>
              <a:t>Limited clarity on open access frameworks</a:t>
            </a:r>
            <a:r>
              <a:rPr lang="en-US" dirty="0"/>
              <a:t> but this is better now, than in the past.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Changes in energy policy/tariff-setting mechanisms/tax incentives can significantly alter project economics</a:t>
            </a: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51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FINANCIAL &amp; CURRENCY RISKS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11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493753" cy="4740275"/>
          </a:xfrm>
        </p:spPr>
        <p:txBody>
          <a:bodyPr>
            <a:noAutofit/>
          </a:bodyPr>
          <a:lstStyle/>
          <a:p>
            <a:r>
              <a:rPr lang="en-GB" dirty="0"/>
              <a:t>Financial risks are among the most significant barriers to solar and wind energy investment in Zambia… Clogged by:</a:t>
            </a:r>
            <a:endParaRPr lang="en-US" dirty="0"/>
          </a:p>
          <a:p>
            <a:r>
              <a:rPr lang="en-ZM" dirty="0"/>
              <a:t>High upfront CAPEX (</a:t>
            </a:r>
            <a:r>
              <a:rPr lang="en-US" dirty="0"/>
              <a:t>S</a:t>
            </a:r>
            <a:r>
              <a:rPr lang="en-ZM" dirty="0" err="1"/>
              <a:t>olar</a:t>
            </a:r>
            <a:r>
              <a:rPr lang="en-ZM" dirty="0"/>
              <a:t>: 0.8–1.2M/MW; </a:t>
            </a:r>
            <a:r>
              <a:rPr lang="en-US" dirty="0"/>
              <a:t>Wi</a:t>
            </a:r>
            <a:r>
              <a:rPr lang="en-ZM" dirty="0" err="1"/>
              <a:t>nd</a:t>
            </a:r>
            <a:r>
              <a:rPr lang="en-ZM" dirty="0"/>
              <a:t> higher with logistics) </a:t>
            </a:r>
          </a:p>
          <a:p>
            <a:r>
              <a:rPr lang="en-ZM" dirty="0"/>
              <a:t>Exchange rate volatility (USD vs ZMW)</a:t>
            </a:r>
            <a:r>
              <a:rPr lang="en-US" dirty="0"/>
              <a:t>. </a:t>
            </a:r>
            <a:r>
              <a:rPr lang="en-ZM" dirty="0"/>
              <a:t>Inflation and interest rate volatility impacting project returns </a:t>
            </a:r>
            <a:endParaRPr lang="en-US" dirty="0"/>
          </a:p>
          <a:p>
            <a:pPr lvl="0"/>
            <a:r>
              <a:rPr lang="en-ZM" dirty="0"/>
              <a:t>Currency mismatch: revenues often in ZMW vs financing in USD</a:t>
            </a:r>
          </a:p>
          <a:p>
            <a:pPr lvl="0"/>
            <a:r>
              <a:rPr lang="en-ZM" dirty="0"/>
              <a:t>Limited access to affordable financing</a:t>
            </a:r>
          </a:p>
          <a:p>
            <a:r>
              <a:rPr lang="en-ZM" dirty="0"/>
              <a:t>High cost of capital (limited long-term, low-interest local financing) </a:t>
            </a:r>
          </a:p>
          <a:p>
            <a:pPr lvl="0"/>
            <a:r>
              <a:rPr lang="en-ZM" dirty="0"/>
              <a:t>Off-taker creditworthiness concerns</a:t>
            </a:r>
            <a:r>
              <a:rPr lang="en-US" dirty="0"/>
              <a:t> which is improving </a:t>
            </a:r>
          </a:p>
          <a:p>
            <a:pPr marL="0" lvl="0" indent="0">
              <a:buNone/>
            </a:pP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3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TECHNICAL RISKS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12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07" y="1120775"/>
            <a:ext cx="5745480" cy="4956433"/>
          </a:xfrm>
        </p:spPr>
        <p:txBody>
          <a:bodyPr>
            <a:noAutofit/>
          </a:bodyPr>
          <a:lstStyle/>
          <a:p>
            <a:r>
              <a:rPr lang="en-GB" b="1" dirty="0"/>
              <a:t>Technical risks </a:t>
            </a:r>
            <a:r>
              <a:rPr lang="en-GB" dirty="0"/>
              <a:t>in solar and wind projects include:</a:t>
            </a:r>
            <a:endParaRPr lang="en-ZM" dirty="0"/>
          </a:p>
          <a:p>
            <a:pPr lvl="0"/>
            <a:r>
              <a:rPr lang="en-ZM" dirty="0"/>
              <a:t>Variability of solar and wind resources</a:t>
            </a:r>
          </a:p>
          <a:p>
            <a:pPr lvl="0"/>
            <a:r>
              <a:rPr lang="en-ZM" dirty="0"/>
              <a:t>Technology performance and degradation</a:t>
            </a:r>
            <a:endParaRPr lang="en-US" dirty="0"/>
          </a:p>
          <a:p>
            <a:pPr lvl="0"/>
            <a:r>
              <a:rPr lang="en-GB" dirty="0"/>
              <a:t>Grid integration challenges (Inverter Standards, Evacuation cost etc)</a:t>
            </a:r>
            <a:endParaRPr lang="en-ZM" dirty="0"/>
          </a:p>
          <a:p>
            <a:pPr lvl="0"/>
            <a:r>
              <a:rPr lang="en-ZM" dirty="0"/>
              <a:t>Limited local technical capacity</a:t>
            </a:r>
          </a:p>
          <a:p>
            <a:pPr lvl="0"/>
            <a:r>
              <a:rPr lang="en-ZM" dirty="0"/>
              <a:t>Dependence on imported equipment</a:t>
            </a: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1BD3A4-E1A8-4EBB-A4B3-F42274F579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62702"/>
            <a:ext cx="6095999" cy="541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0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GRID &amp; INFRASTRUTURE RISKS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875545" cy="4740275"/>
          </a:xfrm>
        </p:spPr>
        <p:txBody>
          <a:bodyPr>
            <a:noAutofit/>
          </a:bodyPr>
          <a:lstStyle/>
          <a:p>
            <a:pPr lvl="0"/>
            <a:r>
              <a:rPr lang="en-ZM" b="1" dirty="0"/>
              <a:t>Transmission constraints</a:t>
            </a:r>
            <a:r>
              <a:rPr lang="en-ZM" dirty="0"/>
              <a:t> and delays</a:t>
            </a:r>
            <a:r>
              <a:rPr lang="en-US" dirty="0"/>
              <a:t> as a result of power evacuation and related challenges </a:t>
            </a:r>
            <a:endParaRPr lang="en-ZM" dirty="0"/>
          </a:p>
          <a:p>
            <a:pPr lvl="0"/>
            <a:r>
              <a:rPr lang="en-ZM" dirty="0"/>
              <a:t>Limited grid absorption capacity</a:t>
            </a:r>
            <a:r>
              <a:rPr lang="en-US" dirty="0"/>
              <a:t>, in terms of Fault Levels (strength of the power system…)</a:t>
            </a:r>
          </a:p>
          <a:p>
            <a:pPr lvl="0"/>
            <a:r>
              <a:rPr lang="en-ZM" dirty="0"/>
              <a:t>Zambia’s transmission and distribution network requires modernization to accommodate variable renewables</a:t>
            </a:r>
            <a:r>
              <a:rPr lang="en-US" dirty="0"/>
              <a:t> increasing grid integration and inherent capacity to accommodate these alternative energy sources</a:t>
            </a:r>
            <a:endParaRPr lang="en-ZM" dirty="0"/>
          </a:p>
          <a:p>
            <a:pPr lvl="0"/>
            <a:r>
              <a:rPr lang="en-ZM" dirty="0"/>
              <a:t>Risk of curtailment</a:t>
            </a:r>
          </a:p>
          <a:p>
            <a:pPr lvl="0"/>
            <a:r>
              <a:rPr lang="en-ZM" dirty="0"/>
              <a:t>Slow development of high-voltage evacuation lines</a:t>
            </a: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97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SOCIO-POLITICAL R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ISKS</a:t>
            </a: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875545" cy="4740275"/>
          </a:xfrm>
        </p:spPr>
        <p:txBody>
          <a:bodyPr>
            <a:noAutofit/>
          </a:bodyPr>
          <a:lstStyle/>
          <a:p>
            <a:r>
              <a:rPr lang="en-GB" dirty="0"/>
              <a:t>Socio-political risks include:</a:t>
            </a:r>
          </a:p>
          <a:p>
            <a:r>
              <a:rPr lang="en-GB" dirty="0"/>
              <a:t> Political instability/ Changes in Government or government priorities/ Public opposition to private sector participation in electricity generation etc. Although Zambia has generally maintained political stability, election cycles and fiscal pressures can influence energy sector decision-making.</a:t>
            </a:r>
            <a:endParaRPr lang="en-ZM" dirty="0"/>
          </a:p>
          <a:p>
            <a:r>
              <a:rPr lang="en-GB" dirty="0"/>
              <a:t>Public perception of electricity tariffs </a:t>
            </a:r>
          </a:p>
          <a:p>
            <a:r>
              <a:rPr lang="en-GB" dirty="0"/>
              <a:t>PP arrangements may also affect policy continuity. Investors closely monitor these factors, as adverse socio-political developments can disrupt contractual arrangements and revenue streams. </a:t>
            </a: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84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0347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ENVIRONMENTAL &amp; SOCIAL RISKS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15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59" y="1152220"/>
            <a:ext cx="7257448" cy="4740275"/>
          </a:xfrm>
        </p:spPr>
        <p:txBody>
          <a:bodyPr>
            <a:noAutofit/>
          </a:bodyPr>
          <a:lstStyle/>
          <a:p>
            <a:r>
              <a:rPr lang="en-US" sz="2400" b="1" dirty="0"/>
              <a:t>Land &amp; Site Acquisition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-Land tenure complexities (customary vs state land)</a:t>
            </a:r>
          </a:p>
          <a:p>
            <a:pPr marL="0" indent="0">
              <a:buNone/>
            </a:pPr>
            <a:r>
              <a:rPr lang="en-US" sz="2400" dirty="0"/>
              <a:t>-Compensation disputes/Resettlement challenges</a:t>
            </a:r>
          </a:p>
          <a:p>
            <a:pPr marL="0" indent="0">
              <a:buNone/>
            </a:pPr>
            <a:r>
              <a:rPr lang="en-US" sz="2400" dirty="0"/>
              <a:t>-Competing land use (agriculture, conservation, mining)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Environmental Compliance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-Stringent Environmental Impact Assessment (EIA) requirements</a:t>
            </a:r>
          </a:p>
          <a:p>
            <a:pPr marL="0" indent="0">
              <a:buNone/>
            </a:pPr>
            <a:r>
              <a:rPr lang="en-US" sz="2400" dirty="0"/>
              <a:t>-Biodiversity concerns (especially for wind projects)</a:t>
            </a:r>
          </a:p>
          <a:p>
            <a:pPr marL="0" indent="0">
              <a:buNone/>
            </a:pPr>
            <a:r>
              <a:rPr lang="en-US" sz="2400" dirty="0"/>
              <a:t>-Water use considerations for panel cleaning and construction </a:t>
            </a:r>
          </a:p>
          <a:p>
            <a:pPr marL="0" indent="0">
              <a:buNone/>
            </a:pP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25D78F-4E6A-4541-8BBB-3E1A08D16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76" y="1120774"/>
            <a:ext cx="4774130" cy="523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82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>
                <a:latin typeface="Tahoma" panose="020B0604030504040204" pitchFamily="34" charset="0"/>
                <a:cs typeface="Tahoma" panose="020B0604030504040204" pitchFamily="34" charset="0"/>
              </a:rPr>
              <a:t>ENVIRONMENTAL &amp; SOCIAL RISKS</a:t>
            </a:r>
            <a:br>
              <a:rPr lang="en-US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06" y="1133733"/>
            <a:ext cx="6752440" cy="4740275"/>
          </a:xfrm>
        </p:spPr>
        <p:txBody>
          <a:bodyPr>
            <a:noAutofit/>
          </a:bodyPr>
          <a:lstStyle/>
          <a:p>
            <a:r>
              <a:rPr lang="en-US" sz="2400" b="1" dirty="0"/>
              <a:t>Climate &amp; Resource Variability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-Seasonal variation in solar irradiation and wind speeds</a:t>
            </a:r>
          </a:p>
          <a:p>
            <a:pPr marL="0" indent="0">
              <a:buNone/>
            </a:pPr>
            <a:r>
              <a:rPr lang="en-US" sz="2400" dirty="0"/>
              <a:t>-Extreme weather events affecting infrastructure resilience </a:t>
            </a:r>
          </a:p>
          <a:p>
            <a:pPr marL="0" indent="0">
              <a:buNone/>
            </a:pPr>
            <a:r>
              <a:rPr lang="en-US" sz="2400" dirty="0"/>
              <a:t>-Long-term climate uncertainty impacting generation forecast</a:t>
            </a:r>
          </a:p>
          <a:p>
            <a:r>
              <a:rPr lang="en-US" sz="2400" b="1" dirty="0"/>
              <a:t>Community &amp; Social Acceptance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-Community resistance due to inadequate engagement </a:t>
            </a:r>
          </a:p>
          <a:p>
            <a:pPr marL="0" indent="0">
              <a:buNone/>
            </a:pPr>
            <a:r>
              <a:rPr lang="en-US" sz="2400" dirty="0"/>
              <a:t>-Misaligned expectations on local benefits (jobs, electrification) </a:t>
            </a:r>
          </a:p>
          <a:p>
            <a:pPr marL="0" indent="0">
              <a:buNone/>
            </a:pPr>
            <a:r>
              <a:rPr lang="en-US" sz="2400" dirty="0"/>
              <a:t>-Risk of social conflict affecting project timelines</a:t>
            </a:r>
            <a:endParaRPr lang="en-ZM" sz="2400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3EBE5E-1194-4886-AD2C-BE1FCCB13B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37" y="1067282"/>
            <a:ext cx="5088312" cy="2702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8859DD-B846-4C83-BEFE-FD48B09F98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38" y="3869355"/>
            <a:ext cx="5088312" cy="285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95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0327C2-9A2B-4522-B0FD-421C31E7D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5462"/>
          <a:stretch>
            <a:fillRect/>
          </a:stretch>
        </p:blipFill>
        <p:spPr>
          <a:xfrm>
            <a:off x="-1" y="-59939"/>
            <a:ext cx="1219200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04" y="379596"/>
            <a:ext cx="5629977" cy="431893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RISK IMPACT ON MINING/ AGRICULTURE</a:t>
            </a:r>
            <a:br>
              <a:rPr lang="en-US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b="1" dirty="0">
              <a:solidFill>
                <a:srgbClr val="FFFFFF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771" y="165652"/>
            <a:ext cx="4408985" cy="4877803"/>
          </a:xfrm>
        </p:spPr>
        <p:txBody>
          <a:bodyPr anchor="ctr"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Risk Impact on Mining</a:t>
            </a:r>
          </a:p>
          <a:p>
            <a:pPr lvl="0"/>
            <a:r>
              <a:rPr lang="en-ZM" dirty="0">
                <a:solidFill>
                  <a:schemeClr val="bg1"/>
                </a:solidFill>
              </a:rPr>
              <a:t>Power instability increases production costs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De-Risks Mining</a:t>
            </a:r>
            <a:endParaRPr lang="en-ZM" dirty="0">
              <a:solidFill>
                <a:schemeClr val="bg1"/>
              </a:solidFill>
            </a:endParaRPr>
          </a:p>
          <a:p>
            <a:pPr lvl="0"/>
            <a:r>
              <a:rPr lang="en-ZM" dirty="0">
                <a:solidFill>
                  <a:schemeClr val="bg1"/>
                </a:solidFill>
              </a:rPr>
              <a:t>Diesel reliance increases emissions and expenses</a:t>
            </a:r>
          </a:p>
          <a:p>
            <a:pPr lvl="0"/>
            <a:r>
              <a:rPr lang="en-ZM" dirty="0">
                <a:solidFill>
                  <a:schemeClr val="bg1"/>
                </a:solidFill>
              </a:rPr>
              <a:t>Renewable integration enhances sustainability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Manging</a:t>
            </a:r>
            <a:r>
              <a:rPr lang="en-US" dirty="0">
                <a:solidFill>
                  <a:schemeClr val="bg1"/>
                </a:solidFill>
              </a:rPr>
              <a:t> Energy Risk = Managing Investment Risk</a:t>
            </a:r>
            <a:endParaRPr lang="en-ZM" dirty="0">
              <a:solidFill>
                <a:schemeClr val="bg1"/>
              </a:solidFill>
            </a:endParaRPr>
          </a:p>
          <a:p>
            <a:pPr lvl="0"/>
            <a:r>
              <a:rPr lang="en-ZM" dirty="0">
                <a:solidFill>
                  <a:schemeClr val="bg1"/>
                </a:solidFill>
              </a:rPr>
              <a:t>Improves ESG compliance for global markets</a:t>
            </a:r>
            <a:endParaRPr lang="en-US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8B9F934-5B51-4989-99E8-B9BF29DAE4AD}"/>
              </a:ext>
            </a:extLst>
          </p:cNvPr>
          <p:cNvSpPr txBox="1">
            <a:spLocks/>
          </p:cNvSpPr>
          <p:nvPr/>
        </p:nvSpPr>
        <p:spPr>
          <a:xfrm>
            <a:off x="838200" y="4201417"/>
            <a:ext cx="6339343" cy="265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M" sz="26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Risk Impact on Agriculture</a:t>
            </a:r>
            <a:endParaRPr lang="en-ZM" sz="26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ZM" sz="2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needed for irrigation &amp; storage</a:t>
            </a:r>
          </a:p>
          <a:p>
            <a:r>
              <a:rPr lang="en-ZM" sz="2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Solar enables mechanization &amp; value addition</a:t>
            </a:r>
          </a:p>
          <a:p>
            <a:r>
              <a:rPr lang="en-ZM" sz="2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Reduces post-harvest losses</a:t>
            </a:r>
          </a:p>
          <a:p>
            <a:r>
              <a:rPr lang="en-ZM" sz="2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Supports climate-smart agriculture</a:t>
            </a:r>
            <a:endParaRPr lang="en-US" sz="26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ZM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Energy access transforms agriculture into a resilient system</a:t>
            </a:r>
            <a:endParaRPr lang="en-US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708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MITIGATION STRATGIES - POLICY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18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493753" cy="4740275"/>
          </a:xfrm>
        </p:spPr>
        <p:txBody>
          <a:bodyPr>
            <a:noAutofit/>
          </a:bodyPr>
          <a:lstStyle/>
          <a:p>
            <a:pPr lvl="0"/>
            <a:r>
              <a:rPr lang="en-ZM" dirty="0"/>
              <a:t>Strengthen regulatory consistency</a:t>
            </a:r>
          </a:p>
          <a:p>
            <a:pPr lvl="0"/>
            <a:r>
              <a:rPr lang="en-ZM" dirty="0"/>
              <a:t>Promote open access and IPP frameworks</a:t>
            </a:r>
            <a:endParaRPr lang="en-US" dirty="0"/>
          </a:p>
          <a:p>
            <a:r>
              <a:rPr lang="en-ZM" b="1" i="1" dirty="0"/>
              <a:t>Streamline Approval Processes</a:t>
            </a:r>
            <a:r>
              <a:rPr lang="en-US" b="1" i="1" dirty="0"/>
              <a:t>/Fast Track Approvals: </a:t>
            </a:r>
            <a:r>
              <a:rPr lang="en-ZM" dirty="0"/>
              <a:t>Reducing bureaucratic delays through digital processing and set timelines can improve investor confidence and reduce soft costs.</a:t>
            </a:r>
          </a:p>
          <a:p>
            <a:r>
              <a:rPr lang="en-ZM" dirty="0"/>
              <a:t>Implement clear renewable energy policies</a:t>
            </a:r>
            <a:r>
              <a:rPr lang="en-US" dirty="0"/>
              <a:t>. </a:t>
            </a:r>
            <a:r>
              <a:rPr lang="en-ZM" b="1" i="1" dirty="0"/>
              <a:t>Clear PPA Frameworks</a:t>
            </a:r>
            <a:r>
              <a:rPr lang="en-US" b="1" i="1" dirty="0"/>
              <a:t>: </a:t>
            </a:r>
            <a:r>
              <a:rPr lang="en-ZM" dirty="0"/>
              <a:t>Establishing stable, standardized PPA templates with predictable pricing for renewable generation will reduce contract negotiation risk.</a:t>
            </a:r>
          </a:p>
          <a:p>
            <a:r>
              <a:rPr lang="en-ZM" b="1" i="1" dirty="0"/>
              <a:t>Tariff Policy Reform</a:t>
            </a:r>
            <a:r>
              <a:rPr lang="en-US" b="1" i="1" dirty="0"/>
              <a:t>: </a:t>
            </a:r>
            <a:r>
              <a:rPr lang="en-US" dirty="0"/>
              <a:t>Work on having p</a:t>
            </a:r>
            <a:r>
              <a:rPr lang="en-ZM" dirty="0" err="1"/>
              <a:t>redictable</a:t>
            </a:r>
            <a:r>
              <a:rPr lang="en-US" dirty="0"/>
              <a:t> </a:t>
            </a:r>
            <a:r>
              <a:rPr lang="en-ZM" dirty="0"/>
              <a:t>tariff frameworks aligned with cost-reflective pricing </a:t>
            </a:r>
            <a:r>
              <a:rPr lang="en-US" dirty="0"/>
              <a:t>to</a:t>
            </a:r>
            <a:r>
              <a:rPr lang="en-ZM" dirty="0"/>
              <a:t> enhance revenue predictability, encouraging investment.</a:t>
            </a:r>
          </a:p>
          <a:p>
            <a:pPr lvl="0"/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59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MITIGATION STRATEGIES - FINANCIAL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19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493753" cy="4740275"/>
          </a:xfrm>
        </p:spPr>
        <p:txBody>
          <a:bodyPr>
            <a:noAutofit/>
          </a:bodyPr>
          <a:lstStyle/>
          <a:p>
            <a:r>
              <a:rPr lang="en-ZM" b="1" i="1" dirty="0"/>
              <a:t>Risk Sharing and Guarantee</a:t>
            </a:r>
            <a:r>
              <a:rPr lang="en-US" b="1" i="1" dirty="0"/>
              <a:t>: </a:t>
            </a:r>
            <a:r>
              <a:rPr lang="en-ZM" dirty="0"/>
              <a:t>Introducing instruments such as partial risk guarantees, concessional funding, and blended finance vehicles can lower the cost of capital for investors</a:t>
            </a:r>
            <a:r>
              <a:rPr lang="en-US" dirty="0"/>
              <a:t> (</a:t>
            </a:r>
            <a:r>
              <a:rPr lang="en-ZM" dirty="0"/>
              <a:t>public-private partnerships)</a:t>
            </a:r>
            <a:endParaRPr lang="en-US" dirty="0"/>
          </a:p>
          <a:p>
            <a:r>
              <a:rPr lang="en-ZM" b="1" i="1" dirty="0"/>
              <a:t>Risk </a:t>
            </a:r>
            <a:r>
              <a:rPr lang="en-US" b="1" i="1" dirty="0"/>
              <a:t>G</a:t>
            </a:r>
            <a:r>
              <a:rPr lang="en-ZM" b="1" i="1" dirty="0" err="1"/>
              <a:t>uarantees</a:t>
            </a:r>
            <a:r>
              <a:rPr lang="en-ZM" dirty="0"/>
              <a:t> from institutions </a:t>
            </a:r>
            <a:r>
              <a:rPr lang="en-US" dirty="0"/>
              <a:t>such as </a:t>
            </a:r>
            <a:r>
              <a:rPr lang="en-ZM" dirty="0"/>
              <a:t>AfDB, World Bank</a:t>
            </a:r>
            <a:r>
              <a:rPr lang="en-US" dirty="0"/>
              <a:t> etc.</a:t>
            </a:r>
            <a:endParaRPr lang="en-ZM" dirty="0"/>
          </a:p>
          <a:p>
            <a:r>
              <a:rPr lang="en-ZM" b="1" i="1" dirty="0"/>
              <a:t>Local Financial Market Development</a:t>
            </a:r>
            <a:r>
              <a:rPr lang="en-US" b="1" i="1" dirty="0"/>
              <a:t>: </a:t>
            </a:r>
            <a:r>
              <a:rPr lang="en-ZM" dirty="0"/>
              <a:t>Building capacity within local banks and capital markets to underwrite renewable energy projects enhances access to affordable finance</a:t>
            </a:r>
            <a:r>
              <a:rPr lang="en-US" dirty="0"/>
              <a:t> (develop l</a:t>
            </a:r>
            <a:r>
              <a:rPr lang="en-ZM" dirty="0" err="1"/>
              <a:t>ocal</a:t>
            </a:r>
            <a:r>
              <a:rPr lang="en-ZM" dirty="0"/>
              <a:t> currency financing mechanisms</a:t>
            </a:r>
            <a:endParaRPr lang="en-US" dirty="0"/>
          </a:p>
          <a:p>
            <a:r>
              <a:rPr lang="en-ZM" b="1" i="1" dirty="0"/>
              <a:t>Incentives</a:t>
            </a:r>
            <a:r>
              <a:rPr lang="en-ZM" dirty="0"/>
              <a:t> (tax breaks, duty exemptions)</a:t>
            </a:r>
            <a:r>
              <a:rPr lang="en-US" dirty="0"/>
              <a:t> to encourage these VREs</a:t>
            </a:r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14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MITIGATION STRATEGIES – TECHNICAL &amp; GRID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20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333500"/>
            <a:ext cx="10493753" cy="4740275"/>
          </a:xfrm>
        </p:spPr>
        <p:txBody>
          <a:bodyPr>
            <a:noAutofit/>
          </a:bodyPr>
          <a:lstStyle/>
          <a:p>
            <a:r>
              <a:rPr lang="en-ZM" b="1" i="1" dirty="0"/>
              <a:t>Grid Modernization and Storage</a:t>
            </a:r>
            <a:r>
              <a:rPr lang="en-US" dirty="0"/>
              <a:t>: </a:t>
            </a:r>
            <a:r>
              <a:rPr lang="en-ZM" dirty="0"/>
              <a:t>Investments in grid infrastructure and energy storage systems will reduce curtailment risks and smooth renewable supply variability.</a:t>
            </a:r>
            <a:endParaRPr lang="en-US" dirty="0"/>
          </a:p>
          <a:p>
            <a:r>
              <a:rPr lang="en-ZM" b="1" i="1" dirty="0"/>
              <a:t>Early evacuation strategies</a:t>
            </a:r>
            <a:r>
              <a:rPr lang="en-ZM" dirty="0"/>
              <a:t> (33kV/11kV integration)</a:t>
            </a:r>
            <a:r>
              <a:rPr lang="en-US" dirty="0"/>
              <a:t> e.g. 50MW Mansa Solar; 100MW KNBE or </a:t>
            </a:r>
            <a:r>
              <a:rPr lang="en-US" dirty="0" err="1"/>
              <a:t>Siavonga</a:t>
            </a:r>
            <a:r>
              <a:rPr lang="en-US" dirty="0"/>
              <a:t> Solar PV Plant.</a:t>
            </a:r>
            <a:endParaRPr lang="en-ZM" dirty="0"/>
          </a:p>
          <a:p>
            <a:r>
              <a:rPr lang="en-ZM" b="1" i="1" dirty="0"/>
              <a:t>Resource Mapping for Wind</a:t>
            </a:r>
            <a:r>
              <a:rPr lang="en-US" b="1" i="1" dirty="0"/>
              <a:t>: </a:t>
            </a:r>
            <a:r>
              <a:rPr lang="en-ZM" dirty="0"/>
              <a:t>Comprehensive wind atlases and data investments enhance site selection and reduce exploration risk for wind projects.</a:t>
            </a:r>
            <a:r>
              <a:rPr lang="en-US" dirty="0"/>
              <a:t> GRZ-</a:t>
            </a:r>
            <a:r>
              <a:rPr lang="en-US" dirty="0" err="1"/>
              <a:t>MoE</a:t>
            </a:r>
            <a:r>
              <a:rPr lang="en-US" dirty="0"/>
              <a:t> has embarked on this journey</a:t>
            </a:r>
          </a:p>
          <a:p>
            <a:pPr lvl="0"/>
            <a:r>
              <a:rPr lang="en-ZM" b="1" i="1" dirty="0"/>
              <a:t>Capacity </a:t>
            </a:r>
            <a:r>
              <a:rPr lang="en-US" b="1" i="1" dirty="0"/>
              <a:t>B</a:t>
            </a:r>
            <a:r>
              <a:rPr lang="en-ZM" b="1" i="1" dirty="0" err="1"/>
              <a:t>uilding</a:t>
            </a:r>
            <a:r>
              <a:rPr lang="en-US" b="1" i="1" dirty="0"/>
              <a:t>:</a:t>
            </a:r>
            <a:r>
              <a:rPr lang="en-ZM" dirty="0"/>
              <a:t> </a:t>
            </a:r>
            <a:r>
              <a:rPr lang="en-US" dirty="0"/>
              <a:t>Sharpen and enhance skills for </a:t>
            </a:r>
            <a:r>
              <a:rPr lang="en-ZM" dirty="0"/>
              <a:t>local engineers</a:t>
            </a:r>
            <a:r>
              <a:rPr lang="en-US" dirty="0"/>
              <a:t>/technician and all</a:t>
            </a:r>
            <a:endParaRPr lang="en-ZM" dirty="0"/>
          </a:p>
          <a:p>
            <a:pPr lvl="0"/>
            <a:r>
              <a:rPr lang="en-ZM" b="1" i="1" dirty="0"/>
              <a:t>Hybrid systems</a:t>
            </a:r>
            <a:r>
              <a:rPr lang="en-ZM" dirty="0"/>
              <a:t> (solar + storage)</a:t>
            </a:r>
            <a:r>
              <a:rPr lang="en-US" dirty="0"/>
              <a:t> where possible… </a:t>
            </a:r>
          </a:p>
          <a:p>
            <a:endParaRPr lang="en-ZM" dirty="0"/>
          </a:p>
          <a:p>
            <a:pPr lvl="0"/>
            <a:endParaRPr lang="en-ZM" dirty="0"/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3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950" y="322521"/>
            <a:ext cx="9807954" cy="861237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OPPORTUNIIES FOR CIRCULAR ECONOMY</a:t>
            </a:r>
            <a:b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b="1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0043" y="6356350"/>
            <a:ext cx="2743200" cy="365125"/>
          </a:xfrm>
        </p:spPr>
        <p:txBody>
          <a:bodyPr/>
          <a:lstStyle/>
          <a:p>
            <a:pPr algn="ctr"/>
            <a:fld id="{48F63A3B-78C7-47BE-AE5E-E10140E04643}" type="slidenum">
              <a:rPr lang="en-US" sz="1400" smtClean="0">
                <a:solidFill>
                  <a:schemeClr val="tx1"/>
                </a:solidFill>
              </a:rPr>
              <a:pPr algn="ctr"/>
              <a:t>21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262" y="1333500"/>
            <a:ext cx="11540690" cy="4740275"/>
          </a:xfrm>
        </p:spPr>
        <p:txBody>
          <a:bodyPr>
            <a:noAutofit/>
          </a:bodyPr>
          <a:lstStyle/>
          <a:p>
            <a:r>
              <a:rPr lang="en-US" b="1" dirty="0"/>
              <a:t>Solar/Wind fit so well in Circular Economy: </a:t>
            </a:r>
          </a:p>
          <a:p>
            <a:r>
              <a:rPr lang="en-US" i="1" dirty="0"/>
              <a:t>By definition, a way of designing and managing resources so that nothing is wasted and materials kept in use for as long as possible </a:t>
            </a:r>
            <a:endParaRPr lang="en-ZM" i="1" dirty="0"/>
          </a:p>
          <a:p>
            <a:pPr lvl="0"/>
            <a:r>
              <a:rPr lang="en-ZM" dirty="0"/>
              <a:t>Solar-powered mining operations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Utilization of roofing spaces; Lake Surfaces for Floating Solar (FPVs) etc.</a:t>
            </a:r>
          </a:p>
          <a:p>
            <a:pPr lvl="0"/>
            <a:r>
              <a:rPr lang="en-US" dirty="0"/>
              <a:t>Introducing and inculcating Energy Efficiency practices, use of natural lighting etc. </a:t>
            </a:r>
            <a:endParaRPr lang="en-ZM" dirty="0"/>
          </a:p>
          <a:p>
            <a:pPr lvl="0"/>
            <a:r>
              <a:rPr lang="en-ZM" dirty="0"/>
              <a:t>Renewable energy for </a:t>
            </a:r>
            <a:r>
              <a:rPr lang="en-US" dirty="0"/>
              <a:t>A</a:t>
            </a:r>
            <a:r>
              <a:rPr lang="en-ZM" dirty="0" err="1"/>
              <a:t>gro</a:t>
            </a:r>
            <a:r>
              <a:rPr lang="en-ZM" dirty="0"/>
              <a:t>-processing</a:t>
            </a:r>
          </a:p>
          <a:p>
            <a:pPr lvl="0"/>
            <a:r>
              <a:rPr lang="en-ZM" dirty="0"/>
              <a:t>Waste-to-energy integration</a:t>
            </a:r>
            <a:r>
              <a:rPr lang="en-US" dirty="0"/>
              <a:t> ideas/ </a:t>
            </a:r>
            <a:r>
              <a:rPr lang="en-ZM" dirty="0"/>
              <a:t>Resource efficiency and sustainability</a:t>
            </a: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44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ED551-C13E-49EA-A1CF-E16C9D1C7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-8467"/>
            <a:ext cx="121919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GB" sz="34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CONCLUSION AND KEY TAKEAWAYS </a:t>
            </a:r>
            <a:br>
              <a:rPr lang="en-US" sz="3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400" b="1" dirty="0">
              <a:solidFill>
                <a:srgbClr val="FFFFFF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23FDBB-E6E9-44A0-B8A9-2E84B39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234" y="591344"/>
            <a:ext cx="8304746" cy="5585619"/>
          </a:xfrm>
        </p:spPr>
        <p:txBody>
          <a:bodyPr anchor="ctr">
            <a:normAutofit fontScale="92500"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Solar &amp; Wind Energy offer Zambia a viable pathway to help diversify its </a:t>
            </a:r>
            <a:r>
              <a:rPr lang="en-GB" b="1" dirty="0">
                <a:solidFill>
                  <a:schemeClr val="bg1"/>
                </a:solidFill>
              </a:rPr>
              <a:t>Electricity Mix</a:t>
            </a:r>
            <a:r>
              <a:rPr lang="en-GB" dirty="0">
                <a:solidFill>
                  <a:schemeClr val="bg1"/>
                </a:solidFill>
              </a:rPr>
              <a:t> to enhance </a:t>
            </a:r>
            <a:r>
              <a:rPr lang="en-GB" b="1" dirty="0">
                <a:solidFill>
                  <a:schemeClr val="bg1"/>
                </a:solidFill>
              </a:rPr>
              <a:t>Energy Security</a:t>
            </a:r>
          </a:p>
          <a:p>
            <a:r>
              <a:rPr lang="en-ZM" dirty="0">
                <a:solidFill>
                  <a:srgbClr val="FFFFFF"/>
                </a:solidFill>
              </a:rPr>
              <a:t>Zambia has strong renewable potential</a:t>
            </a:r>
            <a:r>
              <a:rPr lang="en-US" dirty="0">
                <a:solidFill>
                  <a:srgbClr val="FFFFFF"/>
                </a:solidFill>
              </a:rPr>
              <a:t> that can contribute to stimulating </a:t>
            </a:r>
            <a:r>
              <a:rPr lang="en-US" b="1" dirty="0">
                <a:solidFill>
                  <a:srgbClr val="FFFFFF"/>
                </a:solidFill>
              </a:rPr>
              <a:t>Economic Growth</a:t>
            </a:r>
            <a:endParaRPr lang="en-ZM" b="1" dirty="0">
              <a:solidFill>
                <a:srgbClr val="FFFFFF"/>
              </a:solidFill>
            </a:endParaRPr>
          </a:p>
          <a:p>
            <a:pPr lvl="0"/>
            <a:r>
              <a:rPr lang="en-ZM" dirty="0">
                <a:solidFill>
                  <a:srgbClr val="FFFFFF"/>
                </a:solidFill>
              </a:rPr>
              <a:t>Risks </a:t>
            </a:r>
            <a:r>
              <a:rPr lang="en-US" dirty="0">
                <a:solidFill>
                  <a:srgbClr val="FFFFFF"/>
                </a:solidFill>
              </a:rPr>
              <a:t>present barriers but w</a:t>
            </a:r>
            <a:r>
              <a:rPr lang="en-ZM" dirty="0" err="1">
                <a:solidFill>
                  <a:srgbClr val="FFFFFF"/>
                </a:solidFill>
              </a:rPr>
              <a:t>ith</a:t>
            </a:r>
            <a:r>
              <a:rPr lang="en-ZM" dirty="0">
                <a:solidFill>
                  <a:srgbClr val="FFFFFF"/>
                </a:solidFill>
              </a:rPr>
              <a:t> the right frameworks</a:t>
            </a:r>
            <a:r>
              <a:rPr lang="en-US" dirty="0">
                <a:solidFill>
                  <a:srgbClr val="FFFFFF"/>
                </a:solidFill>
              </a:rPr>
              <a:t> Risks can be navigated and are </a:t>
            </a:r>
            <a:r>
              <a:rPr lang="en-ZM" dirty="0">
                <a:solidFill>
                  <a:srgbClr val="FFFFFF"/>
                </a:solidFill>
              </a:rPr>
              <a:t>manageable</a:t>
            </a:r>
          </a:p>
          <a:p>
            <a:pPr lvl="0"/>
            <a:r>
              <a:rPr lang="en-ZM" dirty="0">
                <a:solidFill>
                  <a:srgbClr val="FFFFFF"/>
                </a:solidFill>
              </a:rPr>
              <a:t>Solar &amp; wind are critical for sustainable mining &amp; agriculture</a:t>
            </a:r>
          </a:p>
          <a:p>
            <a:pPr lvl="0"/>
            <a:r>
              <a:rPr lang="en-ZM" dirty="0">
                <a:solidFill>
                  <a:srgbClr val="FFFFFF"/>
                </a:solidFill>
              </a:rPr>
              <a:t>Collaboration is key: Government + Private Sector + Financiers</a:t>
            </a:r>
            <a:r>
              <a:rPr lang="en-US" dirty="0">
                <a:solidFill>
                  <a:srgbClr val="FFFFFF"/>
                </a:solidFill>
              </a:rPr>
              <a:t>. With P</a:t>
            </a:r>
            <a:r>
              <a:rPr lang="en-GB" dirty="0" err="1">
                <a:solidFill>
                  <a:schemeClr val="bg1"/>
                </a:solidFill>
              </a:rPr>
              <a:t>olicy</a:t>
            </a:r>
            <a:r>
              <a:rPr lang="en-GB" dirty="0">
                <a:solidFill>
                  <a:schemeClr val="bg1"/>
                </a:solidFill>
              </a:rPr>
              <a:t> reforms/Financial innovation/Technological investment &amp;/Institutional Strengthening, Zambia can create a more enabling environment for investment in VREs</a:t>
            </a:r>
            <a:endParaRPr lang="en-ZM" dirty="0">
              <a:solidFill>
                <a:schemeClr val="bg1"/>
              </a:solidFill>
            </a:endParaRPr>
          </a:p>
          <a:p>
            <a:pPr lvl="0"/>
            <a:r>
              <a:rPr lang="en-ZM" dirty="0">
                <a:solidFill>
                  <a:schemeClr val="bg1"/>
                </a:solidFill>
              </a:rPr>
              <a:t>Urgent act</a:t>
            </a:r>
            <a:r>
              <a:rPr lang="en-ZM" dirty="0">
                <a:solidFill>
                  <a:srgbClr val="FFFFFF"/>
                </a:solidFill>
              </a:rPr>
              <a:t>ion needed </a:t>
            </a:r>
            <a:r>
              <a:rPr lang="en-US" dirty="0">
                <a:solidFill>
                  <a:srgbClr val="FFFFFF"/>
                </a:solidFill>
              </a:rPr>
              <a:t>&amp; to continue </a:t>
            </a:r>
            <a:r>
              <a:rPr lang="en-ZM" dirty="0">
                <a:solidFill>
                  <a:srgbClr val="FFFFFF"/>
                </a:solidFill>
              </a:rPr>
              <a:t>to unlock investment</a:t>
            </a:r>
            <a:endParaRPr lang="en-US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19860" y="6356350"/>
            <a:ext cx="15339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A6B0-BDA3-415C-ACF7-1D30DD10B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06" y="165652"/>
            <a:ext cx="990590" cy="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4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086172" y="1641146"/>
            <a:ext cx="10206224" cy="16449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THANK YOU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0673280" y="1436040"/>
              <a:ext cx="344160" cy="1739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63920" y="1426680"/>
                <a:ext cx="362880" cy="175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4559400" y="280656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50040" y="279720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6F96A52-9F1D-45C4-B4A6-67C3F6F341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0705" y="5086351"/>
            <a:ext cx="138112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09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8848f680-62a4-4302-8592-8038cef0344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D2F30D70E3954C856A3594E78AB6D5" ma:contentTypeVersion="19" ma:contentTypeDescription="Create a new document." ma:contentTypeScope="" ma:versionID="ba868afb9060cc985719010ddec84b6e">
  <xsd:schema xmlns:xsd="http://www.w3.org/2001/XMLSchema" xmlns:xs="http://www.w3.org/2001/XMLSchema" xmlns:p="http://schemas.microsoft.com/office/2006/metadata/properties" xmlns:ns1="http://schemas.microsoft.com/sharepoint/v3" xmlns:ns3="8848f680-62a4-4302-8592-8038cef03444" xmlns:ns4="a71ae1f6-7a26-44f3-92f5-fd911c9e6ce6" targetNamespace="http://schemas.microsoft.com/office/2006/metadata/properties" ma:root="true" ma:fieldsID="8a02bc9385b6db12293cc52b178ce934" ns1:_="" ns3:_="" ns4:_="">
    <xsd:import namespace="http://schemas.microsoft.com/sharepoint/v3"/>
    <xsd:import namespace="8848f680-62a4-4302-8592-8038cef03444"/>
    <xsd:import namespace="a71ae1f6-7a26-44f3-92f5-fd911c9e6c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48f680-62a4-4302-8592-8038cef034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6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ae1f6-7a26-44f3-92f5-fd911c9e6c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AA8B97-772B-4602-A2C2-B3813E3587D4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8848f680-62a4-4302-8592-8038cef03444"/>
    <ds:schemaRef ds:uri="a71ae1f6-7a26-44f3-92f5-fd911c9e6ce6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1280DF-21B1-43B6-B36E-B15AB6CA30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848f680-62a4-4302-8592-8038cef03444"/>
    <ds:schemaRef ds:uri="a71ae1f6-7a26-44f3-92f5-fd911c9e6c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734C27-FA8D-4F83-BCBC-380DA0FEE6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1911</Words>
  <Application>Microsoft Office PowerPoint</Application>
  <PresentationFormat>Widescreen</PresentationFormat>
  <Paragraphs>403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Times New Roman</vt:lpstr>
      <vt:lpstr>Office Theme</vt:lpstr>
      <vt:lpstr>1_Office Theme</vt:lpstr>
      <vt:lpstr>2026 ENGINEERING INSTITUTION OF ZAMBIA SYMPOSIUM</vt:lpstr>
      <vt:lpstr>PRESENTATION OUTLINE</vt:lpstr>
      <vt:lpstr> BACKGROUND &amp; CONTEXT </vt:lpstr>
      <vt:lpstr> BACKGROUND &amp; CONTEXT </vt:lpstr>
      <vt:lpstr> BACKGROUND:- Some Solar/Wind Examples </vt:lpstr>
      <vt:lpstr> LINK TO CONFERENCE THEME </vt:lpstr>
      <vt:lpstr> INVESTMENT OPPORTUNITY IN ZAMBIA </vt:lpstr>
      <vt:lpstr> KEY INVESTMENT RISKS OVERVIEW </vt:lpstr>
      <vt:lpstr> KEY INVESTMENT RISKS OVERVIEW </vt:lpstr>
      <vt:lpstr> POLICY &amp; REGULATORY RISKS </vt:lpstr>
      <vt:lpstr> FINANCIAL &amp; CURRENCY RISKS </vt:lpstr>
      <vt:lpstr> TECHNICAL RISKS </vt:lpstr>
      <vt:lpstr> GRID &amp; INFRASTRUTURE RISKS </vt:lpstr>
      <vt:lpstr> SOCIO-POLITICAL RISKS</vt:lpstr>
      <vt:lpstr> ENVIRONMENTAL &amp; SOCIAL RISKS </vt:lpstr>
      <vt:lpstr> ENVIRONMENTAL &amp; SOCIAL RISKS </vt:lpstr>
      <vt:lpstr> RISK IMPACT ON MINING/ AGRICULTURE </vt:lpstr>
      <vt:lpstr> MITIGATION STRATGIES - POLICY </vt:lpstr>
      <vt:lpstr> MITIGATION STRATEGIES - FINANCIAL </vt:lpstr>
      <vt:lpstr> MITIGATION STRATEGIES – TECHNICAL &amp; GRID </vt:lpstr>
      <vt:lpstr> OPPORTUNIIES FOR CIRCULAR ECONOMY </vt:lpstr>
      <vt:lpstr> CONCLUSION AND KEY TAKEAWAYS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Matemba Chilengi (Senior Manager - KGL &amp; KNB Solar PV Projects)</dc:creator>
  <cp:lastModifiedBy>Reviewer</cp:lastModifiedBy>
  <cp:revision>4</cp:revision>
  <dcterms:created xsi:type="dcterms:W3CDTF">2026-04-04T12:05:44Z</dcterms:created>
  <dcterms:modified xsi:type="dcterms:W3CDTF">2026-04-04T15:22:15Z</dcterms:modified>
</cp:coreProperties>
</file>