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92" r:id="rId6"/>
    <p:sldId id="293" r:id="rId7"/>
    <p:sldId id="289" r:id="rId8"/>
    <p:sldId id="269" r:id="rId9"/>
    <p:sldId id="270" r:id="rId10"/>
    <p:sldId id="272" r:id="rId11"/>
    <p:sldId id="276" r:id="rId12"/>
    <p:sldId id="281" r:id="rId13"/>
    <p:sldId id="282" r:id="rId14"/>
    <p:sldId id="288" r:id="rId15"/>
    <p:sldId id="28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57" autoAdjust="0"/>
    <p:restoredTop sz="94622" autoAdjust="0"/>
  </p:normalViewPr>
  <p:slideViewPr>
    <p:cSldViewPr>
      <p:cViewPr varScale="1">
        <p:scale>
          <a:sx n="83" d="100"/>
          <a:sy n="83" d="100"/>
        </p:scale>
        <p:origin x="86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3" name="AutoShap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4" name="AutoShap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vert="horz" lIns="91440" tIns="45720" rIns="91440" bIns="45720" anchor="b"/>
          <a:lstStyle/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60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vert="horz" lIns="91440" tIns="45720" rIns="91440" bIns="45720" anchor="t"/>
          <a:lstStyle/>
          <a:p>
            <a:pPr mar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subtitle style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vert="eaVert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vert="horz" lIns="91440" tIns="45720" rIns="91440" bIns="45720" anchor="b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60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5" name="AutoShape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6" name="AutoShape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7" name="AutoShape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vert="horz" lIns="91440" tIns="45720" rIns="91440" bIns="45720" anchor="b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4" name="AutoShape 4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vert="horz" lIns="91440" tIns="45720" rIns="91440" bIns="45720" anchor="b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6" name="AutoShape 6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7" name="AutoShape 7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8" name="AutoShape 8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9" name="AutoShape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anchor="ctr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4" name="AutoShap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5" name="AutoShap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vert="horz" lIns="91440" tIns="45720" rIns="91440" bIns="45720" anchor="b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anchor="t"/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5" name="AutoShape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6" name="AutoShape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7" name="AutoShape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vert="horz" lIns="91440" tIns="45720" rIns="91440" bIns="45720" anchor="b"/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icon to add picture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vert="horz" lIns="91440" tIns="45720" rIns="91440" bIns="4572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</p:txBody>
      </p:sp>
      <p:sp>
        <p:nvSpPr>
          <p:cNvPr id="5" name="AutoShape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6" name="AutoShape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anchor="ctr"/>
          <a:lstStyle/>
          <a:p>
            <a:pPr marL="0" algn="ctr">
              <a:buNone/>
            </a:pPr>
            <a:endParaRPr/>
          </a:p>
        </p:txBody>
      </p:sp>
      <p:sp>
        <p:nvSpPr>
          <p:cNvPr id="7" name="AutoShape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anchor="ctr"/>
          <a:lstStyle/>
          <a:p>
            <a:pPr marL="0" algn="r">
              <a:buNone/>
            </a:pPr>
            <a:fld id="{3386411A-70EE-422D-B97C-F56BEE3FF077}" type="slidenum">
              <a:rPr lang="en-US" sz="1200" b="0" i="0" u="none" baseline="0">
                <a:solidFill>
                  <a:schemeClr val="tx1">
                    <a:tint val="75000"/>
                  </a:schemeClr>
                </a:solidFill>
                <a:latin typeface="Calibri"/>
                <a:ea typeface="Calibri"/>
              </a:rPr>
              <a:t>‹#›</a:t>
            </a:fld>
            <a:endParaRPr lang="en-US" sz="1200" b="0" i="0" u="none" baseline="0">
              <a:solidFill>
                <a:schemeClr val="tx1">
                  <a:tint val="75000"/>
                </a:schemeClr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400" b="0" i="0" u="none" baseline="0">
                <a:solidFill>
                  <a:schemeClr val="tx1"/>
                </a:solidFill>
                <a:latin typeface="Calibri Light"/>
                <a:ea typeface="Calibri Light"/>
              </a:rPr>
              <a:t>Click to edit Master title style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/>
          <a:p>
            <a:pPr marL="228600" indent="-2286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0" i="0" u="none" baseline="0">
                <a:solidFill>
                  <a:schemeClr val="tx1"/>
                </a:solidFill>
                <a:latin typeface="Calibri"/>
                <a:ea typeface="Calibri"/>
              </a:rPr>
              <a:t>Click to edit Master text styles</a:t>
            </a:r>
          </a:p>
          <a:p>
            <a:pPr marL="685800" lvl="1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Calibri"/>
                <a:ea typeface="Calibri"/>
              </a:rPr>
              <a:t>Second level</a:t>
            </a:r>
          </a:p>
          <a:p>
            <a:pPr marL="1143000" lvl="2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2000" b="0" i="0" u="none" baseline="0">
                <a:solidFill>
                  <a:schemeClr val="tx1"/>
                </a:solidFill>
                <a:latin typeface="Calibri"/>
                <a:ea typeface="Calibri"/>
              </a:rPr>
              <a:t>Third level</a:t>
            </a:r>
          </a:p>
          <a:p>
            <a:pPr marL="1600200" lvl="3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Fourth level</a:t>
            </a:r>
          </a:p>
          <a:p>
            <a:pPr marL="2057400" lvl="4" indent="-228600" algn="l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Fifth level</a:t>
            </a:r>
          </a:p>
        </p:txBody>
      </p:sp>
      <p:sp>
        <p:nvSpPr>
          <p:cNvPr id="4" name="AutoShape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algn="l"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3/21/2026</a:t>
            </a:r>
          </a:p>
        </p:txBody>
      </p:sp>
      <p:sp>
        <p:nvSpPr>
          <p:cNvPr id="5" name="AutoShape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algn="l">
              <a:buNone/>
            </a:pPr>
            <a:endParaRPr/>
          </a:p>
        </p:txBody>
      </p:sp>
      <p:sp>
        <p:nvSpPr>
          <p:cNvPr id="6" name="AutoShape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marL="0" algn="l">
              <a:buNone/>
            </a:pPr>
            <a:fld id="{3386411A-70EE-422D-B97C-F56BEE3FF077}" type="slidenum">
              <a:rPr lang="en-US" sz="1800" b="0" i="0" u="none" baseline="0">
                <a:solidFill>
                  <a:schemeClr val="tx1"/>
                </a:solidFill>
                <a:latin typeface="Calibri"/>
                <a:ea typeface="Calibri"/>
              </a:rPr>
              <a:t>‹#›</a:t>
            </a:fld>
            <a:endParaRPr lang="en-US" sz="1800" b="0" i="0" u="none" baseline="0">
              <a:solidFill>
                <a:schemeClr val="tx1"/>
              </a:solidFill>
              <a:latin typeface="Calibri"/>
              <a:ea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ctrTitle"/>
          </p:nvPr>
        </p:nvSpPr>
        <p:spPr>
          <a:xfrm>
            <a:off x="2247899" y="1848317"/>
            <a:ext cx="7696200" cy="914400"/>
          </a:xfrm>
          <a:noFill/>
        </p:spPr>
        <p:txBody>
          <a:bodyPr vert="horz" lIns="91440" tIns="45720" rIns="91440" bIns="4572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200" b="1" i="0" u="none" baseline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2026 ENGINEERING INSTITUTION OF ZAMBIA SYMPOSIUM</a:t>
            </a:r>
          </a:p>
        </p:txBody>
      </p:sp>
      <p:sp>
        <p:nvSpPr>
          <p:cNvPr id="3" name="AutoShape 3"/>
          <p:cNvSpPr>
            <a:spLocks noGrp="1"/>
          </p:cNvSpPr>
          <p:nvPr>
            <p:ph type="subTitle" idx="1"/>
          </p:nvPr>
        </p:nvSpPr>
        <p:spPr>
          <a:xfrm>
            <a:off x="304798" y="2961367"/>
            <a:ext cx="11582400" cy="1139525"/>
          </a:xfrm>
          <a:noFill/>
        </p:spPr>
        <p:txBody>
          <a:bodyPr vert="horz" lIns="91440" tIns="45720" rIns="91440" bIns="45720" anchor="t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b="1" i="0" u="none" baseline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Building Zambia’s Digital Backbone: Smart Infrastructure for Energy, Agriculture and Industrial Transformation</a:t>
            </a:r>
          </a:p>
        </p:txBody>
      </p:sp>
      <p:pic>
        <p:nvPicPr>
          <p:cNvPr id="4" name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83150"/>
            <a:ext cx="1676400" cy="1600200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sp>
        <p:nvSpPr>
          <p:cNvPr id="5" name="TextBox 5"/>
          <p:cNvSpPr txBox="1"/>
          <p:nvPr/>
        </p:nvSpPr>
        <p:spPr>
          <a:xfrm>
            <a:off x="2452685" y="4648200"/>
            <a:ext cx="7286625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2570480" indent="-2570480" algn="l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b="1" i="0" u="none" baseline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PRESENTER	: Patrick </a:t>
            </a:r>
            <a:r>
              <a:rPr lang="en-US" sz="2400" b="1" i="0" u="none" baseline="0" dirty="0" err="1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Mwamba</a:t>
            </a:r>
            <a:r>
              <a:rPr lang="en-US" sz="2400" b="1" i="0" u="none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Mubanga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0480" indent="-2570480" algn="l">
              <a:spcBef>
                <a:spcPct val="0"/>
              </a:spcBef>
              <a:spcAft>
                <a:spcPts val="600"/>
              </a:spcAft>
            </a:pPr>
            <a:r>
              <a:rPr lang="en-US" sz="2400" b="1" i="0" u="none" baseline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DATE	:	</a:t>
            </a:r>
            <a:r>
              <a:rPr lang="en-GB" sz="2400" b="1" i="0" u="none" baseline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Friday 17</a:t>
            </a:r>
            <a:r>
              <a:rPr lang="en-GB" sz="2400" b="1" i="0" u="none" baseline="3000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th</a:t>
            </a:r>
            <a:r>
              <a:rPr lang="en-GB" sz="2400" b="1" i="0" u="none" baseline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April 2026</a:t>
            </a:r>
          </a:p>
        </p:txBody>
      </p:sp>
      <p:sp>
        <p:nvSpPr>
          <p:cNvPr id="6" name="AutoShape 6"/>
          <p:cNvSpPr/>
          <p:nvPr/>
        </p:nvSpPr>
        <p:spPr>
          <a:xfrm>
            <a:off x="2811232" y="5867400"/>
            <a:ext cx="6569529" cy="830997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2570480" indent="-2570480" algn="l"/>
            <a:r>
              <a:rPr lang="en-GB" sz="2400" b="1" i="0" u="none" baseline="0" dirty="0" err="1">
                <a:solidFill>
                  <a:schemeClr val="tx1"/>
                </a:solidFill>
                <a:latin typeface="Arial"/>
                <a:ea typeface="Arial"/>
              </a:rPr>
              <a:t>Avani</a:t>
            </a:r>
            <a:r>
              <a:rPr lang="en-GB" sz="24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 Victoria Falls Resort, Livingstone, Zambia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67"/>
    </mc:Choice>
    <mc:Fallback xmlns="">
      <p:transition spd="slow" advTm="1626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66604" y="2448761"/>
            <a:ext cx="9084758" cy="2374820"/>
          </a:xfrm>
          <a:custGeom>
            <a:avLst/>
            <a:gdLst/>
            <a:ahLst/>
            <a:cxnLst/>
            <a:rect l="l" t="t" r="r" b="b"/>
            <a:pathLst>
              <a:path w="23651" h="21699">
                <a:moveTo>
                  <a:pt x="2552" y="0"/>
                </a:moveTo>
                <a:lnTo>
                  <a:pt x="20176" y="0"/>
                </a:lnTo>
                <a:cubicBezTo>
                  <a:pt x="22095" y="0"/>
                  <a:pt x="23651" y="4835"/>
                  <a:pt x="23651" y="10800"/>
                </a:cubicBezTo>
                <a:cubicBezTo>
                  <a:pt x="23651" y="16765"/>
                  <a:pt x="22095" y="21600"/>
                  <a:pt x="20176" y="21600"/>
                </a:cubicBezTo>
                <a:lnTo>
                  <a:pt x="0" y="21699"/>
                </a:lnTo>
              </a:path>
            </a:pathLst>
          </a:custGeom>
          <a:noFill/>
          <a:ln w="317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09600"/>
            <a:ext cx="10858500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>
            <a:spAutoFit/>
          </a:bodyPr>
          <a:lstStyle/>
          <a:p>
            <a:pPr marL="0" algn="ctr"/>
            <a:r>
              <a:rPr lang="en-US" altLang="zh-CN" sz="2800" b="1" i="0" u="none" baseline="0" dirty="0">
                <a:solidFill>
                  <a:schemeClr val="tx1"/>
                </a:solidFill>
                <a:latin typeface="微软雅黑"/>
                <a:ea typeface="微软雅黑"/>
              </a:rPr>
              <a:t>PRESENTATION OUTLINE </a:t>
            </a:r>
            <a:endParaRPr lang="zh-CN" altLang="en-US" sz="2800" b="1" i="0" u="none" baseline="0" dirty="0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636876" y="2791400"/>
            <a:ext cx="2865967" cy="46166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t">
            <a:spAutoFit/>
          </a:bodyPr>
          <a:lstStyle/>
          <a:p>
            <a:pPr marL="0" algn="ctr"/>
            <a:r>
              <a:rPr lang="zh-CN" altLang="en-US" sz="24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28493" y="2178761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400" b="1" i="0" u="none" baseline="0" dirty="0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  <a:endParaRPr lang="en-US" sz="2400" dirty="0"/>
          </a:p>
        </p:txBody>
      </p:sp>
      <p:sp>
        <p:nvSpPr>
          <p:cNvPr id="7" name="TextBox 7"/>
          <p:cNvSpPr txBox="1"/>
          <p:nvPr/>
        </p:nvSpPr>
        <p:spPr>
          <a:xfrm>
            <a:off x="5815345" y="2178761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solidFill>
              <a:schemeClr val="bg1"/>
            </a:solidFill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400" b="1" i="0" u="none" baseline="0" dirty="0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  <a:endParaRPr lang="en-US" sz="2400" dirty="0"/>
          </a:p>
        </p:txBody>
      </p:sp>
      <p:sp>
        <p:nvSpPr>
          <p:cNvPr id="9" name="TextBox 9"/>
          <p:cNvSpPr txBox="1"/>
          <p:nvPr/>
        </p:nvSpPr>
        <p:spPr>
          <a:xfrm>
            <a:off x="9326321" y="2200018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400" b="1" i="0" u="none" baseline="0" dirty="0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  <a:endParaRPr lang="en-US" sz="2400" dirty="0"/>
          </a:p>
        </p:txBody>
      </p:sp>
      <p:sp>
        <p:nvSpPr>
          <p:cNvPr id="10" name="AutoShape 10"/>
          <p:cNvSpPr/>
          <p:nvPr/>
        </p:nvSpPr>
        <p:spPr>
          <a:xfrm>
            <a:off x="8278991" y="5159811"/>
            <a:ext cx="2710212" cy="46166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t">
            <a:spAutoFit/>
          </a:bodyPr>
          <a:lstStyle/>
          <a:p>
            <a:pPr marL="0" algn="ctr"/>
            <a:r>
              <a:rPr lang="zh-CN" altLang="en-US" sz="24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Challenges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329649" y="2770913"/>
            <a:ext cx="4537098" cy="830997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t">
            <a:spAutoFit/>
          </a:bodyPr>
          <a:lstStyle/>
          <a:p>
            <a:pPr lvl="0" algn="ctr"/>
            <a:r>
              <a:rPr lang="en-US" altLang="en-US" sz="24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Energy Projections &amp; E-Waste Accumulation</a:t>
            </a:r>
            <a:endParaRPr lang="en-US" sz="2400" b="1" dirty="0"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64097" y="4531172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solidFill>
              <a:schemeClr val="bg1"/>
            </a:solidFill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400" b="1" i="0" u="none" baseline="0" dirty="0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  <a:endParaRPr lang="en-US" sz="2400" dirty="0"/>
          </a:p>
        </p:txBody>
      </p:sp>
      <p:sp>
        <p:nvSpPr>
          <p:cNvPr id="13" name="AutoShape 13"/>
          <p:cNvSpPr/>
          <p:nvPr/>
        </p:nvSpPr>
        <p:spPr>
          <a:xfrm>
            <a:off x="426150" y="5145815"/>
            <a:ext cx="2551099" cy="46166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t">
            <a:spAutoFit/>
          </a:bodyPr>
          <a:lstStyle/>
          <a:p>
            <a:pPr marL="0" algn="ctr"/>
            <a:r>
              <a:rPr lang="zh-CN" altLang="en-US" sz="24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810000" y="5132733"/>
            <a:ext cx="3116919" cy="46166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t">
            <a:spAutoFit/>
          </a:bodyPr>
          <a:lstStyle/>
          <a:p>
            <a:pPr marL="0" algn="ctr"/>
            <a:r>
              <a:rPr lang="zh-CN" altLang="en-US" sz="24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Recommendations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1700" y="4561952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solidFill>
              <a:schemeClr val="bg1"/>
            </a:solidFill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400" b="1" i="0" u="none" baseline="0" dirty="0">
                <a:solidFill>
                  <a:srgbClr val="FFFFFF"/>
                </a:solidFill>
                <a:latin typeface="微软雅黑"/>
                <a:ea typeface="微软雅黑"/>
              </a:rPr>
              <a:t>06</a:t>
            </a:r>
            <a:endParaRPr lang="en-US" sz="2400" dirty="0"/>
          </a:p>
        </p:txBody>
      </p:sp>
      <p:sp>
        <p:nvSpPr>
          <p:cNvPr id="16" name="TextBox 16"/>
          <p:cNvSpPr txBox="1"/>
          <p:nvPr/>
        </p:nvSpPr>
        <p:spPr>
          <a:xfrm>
            <a:off x="5046533" y="4592733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400" b="1" i="0" u="none" baseline="0" dirty="0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  <a:endParaRPr lang="en-US" sz="2400" dirty="0"/>
          </a:p>
        </p:txBody>
      </p:sp>
      <p:sp>
        <p:nvSpPr>
          <p:cNvPr id="18" name="Isosceles Triangle 17"/>
          <p:cNvSpPr/>
          <p:nvPr/>
        </p:nvSpPr>
        <p:spPr>
          <a:xfrm rot="5400000">
            <a:off x="4360769" y="2002216"/>
            <a:ext cx="478439" cy="89308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7455516" y="2002216"/>
            <a:ext cx="478439" cy="89308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 rot="16200000">
            <a:off x="2959670" y="4385408"/>
            <a:ext cx="478439" cy="89308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16200000">
            <a:off x="7373238" y="4354627"/>
            <a:ext cx="478439" cy="89308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223222" y="2724910"/>
            <a:ext cx="2507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Smart Infrastructure Applications </a:t>
            </a:r>
            <a:endParaRPr lang="en-US" sz="2800" dirty="0"/>
          </a:p>
        </p:txBody>
      </p:sp>
    </p:spTree>
  </p:cSld>
  <p:clrMapOvr>
    <a:masterClrMapping/>
  </p:clrMapOvr>
  <p:transition advTm="3115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685800" y="893439"/>
            <a:ext cx="10850563" cy="401402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PRESENTATION </a:t>
            </a:r>
            <a:r>
              <a:rPr lang="en-US" altLang="zh-CN" sz="32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OBJECTIVES  </a:t>
            </a:r>
            <a:endParaRPr lang="zh-CN" altLang="en-US" sz="3200" b="1" i="0" u="none" baseline="0" dirty="0">
              <a:solidFill>
                <a:schemeClr val="tx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292106" y="2209800"/>
            <a:ext cx="540000" cy="540000"/>
            <a:chOff x="2675288" y="5599496"/>
            <a:chExt cx="540000" cy="540000"/>
          </a:xfrm>
        </p:grpSpPr>
        <p:sp>
          <p:nvSpPr>
            <p:cNvPr id="4" name="TextBox 4"/>
            <p:cNvSpPr txBox="1"/>
            <p:nvPr/>
          </p:nvSpPr>
          <p:spPr>
            <a:xfrm>
              <a:off x="2675288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vert="horz" wrap="none" lIns="108000" tIns="108000" rIns="108000" bIns="108000" rtlCol="0" anchor="ctr">
              <a:noAutofit/>
            </a:bodyPr>
            <a:lstStyle/>
            <a:p>
              <a:pPr marL="0" algn="ctr">
                <a:defRPr/>
              </a:pPr>
              <a:endParaRPr lang="en-US" sz="1100"/>
            </a:p>
          </p:txBody>
        </p:sp>
        <p:sp>
          <p:nvSpPr>
            <p:cNvPr id="5" name="Freeform 5"/>
            <p:cNvSpPr/>
            <p:nvPr/>
          </p:nvSpPr>
          <p:spPr>
            <a:xfrm>
              <a:off x="2832174" y="5731793"/>
              <a:ext cx="226228" cy="275406"/>
            </a:xfrm>
            <a:custGeom>
              <a:avLst/>
              <a:gdLst/>
              <a:ahLst/>
              <a:cxnLst/>
              <a:rect l="l" t="t" r="r" b="b"/>
              <a:pathLst>
                <a:path w="438150" h="533400">
                  <a:moveTo>
                    <a:pt x="284197" y="621"/>
                  </a:moveTo>
                  <a:cubicBezTo>
                    <a:pt x="285149" y="621"/>
                    <a:pt x="286102" y="621"/>
                    <a:pt x="286102" y="621"/>
                  </a:cubicBezTo>
                  <a:lnTo>
                    <a:pt x="286102" y="124446"/>
                  </a:lnTo>
                  <a:lnTo>
                    <a:pt x="286102" y="126351"/>
                  </a:lnTo>
                  <a:cubicBezTo>
                    <a:pt x="287055" y="141591"/>
                    <a:pt x="299437" y="153021"/>
                    <a:pt x="314677" y="153021"/>
                  </a:cubicBezTo>
                  <a:lnTo>
                    <a:pt x="314677" y="153021"/>
                  </a:lnTo>
                  <a:lnTo>
                    <a:pt x="438502" y="153021"/>
                  </a:lnTo>
                  <a:cubicBezTo>
                    <a:pt x="438502" y="153974"/>
                    <a:pt x="438502" y="154926"/>
                    <a:pt x="438502" y="154926"/>
                  </a:cubicBezTo>
                  <a:lnTo>
                    <a:pt x="438502" y="505446"/>
                  </a:lnTo>
                  <a:cubicBezTo>
                    <a:pt x="438502" y="521639"/>
                    <a:pt x="426120" y="534021"/>
                    <a:pt x="409927" y="534021"/>
                  </a:cubicBezTo>
                  <a:lnTo>
                    <a:pt x="28927" y="534021"/>
                  </a:lnTo>
                  <a:cubicBezTo>
                    <a:pt x="12734" y="534021"/>
                    <a:pt x="352" y="521639"/>
                    <a:pt x="352" y="505446"/>
                  </a:cubicBezTo>
                  <a:lnTo>
                    <a:pt x="352" y="29196"/>
                  </a:lnTo>
                  <a:cubicBezTo>
                    <a:pt x="352" y="13004"/>
                    <a:pt x="12734" y="621"/>
                    <a:pt x="28927" y="621"/>
                  </a:cubicBezTo>
                  <a:lnTo>
                    <a:pt x="284197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49907" y="314946"/>
                  </a:lnTo>
                  <a:cubicBezTo>
                    <a:pt x="280387" y="313994"/>
                    <a:pt x="305152" y="288276"/>
                    <a:pt x="305152" y="257796"/>
                  </a:cubicBezTo>
                  <a:cubicBezTo>
                    <a:pt x="305152" y="226364"/>
                    <a:pt x="279434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8957" y="219696"/>
                    <a:pt x="286102" y="236841"/>
                    <a:pt x="286102" y="257796"/>
                  </a:cubicBezTo>
                  <a:cubicBezTo>
                    <a:pt x="286102" y="278751"/>
                    <a:pt x="268957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724" y="133971"/>
                  </a:lnTo>
                  <a:cubicBezTo>
                    <a:pt x="308962" y="133019"/>
                    <a:pt x="305152" y="129209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vert="horz" lIns="91440" tIns="45720" rIns="91440" bIns="45720" anchor="ctr">
              <a:normAutofit fontScale="85000" lnSpcReduction="20000"/>
            </a:bodyPr>
            <a:lstStyle/>
            <a:p>
              <a:pPr marL="0" algn="l"/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073373" y="2107464"/>
            <a:ext cx="8871366" cy="15696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evaluate Zambia's digital infrastructure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potential for smart technology in energy and agriculture sectors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292106" y="4343400"/>
            <a:ext cx="540000" cy="540000"/>
            <a:chOff x="7128173" y="5599496"/>
            <a:chExt cx="540000" cy="540000"/>
          </a:xfrm>
        </p:grpSpPr>
        <p:sp>
          <p:nvSpPr>
            <p:cNvPr id="9" name="TextBox 9"/>
            <p:cNvSpPr txBox="1"/>
            <p:nvPr/>
          </p:nvSpPr>
          <p:spPr>
            <a:xfrm>
              <a:off x="7128173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</p:spPr>
          <p:txBody>
            <a:bodyPr vert="horz" wrap="none" lIns="108000" tIns="108000" rIns="108000" bIns="108000" rtlCol="0" anchor="ctr">
              <a:noAutofit/>
            </a:bodyPr>
            <a:lstStyle/>
            <a:p>
              <a:pPr marL="0" algn="ctr">
                <a:defRPr/>
              </a:pPr>
              <a:endParaRPr lang="en-US" sz="110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265388" y="5763760"/>
              <a:ext cx="265570" cy="211472"/>
            </a:xfrm>
            <a:custGeom>
              <a:avLst/>
              <a:gdLst/>
              <a:ahLst/>
              <a:cxnLst/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960" y="621"/>
                    <a:pt x="515342" y="13004"/>
                    <a:pt x="515342" y="29196"/>
                  </a:cubicBezTo>
                  <a:lnTo>
                    <a:pt x="515342" y="324471"/>
                  </a:lnTo>
                  <a:cubicBezTo>
                    <a:pt x="515342" y="340664"/>
                    <a:pt x="502960" y="353046"/>
                    <a:pt x="486767" y="353046"/>
                  </a:cubicBezTo>
                  <a:lnTo>
                    <a:pt x="192445" y="353046"/>
                  </a:lnTo>
                  <a:lnTo>
                    <a:pt x="115292" y="410196"/>
                  </a:lnTo>
                  <a:lnTo>
                    <a:pt x="115292" y="353046"/>
                  </a:lnTo>
                  <a:lnTo>
                    <a:pt x="29567" y="353046"/>
                  </a:lnTo>
                  <a:cubicBezTo>
                    <a:pt x="13374" y="353046"/>
                    <a:pt x="992" y="340664"/>
                    <a:pt x="992" y="324471"/>
                  </a:cubicBezTo>
                  <a:lnTo>
                    <a:pt x="992" y="29196"/>
                  </a:lnTo>
                  <a:cubicBezTo>
                    <a:pt x="992" y="13004"/>
                    <a:pt x="13374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720" y="143496"/>
                    <a:pt x="91480" y="158736"/>
                    <a:pt x="91480" y="176834"/>
                  </a:cubicBezTo>
                  <a:cubicBezTo>
                    <a:pt x="91480" y="194931"/>
                    <a:pt x="106720" y="210171"/>
                    <a:pt x="124817" y="210171"/>
                  </a:cubicBezTo>
                  <a:cubicBezTo>
                    <a:pt x="142914" y="210171"/>
                    <a:pt x="158155" y="194931"/>
                    <a:pt x="158155" y="176834"/>
                  </a:cubicBezTo>
                  <a:cubicBezTo>
                    <a:pt x="158155" y="157784"/>
                    <a:pt x="142914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40070" y="143496"/>
                    <a:pt x="224830" y="158736"/>
                    <a:pt x="224830" y="176834"/>
                  </a:cubicBezTo>
                  <a:cubicBezTo>
                    <a:pt x="224830" y="194931"/>
                    <a:pt x="240070" y="210171"/>
                    <a:pt x="258167" y="210171"/>
                  </a:cubicBezTo>
                  <a:cubicBezTo>
                    <a:pt x="276264" y="210171"/>
                    <a:pt x="291505" y="194931"/>
                    <a:pt x="291505" y="176834"/>
                  </a:cubicBezTo>
                  <a:cubicBezTo>
                    <a:pt x="291505" y="157784"/>
                    <a:pt x="276264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420" y="143496"/>
                    <a:pt x="358180" y="158736"/>
                    <a:pt x="358180" y="176834"/>
                  </a:cubicBezTo>
                  <a:cubicBezTo>
                    <a:pt x="358180" y="194931"/>
                    <a:pt x="373420" y="210171"/>
                    <a:pt x="391517" y="210171"/>
                  </a:cubicBezTo>
                  <a:cubicBezTo>
                    <a:pt x="409614" y="210171"/>
                    <a:pt x="424855" y="194931"/>
                    <a:pt x="424855" y="176834"/>
                  </a:cubicBezTo>
                  <a:cubicBezTo>
                    <a:pt x="424855" y="157784"/>
                    <a:pt x="409614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vert="horz" lIns="91440" tIns="45720" rIns="91440" bIns="45720" anchor="ctr">
              <a:normAutofit fontScale="47500" lnSpcReduction="20000"/>
            </a:bodyPr>
            <a:lstStyle/>
            <a:p>
              <a:pPr marL="0" algn="l"/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073373" y="4275596"/>
            <a:ext cx="8871365" cy="15696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identify barriers to smart technology adoption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propose recommendations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overcome them.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86435" y="2129235"/>
            <a:ext cx="1616076" cy="2962051"/>
          </a:xfrm>
          <a:prstGeom prst="roundRect">
            <a:avLst>
              <a:gd name="adj" fmla="val 5600"/>
            </a:avLst>
          </a:prstGeom>
          <a:solidFill>
            <a:schemeClr val="tx2">
              <a:alpha val="5000"/>
            </a:schemeClr>
          </a:solid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prstTxWarp prst="textNoShape">
              <a:avLst/>
            </a:prstTxWarp>
            <a:noAutofit/>
          </a:bodyPr>
          <a:lstStyle/>
          <a:p>
            <a:pPr marL="0" algn="ctr"/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854333" y="2821788"/>
            <a:ext cx="880280" cy="1427371"/>
          </a:xfrm>
          <a:custGeom>
            <a:avLst/>
            <a:gdLst/>
            <a:ahLst/>
            <a:cxnLst/>
            <a:rect l="l" t="t" r="r" b="b"/>
            <a:pathLst>
              <a:path w="812" h="1053">
                <a:moveTo>
                  <a:pt x="0" y="544"/>
                </a:moveTo>
                <a:lnTo>
                  <a:pt x="331" y="803"/>
                </a:lnTo>
                <a:lnTo>
                  <a:pt x="544" y="531"/>
                </a:lnTo>
                <a:lnTo>
                  <a:pt x="537" y="507"/>
                </a:lnTo>
                <a:cubicBezTo>
                  <a:pt x="531" y="487"/>
                  <a:pt x="534" y="466"/>
                  <a:pt x="545" y="450"/>
                </a:cubicBezTo>
                <a:cubicBezTo>
                  <a:pt x="556" y="433"/>
                  <a:pt x="573" y="422"/>
                  <a:pt x="594" y="419"/>
                </a:cubicBezTo>
                <a:lnTo>
                  <a:pt x="607" y="417"/>
                </a:lnTo>
                <a:cubicBezTo>
                  <a:pt x="616" y="416"/>
                  <a:pt x="624" y="417"/>
                  <a:pt x="632" y="418"/>
                </a:cubicBezTo>
                <a:lnTo>
                  <a:pt x="757" y="259"/>
                </a:lnTo>
                <a:lnTo>
                  <a:pt x="426" y="0"/>
                </a:lnTo>
                <a:lnTo>
                  <a:pt x="0" y="544"/>
                </a:lnTo>
                <a:close/>
                <a:moveTo>
                  <a:pt x="501" y="497"/>
                </a:moveTo>
                <a:cubicBezTo>
                  <a:pt x="448" y="565"/>
                  <a:pt x="350" y="576"/>
                  <a:pt x="283" y="524"/>
                </a:cubicBezTo>
                <a:cubicBezTo>
                  <a:pt x="215" y="471"/>
                  <a:pt x="204" y="373"/>
                  <a:pt x="256" y="306"/>
                </a:cubicBezTo>
                <a:cubicBezTo>
                  <a:pt x="309" y="238"/>
                  <a:pt x="407" y="226"/>
                  <a:pt x="474" y="279"/>
                </a:cubicBezTo>
                <a:cubicBezTo>
                  <a:pt x="542" y="332"/>
                  <a:pt x="554" y="430"/>
                  <a:pt x="501" y="497"/>
                </a:cubicBezTo>
                <a:close/>
                <a:moveTo>
                  <a:pt x="173" y="939"/>
                </a:moveTo>
                <a:lnTo>
                  <a:pt x="503" y="939"/>
                </a:lnTo>
                <a:lnTo>
                  <a:pt x="503" y="1053"/>
                </a:lnTo>
                <a:lnTo>
                  <a:pt x="173" y="1053"/>
                </a:lnTo>
                <a:lnTo>
                  <a:pt x="173" y="939"/>
                </a:lnTo>
                <a:close/>
                <a:moveTo>
                  <a:pt x="544" y="898"/>
                </a:moveTo>
                <a:cubicBezTo>
                  <a:pt x="515" y="908"/>
                  <a:pt x="467" y="917"/>
                  <a:pt x="435" y="917"/>
                </a:cubicBezTo>
                <a:lnTo>
                  <a:pt x="241" y="917"/>
                </a:lnTo>
                <a:cubicBezTo>
                  <a:pt x="200" y="917"/>
                  <a:pt x="167" y="884"/>
                  <a:pt x="167" y="843"/>
                </a:cubicBezTo>
                <a:lnTo>
                  <a:pt x="167" y="702"/>
                </a:lnTo>
                <a:cubicBezTo>
                  <a:pt x="181" y="713"/>
                  <a:pt x="195" y="725"/>
                  <a:pt x="209" y="736"/>
                </a:cubicBezTo>
                <a:lnTo>
                  <a:pt x="209" y="843"/>
                </a:lnTo>
                <a:cubicBezTo>
                  <a:pt x="209" y="861"/>
                  <a:pt x="223" y="875"/>
                  <a:pt x="241" y="875"/>
                </a:cubicBezTo>
                <a:lnTo>
                  <a:pt x="435" y="875"/>
                </a:lnTo>
                <a:cubicBezTo>
                  <a:pt x="462" y="875"/>
                  <a:pt x="505" y="867"/>
                  <a:pt x="530" y="858"/>
                </a:cubicBezTo>
                <a:lnTo>
                  <a:pt x="747" y="780"/>
                </a:lnTo>
                <a:cubicBezTo>
                  <a:pt x="755" y="778"/>
                  <a:pt x="762" y="772"/>
                  <a:pt x="765" y="764"/>
                </a:cubicBezTo>
                <a:cubicBezTo>
                  <a:pt x="769" y="757"/>
                  <a:pt x="769" y="748"/>
                  <a:pt x="766" y="740"/>
                </a:cubicBezTo>
                <a:lnTo>
                  <a:pt x="682" y="509"/>
                </a:lnTo>
                <a:cubicBezTo>
                  <a:pt x="676" y="492"/>
                  <a:pt x="654" y="478"/>
                  <a:pt x="635" y="481"/>
                </a:cubicBezTo>
                <a:lnTo>
                  <a:pt x="622" y="483"/>
                </a:lnTo>
                <a:cubicBezTo>
                  <a:pt x="614" y="484"/>
                  <a:pt x="608" y="488"/>
                  <a:pt x="604" y="494"/>
                </a:cubicBezTo>
                <a:cubicBezTo>
                  <a:pt x="601" y="499"/>
                  <a:pt x="600" y="507"/>
                  <a:pt x="602" y="514"/>
                </a:cubicBezTo>
                <a:lnTo>
                  <a:pt x="640" y="643"/>
                </a:lnTo>
                <a:lnTo>
                  <a:pt x="663" y="720"/>
                </a:lnTo>
                <a:lnTo>
                  <a:pt x="583" y="720"/>
                </a:lnTo>
                <a:lnTo>
                  <a:pt x="548" y="720"/>
                </a:lnTo>
                <a:lnTo>
                  <a:pt x="570" y="678"/>
                </a:lnTo>
                <a:lnTo>
                  <a:pt x="583" y="678"/>
                </a:lnTo>
                <a:cubicBezTo>
                  <a:pt x="588" y="678"/>
                  <a:pt x="594" y="677"/>
                  <a:pt x="598" y="672"/>
                </a:cubicBezTo>
                <a:cubicBezTo>
                  <a:pt x="601" y="668"/>
                  <a:pt x="601" y="662"/>
                  <a:pt x="599" y="654"/>
                </a:cubicBezTo>
                <a:lnTo>
                  <a:pt x="562" y="526"/>
                </a:lnTo>
                <a:cubicBezTo>
                  <a:pt x="556" y="507"/>
                  <a:pt x="559" y="487"/>
                  <a:pt x="569" y="471"/>
                </a:cubicBezTo>
                <a:cubicBezTo>
                  <a:pt x="579" y="455"/>
                  <a:pt x="596" y="444"/>
                  <a:pt x="616" y="441"/>
                </a:cubicBezTo>
                <a:lnTo>
                  <a:pt x="629" y="440"/>
                </a:lnTo>
                <a:cubicBezTo>
                  <a:pt x="668" y="434"/>
                  <a:pt x="708" y="458"/>
                  <a:pt x="722" y="495"/>
                </a:cubicBezTo>
                <a:lnTo>
                  <a:pt x="806" y="726"/>
                </a:lnTo>
                <a:cubicBezTo>
                  <a:pt x="812" y="744"/>
                  <a:pt x="812" y="764"/>
                  <a:pt x="803" y="782"/>
                </a:cubicBezTo>
                <a:cubicBezTo>
                  <a:pt x="795" y="800"/>
                  <a:pt x="780" y="813"/>
                  <a:pt x="762" y="820"/>
                </a:cubicBezTo>
                <a:lnTo>
                  <a:pt x="544" y="898"/>
                </a:lnTo>
                <a:close/>
                <a:moveTo>
                  <a:pt x="318" y="342"/>
                </a:moveTo>
                <a:cubicBezTo>
                  <a:pt x="307" y="356"/>
                  <a:pt x="304" y="371"/>
                  <a:pt x="309" y="388"/>
                </a:cubicBezTo>
                <a:cubicBezTo>
                  <a:pt x="312" y="398"/>
                  <a:pt x="317" y="407"/>
                  <a:pt x="325" y="417"/>
                </a:cubicBezTo>
                <a:lnTo>
                  <a:pt x="374" y="355"/>
                </a:lnTo>
                <a:lnTo>
                  <a:pt x="386" y="372"/>
                </a:lnTo>
                <a:lnTo>
                  <a:pt x="339" y="431"/>
                </a:lnTo>
                <a:cubicBezTo>
                  <a:pt x="343" y="435"/>
                  <a:pt x="347" y="438"/>
                  <a:pt x="351" y="441"/>
                </a:cubicBezTo>
                <a:cubicBezTo>
                  <a:pt x="353" y="443"/>
                  <a:pt x="355" y="444"/>
                  <a:pt x="357" y="445"/>
                </a:cubicBezTo>
                <a:lnTo>
                  <a:pt x="407" y="381"/>
                </a:lnTo>
                <a:lnTo>
                  <a:pt x="419" y="398"/>
                </a:lnTo>
                <a:lnTo>
                  <a:pt x="374" y="456"/>
                </a:lnTo>
                <a:cubicBezTo>
                  <a:pt x="385" y="462"/>
                  <a:pt x="396" y="465"/>
                  <a:pt x="406" y="466"/>
                </a:cubicBezTo>
                <a:cubicBezTo>
                  <a:pt x="424" y="468"/>
                  <a:pt x="439" y="462"/>
                  <a:pt x="450" y="447"/>
                </a:cubicBezTo>
                <a:cubicBezTo>
                  <a:pt x="461" y="433"/>
                  <a:pt x="463" y="418"/>
                  <a:pt x="456" y="401"/>
                </a:cubicBezTo>
                <a:cubicBezTo>
                  <a:pt x="452" y="392"/>
                  <a:pt x="446" y="382"/>
                  <a:pt x="437" y="372"/>
                </a:cubicBezTo>
                <a:lnTo>
                  <a:pt x="451" y="354"/>
                </a:lnTo>
                <a:cubicBezTo>
                  <a:pt x="467" y="369"/>
                  <a:pt x="477" y="386"/>
                  <a:pt x="481" y="404"/>
                </a:cubicBezTo>
                <a:cubicBezTo>
                  <a:pt x="487" y="426"/>
                  <a:pt x="482" y="446"/>
                  <a:pt x="468" y="464"/>
                </a:cubicBezTo>
                <a:cubicBezTo>
                  <a:pt x="455" y="480"/>
                  <a:pt x="439" y="489"/>
                  <a:pt x="419" y="491"/>
                </a:cubicBezTo>
                <a:cubicBezTo>
                  <a:pt x="401" y="493"/>
                  <a:pt x="381" y="487"/>
                  <a:pt x="359" y="475"/>
                </a:cubicBezTo>
                <a:lnTo>
                  <a:pt x="337" y="503"/>
                </a:lnTo>
                <a:lnTo>
                  <a:pt x="325" y="486"/>
                </a:lnTo>
                <a:lnTo>
                  <a:pt x="342" y="464"/>
                </a:lnTo>
                <a:cubicBezTo>
                  <a:pt x="339" y="462"/>
                  <a:pt x="336" y="460"/>
                  <a:pt x="333" y="457"/>
                </a:cubicBezTo>
                <a:cubicBezTo>
                  <a:pt x="330" y="455"/>
                  <a:pt x="327" y="453"/>
                  <a:pt x="325" y="451"/>
                </a:cubicBezTo>
                <a:lnTo>
                  <a:pt x="304" y="477"/>
                </a:lnTo>
                <a:lnTo>
                  <a:pt x="292" y="460"/>
                </a:lnTo>
                <a:lnTo>
                  <a:pt x="310" y="437"/>
                </a:lnTo>
                <a:cubicBezTo>
                  <a:pt x="299" y="423"/>
                  <a:pt x="291" y="410"/>
                  <a:pt x="286" y="395"/>
                </a:cubicBezTo>
                <a:cubicBezTo>
                  <a:pt x="279" y="371"/>
                  <a:pt x="283" y="348"/>
                  <a:pt x="299" y="328"/>
                </a:cubicBezTo>
                <a:cubicBezTo>
                  <a:pt x="312" y="310"/>
                  <a:pt x="328" y="301"/>
                  <a:pt x="346" y="300"/>
                </a:cubicBezTo>
                <a:cubicBezTo>
                  <a:pt x="365" y="299"/>
                  <a:pt x="381" y="304"/>
                  <a:pt x="396" y="313"/>
                </a:cubicBezTo>
                <a:lnTo>
                  <a:pt x="382" y="331"/>
                </a:lnTo>
                <a:cubicBezTo>
                  <a:pt x="370" y="325"/>
                  <a:pt x="358" y="323"/>
                  <a:pt x="347" y="324"/>
                </a:cubicBezTo>
                <a:cubicBezTo>
                  <a:pt x="336" y="325"/>
                  <a:pt x="326" y="331"/>
                  <a:pt x="318" y="342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60000">
                <a:schemeClr val="accent3"/>
              </a:gs>
            </a:gsLst>
            <a:lin ang="2700000"/>
          </a:gradFill>
          <a:ln cap="rnd">
            <a:noFill/>
            <a:prstDash val="solid"/>
          </a:ln>
          <a:effectLst>
            <a:outerShdw blurRad="76200" dist="50800" dir="5400000" algn="ctr" rotWithShape="0">
              <a:schemeClr val="accent3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</p:spTree>
  </p:cSld>
  <p:clrMapOvr>
    <a:masterClrMapping/>
  </p:clrMapOvr>
  <p:transition advTm="22098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3400" y="1295399"/>
            <a:ext cx="5334000" cy="4343401"/>
            <a:chOff x="660399" y="1988157"/>
            <a:chExt cx="5211884" cy="3288086"/>
          </a:xfrm>
        </p:grpSpPr>
        <p:sp>
          <p:nvSpPr>
            <p:cNvPr id="3" name="AutoShape 3"/>
            <p:cNvSpPr/>
            <p:nvPr/>
          </p:nvSpPr>
          <p:spPr>
            <a:xfrm>
              <a:off x="660399" y="1988157"/>
              <a:ext cx="5211884" cy="3288086"/>
            </a:xfrm>
            <a:prstGeom prst="roundRect">
              <a:avLst>
                <a:gd name="adj" fmla="val 8000"/>
              </a:avLst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cxnSp>
          <p:nvCxnSpPr>
            <p:cNvPr id="4" name="Connector 4"/>
            <p:cNvCxnSpPr/>
            <p:nvPr/>
          </p:nvCxnSpPr>
          <p:spPr>
            <a:xfrm>
              <a:off x="679450" y="2977391"/>
              <a:ext cx="0" cy="145952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</p:cxnSp>
      </p:grpSp>
      <p:sp>
        <p:nvSpPr>
          <p:cNvPr id="5" name="AutoShape 5"/>
          <p:cNvSpPr/>
          <p:nvPr/>
        </p:nvSpPr>
        <p:spPr>
          <a:xfrm>
            <a:off x="680152" y="1715993"/>
            <a:ext cx="5179472" cy="31085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Zambia is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rapidly digitizing to boost economic growth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however,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infrastructure gaps, limited digital literacy and data management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issues impede the full adoption of smart technologies.</a:t>
            </a:r>
            <a:endParaRPr lang="zh-CN" altLang="en-US" sz="2800" b="0" i="0" u="none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6178778" y="1285962"/>
            <a:ext cx="5175022" cy="4352838"/>
            <a:chOff x="6319719" y="1988157"/>
            <a:chExt cx="5211884" cy="3288086"/>
          </a:xfrm>
        </p:grpSpPr>
        <p:sp>
          <p:nvSpPr>
            <p:cNvPr id="8" name="AutoShape 8"/>
            <p:cNvSpPr/>
            <p:nvPr/>
          </p:nvSpPr>
          <p:spPr>
            <a:xfrm>
              <a:off x="6319719" y="1988157"/>
              <a:ext cx="5211884" cy="3288086"/>
            </a:xfrm>
            <a:prstGeom prst="roundRect">
              <a:avLst>
                <a:gd name="adj" fmla="val 8000"/>
              </a:avLst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cxnSp>
          <p:nvCxnSpPr>
            <p:cNvPr id="9" name="Connector 9"/>
            <p:cNvCxnSpPr/>
            <p:nvPr/>
          </p:nvCxnSpPr>
          <p:spPr>
            <a:xfrm>
              <a:off x="6326067" y="2977391"/>
              <a:ext cx="0" cy="145952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</p:cxnSp>
      </p:grpSp>
      <p:sp>
        <p:nvSpPr>
          <p:cNvPr id="10" name="AutoShape 10"/>
          <p:cNvSpPr/>
          <p:nvPr/>
        </p:nvSpPr>
        <p:spPr>
          <a:xfrm>
            <a:off x="6322151" y="1931436"/>
            <a:ext cx="4938122" cy="26776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While digital infrastructure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is the backbone of economic efficiency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the fragmented rural infrastructure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threatens national connectivity and service delivery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2800" b="0" i="0" u="none" baseline="0" dirty="0">
              <a:solidFill>
                <a:schemeClr val="tx1"/>
              </a:solidFill>
              <a:effectLst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3" name="AutoShape 2"/>
          <p:cNvSpPr>
            <a:spLocks noGrp="1"/>
          </p:cNvSpPr>
          <p:nvPr>
            <p:ph type="title" idx="4294967295"/>
          </p:nvPr>
        </p:nvSpPr>
        <p:spPr>
          <a:xfrm>
            <a:off x="501878" y="539589"/>
            <a:ext cx="11353800" cy="441257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200" b="1" dirty="0">
                <a:latin typeface="Arial"/>
                <a:ea typeface="Arial"/>
              </a:rPr>
              <a:t>1</a:t>
            </a:r>
            <a:r>
              <a:rPr lang="en-US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.0	INTRODUCTION : ZAMBIA'S DIGITAL LANDSCAPE</a:t>
            </a:r>
          </a:p>
        </p:txBody>
      </p:sp>
    </p:spTree>
  </p:cSld>
  <p:clrMapOvr>
    <a:masterClrMapping/>
  </p:clrMapOvr>
  <p:transition advTm="32359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049761"/>
              </p:ext>
            </p:extLst>
          </p:nvPr>
        </p:nvGraphicFramePr>
        <p:xfrm>
          <a:off x="114298" y="1219200"/>
          <a:ext cx="11963401" cy="5299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6102">
                  <a:extLst>
                    <a:ext uri="{9D8B030D-6E8A-4147-A177-3AD203B41FA5}">
                      <a16:colId xmlns:a16="http://schemas.microsoft.com/office/drawing/2014/main" val="1453219596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284885062"/>
                    </a:ext>
                  </a:extLst>
                </a:gridCol>
                <a:gridCol w="4991099">
                  <a:extLst>
                    <a:ext uri="{9D8B030D-6E8A-4147-A177-3AD203B41FA5}">
                      <a16:colId xmlns:a16="http://schemas.microsoft.com/office/drawing/2014/main" val="9290508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Benefit</a:t>
                      </a:r>
                      <a:endParaRPr lang="en-US" sz="2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95327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1.Smart </a:t>
                      </a:r>
                      <a:r>
                        <a:rPr lang="en-US" sz="25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Microgrids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Localized grids for rural villages using solar/wind.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Brings power to remote areas without waiting for a national grid.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713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2.Predictive Maintenance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Sensors installed on turbines and power lines.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Help to fix equipment before it fails, reducing frequent blackouts.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0646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3.Energy Storage (BESS)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Large-scale "Smart Batteries" for solar energy.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Provides electricity at night or during cloudy days.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128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4.PAYG Solar Systems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Smart-metered home solar kits paid via mobile app.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Eliminates high upfront costs especially</a:t>
                      </a:r>
                      <a:r>
                        <a:rPr lang="en-US" sz="25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rural</a:t>
                      </a:r>
                      <a:r>
                        <a:rPr lang="en-US" sz="25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households.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9194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5.Smart Meters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meters for tracking real-time usage.</a:t>
                      </a:r>
                      <a:endParaRPr lang="en-US" sz="25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Ideal for Energy Audit purposes  and help</a:t>
                      </a:r>
                      <a:r>
                        <a:rPr lang="en-US" sz="25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r>
                        <a:rPr lang="en-US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revents "electricity theft" and ensure fair billing.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1858283"/>
                  </a:ext>
                </a:extLst>
              </a:tr>
            </a:tbl>
          </a:graphicData>
        </a:graphic>
      </p:graphicFrame>
      <p:sp>
        <p:nvSpPr>
          <p:cNvPr id="5" name="AutoShape 2"/>
          <p:cNvSpPr txBox="1">
            <a:spLocks noGrp="1"/>
          </p:cNvSpPr>
          <p:nvPr>
            <p:ph type="title"/>
          </p:nvPr>
        </p:nvSpPr>
        <p:spPr>
          <a:xfrm>
            <a:off x="838199" y="236052"/>
            <a:ext cx="10515600" cy="396875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3200" b="1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2.0 SMART INFRASTRUCTURE APPLICATIONS </a:t>
            </a:r>
          </a:p>
        </p:txBody>
      </p:sp>
      <p:sp>
        <p:nvSpPr>
          <p:cNvPr id="6" name="AutoShape 2"/>
          <p:cNvSpPr txBox="1">
            <a:spLocks/>
          </p:cNvSpPr>
          <p:nvPr/>
        </p:nvSpPr>
        <p:spPr>
          <a:xfrm>
            <a:off x="87861" y="676376"/>
            <a:ext cx="10850563" cy="477602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zh-CN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2.1 </a:t>
            </a:r>
            <a:r>
              <a:rPr lang="zh-CN" altLang="en-US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Energy Sector</a:t>
            </a:r>
            <a:r>
              <a:rPr lang="en-US" altLang="zh-CN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Applications </a:t>
            </a:r>
            <a:endParaRPr lang="zh-CN" altLang="en-US" sz="2800" b="1" dirty="0"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92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17"/>
    </mc:Choice>
    <mc:Fallback xmlns="">
      <p:transition spd="slow" advTm="13631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68480"/>
              </p:ext>
            </p:extLst>
          </p:nvPr>
        </p:nvGraphicFramePr>
        <p:xfrm>
          <a:off x="190500" y="622545"/>
          <a:ext cx="11811000" cy="63598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3876">
                  <a:extLst>
                    <a:ext uri="{9D8B030D-6E8A-4147-A177-3AD203B41FA5}">
                      <a16:colId xmlns:a16="http://schemas.microsoft.com/office/drawing/2014/main" val="3451437469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594479480"/>
                    </a:ext>
                  </a:extLst>
                </a:gridCol>
                <a:gridCol w="4830924">
                  <a:extLst>
                    <a:ext uri="{9D8B030D-6E8A-4147-A177-3AD203B41FA5}">
                      <a16:colId xmlns:a16="http://schemas.microsoft.com/office/drawing/2014/main" val="2844690326"/>
                    </a:ext>
                  </a:extLst>
                </a:gridCol>
              </a:tblGrid>
              <a:tr h="3838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Benefit</a:t>
                      </a:r>
                      <a:endParaRPr lang="en-US" sz="2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14901"/>
                  </a:ext>
                </a:extLst>
              </a:tr>
              <a:tr h="12117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1.Mobile AI Diagnostics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 smartphone cameras to identify pests/diseases.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Gives remote farmers instant access to "Digital Agronomists."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729342"/>
                  </a:ext>
                </a:extLst>
              </a:tr>
              <a:tr h="7978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2.Low-Cost Soil Sensors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probes linked to SMS (text) alerts.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Guide farmers exactly when to irrigate, saving scarce water.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8081024"/>
                  </a:ext>
                </a:extLst>
              </a:tr>
              <a:tr h="12117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3.Smart Solar Irrigation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Solar pumps that activate based on soil moisture data.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Enables year-round farming without expensive diesel fuel.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5777812"/>
                  </a:ext>
                </a:extLst>
              </a:tr>
              <a:tr h="12117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4.Hyper-Local Weather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Weather stations providing village-level forecasts.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Help farmers time their</a:t>
                      </a:r>
                      <a:r>
                        <a:rPr lang="en-US" sz="26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planting/harvesting to avoid crop loss.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691840"/>
                  </a:ext>
                </a:extLst>
              </a:tr>
              <a:tr h="12117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5.Mobile Market Apps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platforms connecting farmers directly to buyers.</a:t>
                      </a:r>
                      <a:endParaRPr lang="en-US" sz="2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Removes "middlemen" and ensures fair market prices via SMS.</a:t>
                      </a:r>
                      <a:endParaRPr lang="en-US" sz="2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7566529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102565"/>
            <a:ext cx="10515600" cy="549275"/>
          </a:xfrm>
        </p:spPr>
        <p:txBody>
          <a:bodyPr>
            <a:noAutofit/>
          </a:bodyPr>
          <a:lstStyle/>
          <a:p>
            <a:r>
              <a:rPr lang="en-US" altLang="zh-CN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2.2 </a:t>
            </a:r>
            <a:r>
              <a:rPr lang="zh-CN" altLang="en-US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Agriculture Sector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Applications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488"/>
    </mc:Choice>
    <mc:Fallback xmlns="">
      <p:transition spd="slow" advTm="8548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718346"/>
              </p:ext>
            </p:extLst>
          </p:nvPr>
        </p:nvGraphicFramePr>
        <p:xfrm>
          <a:off x="228600" y="533400"/>
          <a:ext cx="11887201" cy="6359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90965">
                  <a:extLst>
                    <a:ext uri="{9D8B030D-6E8A-4147-A177-3AD203B41FA5}">
                      <a16:colId xmlns:a16="http://schemas.microsoft.com/office/drawing/2014/main" val="1720559165"/>
                    </a:ext>
                  </a:extLst>
                </a:gridCol>
                <a:gridCol w="1786965">
                  <a:extLst>
                    <a:ext uri="{9D8B030D-6E8A-4147-A177-3AD203B41FA5}">
                      <a16:colId xmlns:a16="http://schemas.microsoft.com/office/drawing/2014/main" val="164957065"/>
                    </a:ext>
                  </a:extLst>
                </a:gridCol>
                <a:gridCol w="1709271">
                  <a:extLst>
                    <a:ext uri="{9D8B030D-6E8A-4147-A177-3AD203B41FA5}">
                      <a16:colId xmlns:a16="http://schemas.microsoft.com/office/drawing/2014/main" val="3353021345"/>
                    </a:ext>
                  </a:extLst>
                </a:gridCol>
              </a:tblGrid>
              <a:tr h="7563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r>
                        <a:rPr lang="en-US" sz="28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–2026 </a:t>
                      </a:r>
                      <a:r>
                        <a:rPr lang="en-US" sz="2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Esti</a:t>
                      </a:r>
                      <a:r>
                        <a:rPr lang="en-US" sz="2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2030 </a:t>
                      </a:r>
                      <a:r>
                        <a:rPr lang="en-US" sz="2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Projectio</a:t>
                      </a:r>
                      <a:r>
                        <a:rPr lang="en-US" sz="2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6273993"/>
                  </a:ext>
                </a:extLst>
              </a:tr>
              <a:tr h="151262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Global Electricity Use: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Driven by high-density AI 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Graphics Processing Unit (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GPUs) (consuming 10x more than standard CPUs) and auxiliary cooling systems</a:t>
                      </a:r>
                      <a:r>
                        <a:rPr lang="en-US" sz="24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(IEA, 2024/2026).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~500 </a:t>
                      </a:r>
                      <a:r>
                        <a:rPr lang="en-US" sz="28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TWh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~1,000+ </a:t>
                      </a:r>
                      <a:r>
                        <a:rPr lang="en-US" sz="28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TWh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4185776"/>
                  </a:ext>
                </a:extLst>
              </a:tr>
              <a:tr h="189077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Water Consumption: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total water footprint includes both on-site evaporative cooling and the indirect water consumed by power plants to generate electricity for the data center</a:t>
                      </a:r>
                      <a:r>
                        <a:rPr lang="en-US" sz="2400" b="1" kern="12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(Goldman Sachs, 2024/2026).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~560 Billion Liters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~1.2 Trillion Liters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6661415"/>
                  </a:ext>
                </a:extLst>
              </a:tr>
              <a:tr h="16563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Global E-Waste: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Increased</a:t>
                      </a:r>
                      <a:r>
                        <a:rPr lang="en-US" sz="2400" b="1" kern="12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replacement of AI racks and GPUs is causing high</a:t>
                      </a:r>
                      <a:r>
                        <a:rPr lang="en-US" sz="2400" b="1" kern="12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disposal rates (Global</a:t>
                      </a:r>
                      <a:r>
                        <a:rPr lang="en-US" sz="2400" b="1" kern="12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E-Waste Monitor.. 5:1 referring to ratio </a:t>
                      </a:r>
                      <a:r>
                        <a:rPr lang="en-US" sz="2400" b="1" kern="1200" baseline="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betwe</a:t>
                      </a:r>
                      <a:r>
                        <a:rPr lang="en-US" sz="2400" b="1" kern="12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Generation and formal capacity to recycle waste)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(UNITAR/ITU, 2024).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~65 Million </a:t>
                      </a:r>
                      <a:r>
                        <a:rPr lang="en-US" sz="2800" b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Tonnes</a:t>
                      </a:r>
                      <a:endParaRPr lang="en-US" sz="28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~82 Million </a:t>
                      </a:r>
                      <a:r>
                        <a:rPr lang="en-US" sz="28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Tonnes</a:t>
                      </a:r>
                      <a:endParaRPr lang="en-US" sz="2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666716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55037" y="0"/>
            <a:ext cx="109247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3.0 Global </a:t>
            </a:r>
            <a:r>
              <a:rPr lang="en-US" altLang="en-U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Energy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Projections &amp;</a:t>
            </a:r>
            <a:r>
              <a:rPr kumimoji="0" lang="en-US" altLang="en-US" sz="3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E-Waste Accumulation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1582401" y="45720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0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943"/>
    </mc:Choice>
    <mc:Fallback xmlns="">
      <p:transition spd="slow" advTm="11194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717419" y="990694"/>
            <a:ext cx="10850563" cy="493706"/>
          </a:xfrm>
        </p:spPr>
        <p:txBody>
          <a:bodyPr vert="horz" lIns="91440" tIns="45720" rIns="91440" bIns="45720" anchor="b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altLang="zh-CN" sz="2800" b="1" dirty="0">
                <a:latin typeface="微软雅黑"/>
                <a:ea typeface="微软雅黑"/>
              </a:rPr>
              <a:t>4</a:t>
            </a:r>
            <a:r>
              <a:rPr lang="en-US" altLang="zh-CN" sz="2800" b="1" i="0" u="none" baseline="0" dirty="0">
                <a:solidFill>
                  <a:schemeClr val="tx1"/>
                </a:solidFill>
                <a:latin typeface="微软雅黑"/>
                <a:ea typeface="微软雅黑"/>
              </a:rPr>
              <a:t>.1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微软雅黑"/>
                <a:ea typeface="微软雅黑"/>
              </a:rPr>
              <a:t>Environmental Constraints</a:t>
            </a:r>
          </a:p>
        </p:txBody>
      </p:sp>
      <p:sp>
        <p:nvSpPr>
          <p:cNvPr id="3" name="AutoShape 3"/>
          <p:cNvSpPr/>
          <p:nvPr/>
        </p:nvSpPr>
        <p:spPr>
          <a:xfrm>
            <a:off x="6179824" y="1843876"/>
            <a:ext cx="5173976" cy="3566324"/>
          </a:xfrm>
          <a:prstGeom prst="roundRect">
            <a:avLst>
              <a:gd name="adj" fmla="val 5386"/>
            </a:avLst>
          </a:pr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914969" y="2016734"/>
            <a:ext cx="4579324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>
            <a:spAutoFit/>
          </a:bodyPr>
          <a:lstStyle/>
          <a:p>
            <a:pPr marL="0" algn="l"/>
            <a:r>
              <a:rPr lang="zh-CN" altLang="en-US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E-Waste Accumulation</a:t>
            </a:r>
          </a:p>
        </p:txBody>
      </p:sp>
      <p:sp>
        <p:nvSpPr>
          <p:cNvPr id="5" name="AutoShape 5"/>
          <p:cNvSpPr/>
          <p:nvPr/>
        </p:nvSpPr>
        <p:spPr>
          <a:xfrm>
            <a:off x="6898983" y="2644388"/>
            <a:ext cx="4150017" cy="25545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Improperly recycled e-waste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threatens the environment by contaminating soil and water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b="0" i="0" u="non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48059" y="1738390"/>
            <a:ext cx="5034618" cy="4333276"/>
          </a:xfrm>
          <a:prstGeom prst="roundRect">
            <a:avLst>
              <a:gd name="adj" fmla="val 5386"/>
            </a:avLst>
          </a:pr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130326" y="2135313"/>
            <a:ext cx="4011929" cy="35394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high electricity demand from digital infrastructure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data centers creates an environmental footprint that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threatens greenhouse gas reduction goals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b="0" i="0" u="non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218138" y="2803058"/>
            <a:ext cx="1529080" cy="1529080"/>
          </a:xfrm>
          <a:prstGeom prst="ellipse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sp>
        <p:nvSpPr>
          <p:cNvPr id="10" name="AutoShape 2"/>
          <p:cNvSpPr txBox="1">
            <a:spLocks/>
          </p:cNvSpPr>
          <p:nvPr/>
        </p:nvSpPr>
        <p:spPr>
          <a:xfrm>
            <a:off x="4352001" y="316673"/>
            <a:ext cx="3581400" cy="466725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800" b="1" dirty="0">
                <a:latin typeface="Arial"/>
                <a:ea typeface="Arial"/>
              </a:rPr>
              <a:t>4.0 CHALLENGES</a:t>
            </a:r>
          </a:p>
        </p:txBody>
      </p:sp>
    </p:spTree>
  </p:cSld>
  <p:clrMapOvr>
    <a:masterClrMapping/>
  </p:clrMapOvr>
  <p:transition advTm="46887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578498" y="317333"/>
            <a:ext cx="6951663" cy="419100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4</a:t>
            </a:r>
            <a:r>
              <a:rPr lang="en-US" altLang="zh-CN" sz="3200" b="1" i="0" u="none" baseline="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.2 </a:t>
            </a:r>
            <a:r>
              <a:rPr lang="zh-CN" altLang="en-US" sz="3200" b="1" i="0" u="none" baseline="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Socioeconomic Barriers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04800" y="800100"/>
            <a:ext cx="11277600" cy="2171700"/>
          </a:xfrm>
          <a:prstGeom prst="rect">
            <a:avLst/>
          </a:prstGeom>
          <a:solidFill>
            <a:srgbClr val="FFFFFF">
              <a:lumMod val="95000"/>
            </a:srgbClr>
          </a:solidFill>
          <a:ln cap="sq"/>
        </p:spPr>
        <p:txBody>
          <a:bodyPr vert="horz" wrap="square" lIns="0" tIns="0" rIns="0" bIns="0" rtlCol="0" anchor="ctr">
            <a:normAutofit/>
          </a:bodyPr>
          <a:lstStyle/>
          <a:p>
            <a:pPr marL="0" algn="ctr">
              <a:defRPr/>
            </a:pP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45367" y="1146084"/>
            <a:ext cx="11052400" cy="1477328"/>
          </a:xfrm>
          <a:prstGeom prst="rect">
            <a:avLst/>
          </a:prstGeom>
          <a:noFill/>
          <a:ln cap="sq"/>
        </p:spPr>
        <p:txBody>
          <a:bodyPr vert="horz" wrap="square" lIns="0" tIns="0" rIns="0" bIns="0" rtlCol="0" anchor="t">
            <a:spAutoFit/>
          </a:bodyPr>
          <a:lstStyle/>
          <a:p>
            <a:pPr>
              <a:defRPr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High costs block small-scale farmers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 businesses from using smart tech,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requiring subsidies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ensure fair digital access for everyone.</a:t>
            </a:r>
          </a:p>
        </p:txBody>
      </p:sp>
      <p:grpSp>
        <p:nvGrpSpPr>
          <p:cNvPr id="12" name="Group 4"/>
          <p:cNvGrpSpPr/>
          <p:nvPr/>
        </p:nvGrpSpPr>
        <p:grpSpPr>
          <a:xfrm>
            <a:off x="609600" y="4008259"/>
            <a:ext cx="2209800" cy="2514600"/>
            <a:chOff x="1724886" y="2630715"/>
            <a:chExt cx="2626015" cy="3244428"/>
          </a:xfrm>
        </p:grpSpPr>
        <p:sp>
          <p:nvSpPr>
            <p:cNvPr id="13" name="AutoShape 5"/>
            <p:cNvSpPr/>
            <p:nvPr/>
          </p:nvSpPr>
          <p:spPr>
            <a:xfrm>
              <a:off x="2836117" y="5196001"/>
              <a:ext cx="362209" cy="6791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grpSp>
          <p:nvGrpSpPr>
            <p:cNvPr id="14" name="Group 6"/>
            <p:cNvGrpSpPr/>
            <p:nvPr/>
          </p:nvGrpSpPr>
          <p:grpSpPr>
            <a:xfrm>
              <a:off x="1724886" y="2630715"/>
              <a:ext cx="2626015" cy="2583758"/>
              <a:chOff x="1724886" y="2748073"/>
              <a:chExt cx="2626015" cy="2583758"/>
            </a:xfrm>
          </p:grpSpPr>
          <p:sp>
            <p:nvSpPr>
              <p:cNvPr id="15" name="Freeform 7"/>
              <p:cNvSpPr/>
              <p:nvPr/>
            </p:nvSpPr>
            <p:spPr>
              <a:xfrm>
                <a:off x="2926671" y="2748073"/>
                <a:ext cx="1424230" cy="140710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22">
                    <a:moveTo>
                      <a:pt x="230" y="155"/>
                    </a:moveTo>
                    <a:cubicBezTo>
                      <a:pt x="196" y="151"/>
                      <a:pt x="196" y="151"/>
                      <a:pt x="196" y="151"/>
                    </a:cubicBezTo>
                    <a:cubicBezTo>
                      <a:pt x="32" y="315"/>
                      <a:pt x="32" y="315"/>
                      <a:pt x="32" y="315"/>
                    </a:cubicBezTo>
                    <a:cubicBezTo>
                      <a:pt x="25" y="322"/>
                      <a:pt x="14" y="322"/>
                      <a:pt x="7" y="315"/>
                    </a:cubicBezTo>
                    <a:cubicBezTo>
                      <a:pt x="0" y="309"/>
                      <a:pt x="0" y="298"/>
                      <a:pt x="7" y="291"/>
                    </a:cubicBezTo>
                    <a:cubicBezTo>
                      <a:pt x="171" y="126"/>
                      <a:pt x="171" y="126"/>
                      <a:pt x="171" y="126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73" y="50"/>
                      <a:pt x="273" y="50"/>
                      <a:pt x="273" y="50"/>
                    </a:cubicBezTo>
                    <a:cubicBezTo>
                      <a:pt x="322" y="62"/>
                      <a:pt x="322" y="62"/>
                      <a:pt x="322" y="62"/>
                    </a:cubicBezTo>
                    <a:lnTo>
                      <a:pt x="230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  <a:normAutofit/>
              </a:bodyPr>
              <a:lstStyle/>
              <a:p>
                <a:pPr marL="0" algn="l"/>
                <a:endParaRPr/>
              </a:p>
            </p:txBody>
          </p:sp>
          <p:sp>
            <p:nvSpPr>
              <p:cNvPr id="16" name="Freeform 8"/>
              <p:cNvSpPr/>
              <p:nvPr/>
            </p:nvSpPr>
            <p:spPr>
              <a:xfrm>
                <a:off x="2162637" y="3241902"/>
                <a:ext cx="1677017" cy="1657066"/>
              </a:xfrm>
              <a:custGeom>
                <a:avLst/>
                <a:gdLst/>
                <a:ahLst/>
                <a:cxnLst/>
                <a:rect l="l" t="t" r="r" b="b"/>
                <a:pathLst>
                  <a:path w="379" h="379">
                    <a:moveTo>
                      <a:pt x="350" y="90"/>
                    </a:moveTo>
                    <a:cubicBezTo>
                      <a:pt x="325" y="115"/>
                      <a:pt x="325" y="115"/>
                      <a:pt x="325" y="115"/>
                    </a:cubicBezTo>
                    <a:cubicBezTo>
                      <a:pt x="337" y="137"/>
                      <a:pt x="344" y="163"/>
                      <a:pt x="344" y="189"/>
                    </a:cubicBezTo>
                    <a:cubicBezTo>
                      <a:pt x="344" y="275"/>
                      <a:pt x="274" y="344"/>
                      <a:pt x="189" y="344"/>
                    </a:cubicBezTo>
                    <a:cubicBezTo>
                      <a:pt x="104" y="344"/>
                      <a:pt x="35" y="275"/>
                      <a:pt x="35" y="189"/>
                    </a:cubicBezTo>
                    <a:cubicBezTo>
                      <a:pt x="35" y="104"/>
                      <a:pt x="104" y="35"/>
                      <a:pt x="189" y="35"/>
                    </a:cubicBezTo>
                    <a:cubicBezTo>
                      <a:pt x="216" y="35"/>
                      <a:pt x="241" y="42"/>
                      <a:pt x="263" y="54"/>
                    </a:cubicBezTo>
                    <a:cubicBezTo>
                      <a:pt x="289" y="28"/>
                      <a:pt x="289" y="28"/>
                      <a:pt x="289" y="28"/>
                    </a:cubicBezTo>
                    <a:cubicBezTo>
                      <a:pt x="260" y="10"/>
                      <a:pt x="226" y="0"/>
                      <a:pt x="189" y="0"/>
                    </a:cubicBezTo>
                    <a:cubicBezTo>
                      <a:pt x="85" y="0"/>
                      <a:pt x="0" y="85"/>
                      <a:pt x="0" y="189"/>
                    </a:cubicBezTo>
                    <a:cubicBezTo>
                      <a:pt x="0" y="294"/>
                      <a:pt x="85" y="379"/>
                      <a:pt x="189" y="379"/>
                    </a:cubicBezTo>
                    <a:cubicBezTo>
                      <a:pt x="294" y="379"/>
                      <a:pt x="379" y="294"/>
                      <a:pt x="379" y="189"/>
                    </a:cubicBezTo>
                    <a:cubicBezTo>
                      <a:pt x="379" y="153"/>
                      <a:pt x="368" y="119"/>
                      <a:pt x="350" y="9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  <a:normAutofit/>
              </a:bodyPr>
              <a:lstStyle/>
              <a:p>
                <a:pPr marL="0" algn="l"/>
                <a:endParaRPr/>
              </a:p>
            </p:txBody>
          </p:sp>
          <p:sp>
            <p:nvSpPr>
              <p:cNvPr id="17" name="Freeform 9"/>
              <p:cNvSpPr/>
              <p:nvPr/>
            </p:nvSpPr>
            <p:spPr>
              <a:xfrm>
                <a:off x="2579425" y="3656474"/>
                <a:ext cx="839741" cy="826704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89">
                    <a:moveTo>
                      <a:pt x="185" y="66"/>
                    </a:moveTo>
                    <a:cubicBezTo>
                      <a:pt x="155" y="97"/>
                      <a:pt x="155" y="97"/>
                      <a:pt x="155" y="97"/>
                    </a:cubicBezTo>
                    <a:cubicBezTo>
                      <a:pt x="154" y="129"/>
                      <a:pt x="127" y="154"/>
                      <a:pt x="95" y="154"/>
                    </a:cubicBezTo>
                    <a:cubicBezTo>
                      <a:pt x="62" y="154"/>
                      <a:pt x="35" y="127"/>
                      <a:pt x="35" y="94"/>
                    </a:cubicBezTo>
                    <a:cubicBezTo>
                      <a:pt x="35" y="62"/>
                      <a:pt x="61" y="36"/>
                      <a:pt x="93" y="35"/>
                    </a:cubicBezTo>
                    <a:cubicBezTo>
                      <a:pt x="124" y="4"/>
                      <a:pt x="124" y="4"/>
                      <a:pt x="124" y="4"/>
                    </a:cubicBezTo>
                    <a:cubicBezTo>
                      <a:pt x="115" y="1"/>
                      <a:pt x="105" y="0"/>
                      <a:pt x="95" y="0"/>
                    </a:cubicBezTo>
                    <a:cubicBezTo>
                      <a:pt x="43" y="0"/>
                      <a:pt x="0" y="42"/>
                      <a:pt x="0" y="94"/>
                    </a:cubicBezTo>
                    <a:cubicBezTo>
                      <a:pt x="0" y="147"/>
                      <a:pt x="43" y="189"/>
                      <a:pt x="95" y="189"/>
                    </a:cubicBezTo>
                    <a:cubicBezTo>
                      <a:pt x="147" y="189"/>
                      <a:pt x="190" y="147"/>
                      <a:pt x="190" y="94"/>
                    </a:cubicBezTo>
                    <a:cubicBezTo>
                      <a:pt x="190" y="84"/>
                      <a:pt x="188" y="75"/>
                      <a:pt x="185" y="66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  <a:normAutofit/>
              </a:bodyPr>
              <a:lstStyle/>
              <a:p>
                <a:pPr marL="0" algn="l"/>
                <a:endParaRPr/>
              </a:p>
            </p:txBody>
          </p:sp>
          <p:sp>
            <p:nvSpPr>
              <p:cNvPr id="18" name="Freeform 10"/>
              <p:cNvSpPr/>
              <p:nvPr/>
            </p:nvSpPr>
            <p:spPr>
              <a:xfrm>
                <a:off x="1724886" y="2809042"/>
                <a:ext cx="2552518" cy="2522789"/>
              </a:xfrm>
              <a:custGeom>
                <a:avLst/>
                <a:gdLst/>
                <a:ahLst/>
                <a:cxnLst/>
                <a:rect l="l" t="t" r="r" b="b"/>
                <a:pathLst>
                  <a:path w="577" h="577">
                    <a:moveTo>
                      <a:pt x="535" y="140"/>
                    </a:moveTo>
                    <a:cubicBezTo>
                      <a:pt x="510" y="165"/>
                      <a:pt x="510" y="165"/>
                      <a:pt x="510" y="165"/>
                    </a:cubicBezTo>
                    <a:cubicBezTo>
                      <a:pt x="530" y="202"/>
                      <a:pt x="542" y="244"/>
                      <a:pt x="542" y="288"/>
                    </a:cubicBezTo>
                    <a:cubicBezTo>
                      <a:pt x="542" y="428"/>
                      <a:pt x="428" y="542"/>
                      <a:pt x="288" y="542"/>
                    </a:cubicBezTo>
                    <a:cubicBezTo>
                      <a:pt x="148" y="542"/>
                      <a:pt x="35" y="428"/>
                      <a:pt x="35" y="288"/>
                    </a:cubicBezTo>
                    <a:cubicBezTo>
                      <a:pt x="35" y="149"/>
                      <a:pt x="148" y="35"/>
                      <a:pt x="288" y="35"/>
                    </a:cubicBezTo>
                    <a:cubicBezTo>
                      <a:pt x="333" y="35"/>
                      <a:pt x="375" y="46"/>
                      <a:pt x="411" y="67"/>
                    </a:cubicBezTo>
                    <a:cubicBezTo>
                      <a:pt x="436" y="41"/>
                      <a:pt x="436" y="41"/>
                      <a:pt x="436" y="41"/>
                    </a:cubicBezTo>
                    <a:cubicBezTo>
                      <a:pt x="393" y="15"/>
                      <a:pt x="342" y="0"/>
                      <a:pt x="288" y="0"/>
                    </a:cubicBezTo>
                    <a:cubicBezTo>
                      <a:pt x="129" y="0"/>
                      <a:pt x="0" y="129"/>
                      <a:pt x="0" y="288"/>
                    </a:cubicBezTo>
                    <a:cubicBezTo>
                      <a:pt x="0" y="447"/>
                      <a:pt x="129" y="577"/>
                      <a:pt x="288" y="577"/>
                    </a:cubicBezTo>
                    <a:cubicBezTo>
                      <a:pt x="447" y="577"/>
                      <a:pt x="577" y="447"/>
                      <a:pt x="577" y="288"/>
                    </a:cubicBezTo>
                    <a:cubicBezTo>
                      <a:pt x="577" y="234"/>
                      <a:pt x="562" y="183"/>
                      <a:pt x="535" y="14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  <a:normAutofit/>
              </a:bodyPr>
              <a:lstStyle/>
              <a:p>
                <a:pPr marL="0" algn="l"/>
                <a:endParaRPr/>
              </a:p>
            </p:txBody>
          </p:sp>
        </p:grpSp>
      </p:grpSp>
      <p:sp>
        <p:nvSpPr>
          <p:cNvPr id="19" name="AutoShape 2"/>
          <p:cNvSpPr txBox="1">
            <a:spLocks/>
          </p:cNvSpPr>
          <p:nvPr/>
        </p:nvSpPr>
        <p:spPr>
          <a:xfrm>
            <a:off x="609600" y="3256324"/>
            <a:ext cx="10850563" cy="467411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3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4.3 Cybersecurity and Data Privacy</a:t>
            </a:r>
          </a:p>
        </p:txBody>
      </p:sp>
      <p:sp>
        <p:nvSpPr>
          <p:cNvPr id="21" name="AutoShape 11"/>
          <p:cNvSpPr/>
          <p:nvPr/>
        </p:nvSpPr>
        <p:spPr>
          <a:xfrm>
            <a:off x="2905753" y="4314008"/>
            <a:ext cx="8573071" cy="156966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Digitizing critical infrastructure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creates cyber risks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that require robust security to protect national assets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b="0" i="0" u="non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96"/>
    </mc:Choice>
    <mc:Fallback xmlns="">
      <p:transition spd="slow" advTm="2739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533400" y="1143000"/>
            <a:ext cx="5293524" cy="4240120"/>
          </a:xfrm>
          <a:prstGeom prst="roundRect">
            <a:avLst>
              <a:gd name="adj" fmla="val 4077"/>
            </a:avLst>
          </a:prstGeom>
          <a:solidFill>
            <a:srgbClr val="00B050"/>
          </a:solidFill>
          <a:ln cap="rnd" cmpd="sng">
            <a:prstDash val="solid"/>
          </a:ln>
          <a:effectLst>
            <a:outerShdw blurRad="254000" dist="1270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Autofit/>
          </a:bodyPr>
          <a:lstStyle/>
          <a:p>
            <a:pPr marL="342900" indent="-342900" algn="ctr"/>
            <a:endParaRPr/>
          </a:p>
        </p:txBody>
      </p:sp>
      <p:sp>
        <p:nvSpPr>
          <p:cNvPr id="23" name="AutoShape 3"/>
          <p:cNvSpPr/>
          <p:nvPr/>
        </p:nvSpPr>
        <p:spPr>
          <a:xfrm>
            <a:off x="6476872" y="764303"/>
            <a:ext cx="5297832" cy="3621415"/>
          </a:xfrm>
          <a:prstGeom prst="roundRect">
            <a:avLst>
              <a:gd name="adj" fmla="val 4077"/>
            </a:avLst>
          </a:prstGeom>
          <a:solidFill>
            <a:schemeClr val="accent3">
              <a:lumMod val="75000"/>
            </a:schemeClr>
          </a:solidFill>
          <a:ln cap="rnd" cmpd="sng">
            <a:prstDash val="solid"/>
          </a:ln>
          <a:effectLst>
            <a:outerShdw blurRad="254000" dist="1270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Autofit/>
          </a:bodyPr>
          <a:lstStyle/>
          <a:p>
            <a:pPr marL="342900" indent="-342900" algn="ctr"/>
            <a:endParaRPr/>
          </a:p>
        </p:txBody>
      </p:sp>
      <p:grpSp>
        <p:nvGrpSpPr>
          <p:cNvPr id="18" name="Group 17"/>
          <p:cNvGrpSpPr/>
          <p:nvPr/>
        </p:nvGrpSpPr>
        <p:grpSpPr>
          <a:xfrm rot="2163449">
            <a:off x="8761051" y="4426631"/>
            <a:ext cx="1603066" cy="2465358"/>
            <a:chOff x="8521318" y="653346"/>
            <a:chExt cx="2964191" cy="4185424"/>
          </a:xfrm>
        </p:grpSpPr>
        <p:sp>
          <p:nvSpPr>
            <p:cNvPr id="19" name="AutoShape 4"/>
            <p:cNvSpPr/>
            <p:nvPr/>
          </p:nvSpPr>
          <p:spPr>
            <a:xfrm rot="1007434">
              <a:off x="8521318" y="1293558"/>
              <a:ext cx="2964191" cy="2964191"/>
            </a:xfrm>
            <a:prstGeom prst="roundRect">
              <a:avLst>
                <a:gd name="adj" fmla="val 8470"/>
              </a:avLst>
            </a:prstGeom>
            <a:solidFill>
              <a:srgbClr val="E8E0CB"/>
            </a:solidFill>
            <a:ln>
              <a:noFill/>
            </a:ln>
            <a:effectLst/>
          </p:spPr>
          <p:txBody>
            <a:bodyPr rot="0" vert="horz" wrap="square" lIns="91440" tIns="45720" rIns="91440" bIns="45720" anchor="t">
              <a:prstTxWarp prst="textNoShape">
                <a:avLst/>
              </a:prstTxWarp>
              <a:noAutofit/>
            </a:bodyPr>
            <a:lstStyle/>
            <a:p>
              <a:pPr marL="0" algn="ctr"/>
              <a:endParaRPr/>
            </a:p>
          </p:txBody>
        </p:sp>
        <p:sp>
          <p:nvSpPr>
            <p:cNvPr id="20" name="AutoShape 5"/>
            <p:cNvSpPr/>
            <p:nvPr/>
          </p:nvSpPr>
          <p:spPr>
            <a:xfrm rot="20254752">
              <a:off x="8562953" y="4416313"/>
              <a:ext cx="422457" cy="422457"/>
            </a:xfrm>
            <a:prstGeom prst="roundRect">
              <a:avLst/>
            </a:prstGeom>
            <a:solidFill>
              <a:schemeClr val="tx1">
                <a:alpha val="20000"/>
                <a:lumMod val="50000"/>
                <a:lumOff val="50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 fontScale="62500" lnSpcReduction="20000"/>
            </a:bodyPr>
            <a:lstStyle/>
            <a:p>
              <a:pPr marL="0" algn="ctr"/>
              <a:endParaRPr/>
            </a:p>
          </p:txBody>
        </p:sp>
        <p:sp>
          <p:nvSpPr>
            <p:cNvPr id="21" name="AutoShape 6"/>
            <p:cNvSpPr/>
            <p:nvPr/>
          </p:nvSpPr>
          <p:spPr>
            <a:xfrm rot="21111536">
              <a:off x="10776093" y="653346"/>
              <a:ext cx="447059" cy="447059"/>
            </a:xfrm>
            <a:prstGeom prst="roundRect">
              <a:avLst/>
            </a:prstGeom>
            <a:solidFill>
              <a:schemeClr val="tx1">
                <a:alpha val="20000"/>
                <a:lumMod val="50000"/>
                <a:lumOff val="50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 fontScale="62500" lnSpcReduction="20000"/>
            </a:bodyPr>
            <a:lstStyle/>
            <a:p>
              <a:pPr marL="0" algn="ctr"/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38200" y="1776185"/>
            <a:ext cx="4803648" cy="25545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Establishing smart systems requires high initial costs and expensive, long-term maintenance.</a:t>
            </a:r>
          </a:p>
        </p:txBody>
      </p:sp>
      <p:sp>
        <p:nvSpPr>
          <p:cNvPr id="7" name="Freeform 7"/>
          <p:cNvSpPr/>
          <p:nvPr/>
        </p:nvSpPr>
        <p:spPr>
          <a:xfrm>
            <a:off x="2819400" y="4725511"/>
            <a:ext cx="514063" cy="131413"/>
          </a:xfrm>
          <a:custGeom>
            <a:avLst/>
            <a:gdLst/>
            <a:ahLst/>
            <a:cxnLst/>
            <a:rect l="l" t="t" r="r" b="b"/>
            <a:pathLst>
              <a:path w="514063" h="131413">
                <a:moveTo>
                  <a:pt x="408080" y="1"/>
                </a:moveTo>
                <a:lnTo>
                  <a:pt x="408374" y="1"/>
                </a:lnTo>
                <a:lnTo>
                  <a:pt x="408697" y="8"/>
                </a:lnTo>
                <a:lnTo>
                  <a:pt x="409049" y="15"/>
                </a:lnTo>
                <a:lnTo>
                  <a:pt x="409802" y="59"/>
                </a:lnTo>
                <a:lnTo>
                  <a:pt x="410621" y="123"/>
                </a:lnTo>
                <a:lnTo>
                  <a:pt x="411475" y="195"/>
                </a:lnTo>
                <a:lnTo>
                  <a:pt x="412357" y="288"/>
                </a:lnTo>
                <a:lnTo>
                  <a:pt x="413240" y="389"/>
                </a:lnTo>
                <a:lnTo>
                  <a:pt x="414116" y="496"/>
                </a:lnTo>
                <a:lnTo>
                  <a:pt x="414948" y="604"/>
                </a:lnTo>
                <a:lnTo>
                  <a:pt x="415738" y="704"/>
                </a:lnTo>
                <a:lnTo>
                  <a:pt x="416456" y="805"/>
                </a:lnTo>
                <a:lnTo>
                  <a:pt x="417080" y="898"/>
                </a:lnTo>
                <a:lnTo>
                  <a:pt x="417597" y="977"/>
                </a:lnTo>
                <a:lnTo>
                  <a:pt x="417977" y="1049"/>
                </a:lnTo>
                <a:lnTo>
                  <a:pt x="418788" y="1207"/>
                </a:lnTo>
                <a:lnTo>
                  <a:pt x="419585" y="1372"/>
                </a:lnTo>
                <a:lnTo>
                  <a:pt x="420389" y="1544"/>
                </a:lnTo>
                <a:lnTo>
                  <a:pt x="421192" y="1724"/>
                </a:lnTo>
                <a:lnTo>
                  <a:pt x="421989" y="1917"/>
                </a:lnTo>
                <a:lnTo>
                  <a:pt x="422793" y="2118"/>
                </a:lnTo>
                <a:lnTo>
                  <a:pt x="423589" y="2326"/>
                </a:lnTo>
                <a:lnTo>
                  <a:pt x="424393" y="2549"/>
                </a:lnTo>
                <a:lnTo>
                  <a:pt x="425190" y="2771"/>
                </a:lnTo>
                <a:lnTo>
                  <a:pt x="425994" y="3001"/>
                </a:lnTo>
                <a:lnTo>
                  <a:pt x="426790" y="3238"/>
                </a:lnTo>
                <a:lnTo>
                  <a:pt x="427587" y="3482"/>
                </a:lnTo>
                <a:lnTo>
                  <a:pt x="428384" y="3740"/>
                </a:lnTo>
                <a:lnTo>
                  <a:pt x="429180" y="3992"/>
                </a:lnTo>
                <a:lnTo>
                  <a:pt x="429977" y="4257"/>
                </a:lnTo>
                <a:lnTo>
                  <a:pt x="430774" y="4530"/>
                </a:lnTo>
                <a:lnTo>
                  <a:pt x="431563" y="4795"/>
                </a:lnTo>
                <a:lnTo>
                  <a:pt x="432353" y="5075"/>
                </a:lnTo>
                <a:lnTo>
                  <a:pt x="433142" y="5362"/>
                </a:lnTo>
                <a:lnTo>
                  <a:pt x="433917" y="5649"/>
                </a:lnTo>
                <a:lnTo>
                  <a:pt x="434707" y="5937"/>
                </a:lnTo>
                <a:lnTo>
                  <a:pt x="435489" y="6238"/>
                </a:lnTo>
                <a:lnTo>
                  <a:pt x="436271" y="6539"/>
                </a:lnTo>
                <a:lnTo>
                  <a:pt x="437039" y="6841"/>
                </a:lnTo>
                <a:lnTo>
                  <a:pt x="438582" y="7451"/>
                </a:lnTo>
                <a:lnTo>
                  <a:pt x="440111" y="8075"/>
                </a:lnTo>
                <a:lnTo>
                  <a:pt x="441633" y="8707"/>
                </a:lnTo>
                <a:lnTo>
                  <a:pt x="443125" y="9338"/>
                </a:lnTo>
                <a:lnTo>
                  <a:pt x="443369" y="9439"/>
                </a:lnTo>
                <a:lnTo>
                  <a:pt x="443635" y="9547"/>
                </a:lnTo>
                <a:lnTo>
                  <a:pt x="443915" y="9654"/>
                </a:lnTo>
                <a:lnTo>
                  <a:pt x="444195" y="9762"/>
                </a:lnTo>
                <a:lnTo>
                  <a:pt x="444467" y="9877"/>
                </a:lnTo>
                <a:lnTo>
                  <a:pt x="444726" y="9992"/>
                </a:lnTo>
                <a:lnTo>
                  <a:pt x="444963" y="10114"/>
                </a:lnTo>
                <a:lnTo>
                  <a:pt x="445185" y="10236"/>
                </a:lnTo>
                <a:lnTo>
                  <a:pt x="445357" y="10286"/>
                </a:lnTo>
                <a:lnTo>
                  <a:pt x="445551" y="10350"/>
                </a:lnTo>
                <a:lnTo>
                  <a:pt x="445745" y="10415"/>
                </a:lnTo>
                <a:lnTo>
                  <a:pt x="445946" y="10487"/>
                </a:lnTo>
                <a:lnTo>
                  <a:pt x="446362" y="10659"/>
                </a:lnTo>
                <a:lnTo>
                  <a:pt x="446778" y="10846"/>
                </a:lnTo>
                <a:lnTo>
                  <a:pt x="447209" y="11032"/>
                </a:lnTo>
                <a:lnTo>
                  <a:pt x="447618" y="11212"/>
                </a:lnTo>
                <a:lnTo>
                  <a:pt x="448013" y="11391"/>
                </a:lnTo>
                <a:lnTo>
                  <a:pt x="448379" y="11542"/>
                </a:lnTo>
                <a:lnTo>
                  <a:pt x="448932" y="11772"/>
                </a:lnTo>
                <a:lnTo>
                  <a:pt x="449499" y="12008"/>
                </a:lnTo>
                <a:lnTo>
                  <a:pt x="450073" y="12252"/>
                </a:lnTo>
                <a:lnTo>
                  <a:pt x="450654" y="12511"/>
                </a:lnTo>
                <a:lnTo>
                  <a:pt x="451250" y="12776"/>
                </a:lnTo>
                <a:lnTo>
                  <a:pt x="451845" y="13035"/>
                </a:lnTo>
                <a:lnTo>
                  <a:pt x="452456" y="13315"/>
                </a:lnTo>
                <a:lnTo>
                  <a:pt x="453051" y="13587"/>
                </a:lnTo>
                <a:lnTo>
                  <a:pt x="453654" y="13867"/>
                </a:lnTo>
                <a:lnTo>
                  <a:pt x="454243" y="14147"/>
                </a:lnTo>
                <a:lnTo>
                  <a:pt x="454838" y="14427"/>
                </a:lnTo>
                <a:lnTo>
                  <a:pt x="455420" y="14693"/>
                </a:lnTo>
                <a:lnTo>
                  <a:pt x="455987" y="14972"/>
                </a:lnTo>
                <a:lnTo>
                  <a:pt x="456539" y="15245"/>
                </a:lnTo>
                <a:lnTo>
                  <a:pt x="457078" y="15518"/>
                </a:lnTo>
                <a:lnTo>
                  <a:pt x="457594" y="15776"/>
                </a:lnTo>
                <a:lnTo>
                  <a:pt x="458341" y="16157"/>
                </a:lnTo>
                <a:lnTo>
                  <a:pt x="459087" y="16544"/>
                </a:lnTo>
                <a:lnTo>
                  <a:pt x="459841" y="16932"/>
                </a:lnTo>
                <a:lnTo>
                  <a:pt x="460580" y="17319"/>
                </a:lnTo>
                <a:lnTo>
                  <a:pt x="461319" y="17714"/>
                </a:lnTo>
                <a:lnTo>
                  <a:pt x="462044" y="18109"/>
                </a:lnTo>
                <a:lnTo>
                  <a:pt x="462776" y="18511"/>
                </a:lnTo>
                <a:lnTo>
                  <a:pt x="463508" y="18913"/>
                </a:lnTo>
                <a:lnTo>
                  <a:pt x="464233" y="19322"/>
                </a:lnTo>
                <a:lnTo>
                  <a:pt x="464944" y="19731"/>
                </a:lnTo>
                <a:lnTo>
                  <a:pt x="465654" y="20140"/>
                </a:lnTo>
                <a:lnTo>
                  <a:pt x="466357" y="20549"/>
                </a:lnTo>
                <a:lnTo>
                  <a:pt x="467054" y="20958"/>
                </a:lnTo>
                <a:lnTo>
                  <a:pt x="467750" y="21382"/>
                </a:lnTo>
                <a:lnTo>
                  <a:pt x="468439" y="21798"/>
                </a:lnTo>
                <a:lnTo>
                  <a:pt x="469106" y="22228"/>
                </a:lnTo>
                <a:lnTo>
                  <a:pt x="469810" y="22666"/>
                </a:lnTo>
                <a:lnTo>
                  <a:pt x="470506" y="23104"/>
                </a:lnTo>
                <a:lnTo>
                  <a:pt x="471195" y="23542"/>
                </a:lnTo>
                <a:lnTo>
                  <a:pt x="471884" y="23973"/>
                </a:lnTo>
                <a:lnTo>
                  <a:pt x="472566" y="24417"/>
                </a:lnTo>
                <a:lnTo>
                  <a:pt x="473247" y="24855"/>
                </a:lnTo>
                <a:lnTo>
                  <a:pt x="473929" y="25300"/>
                </a:lnTo>
                <a:lnTo>
                  <a:pt x="474604" y="25760"/>
                </a:lnTo>
                <a:lnTo>
                  <a:pt x="475314" y="26233"/>
                </a:lnTo>
                <a:lnTo>
                  <a:pt x="476011" y="26714"/>
                </a:lnTo>
                <a:lnTo>
                  <a:pt x="476692" y="27181"/>
                </a:lnTo>
                <a:lnTo>
                  <a:pt x="477345" y="27647"/>
                </a:lnTo>
                <a:lnTo>
                  <a:pt x="477999" y="28106"/>
                </a:lnTo>
                <a:lnTo>
                  <a:pt x="478630" y="28566"/>
                </a:lnTo>
                <a:lnTo>
                  <a:pt x="479262" y="29018"/>
                </a:lnTo>
                <a:lnTo>
                  <a:pt x="479886" y="29477"/>
                </a:lnTo>
                <a:lnTo>
                  <a:pt x="480503" y="29929"/>
                </a:lnTo>
                <a:lnTo>
                  <a:pt x="481121" y="30389"/>
                </a:lnTo>
                <a:lnTo>
                  <a:pt x="481745" y="30855"/>
                </a:lnTo>
                <a:lnTo>
                  <a:pt x="482369" y="31322"/>
                </a:lnTo>
                <a:lnTo>
                  <a:pt x="483008" y="31796"/>
                </a:lnTo>
                <a:lnTo>
                  <a:pt x="483647" y="32269"/>
                </a:lnTo>
                <a:lnTo>
                  <a:pt x="484300" y="32764"/>
                </a:lnTo>
                <a:lnTo>
                  <a:pt x="484975" y="33260"/>
                </a:lnTo>
                <a:lnTo>
                  <a:pt x="485599" y="33733"/>
                </a:lnTo>
                <a:lnTo>
                  <a:pt x="486231" y="34229"/>
                </a:lnTo>
                <a:lnTo>
                  <a:pt x="486862" y="34738"/>
                </a:lnTo>
                <a:lnTo>
                  <a:pt x="487487" y="35248"/>
                </a:lnTo>
                <a:lnTo>
                  <a:pt x="488104" y="35750"/>
                </a:lnTo>
                <a:lnTo>
                  <a:pt x="488721" y="36260"/>
                </a:lnTo>
                <a:lnTo>
                  <a:pt x="489338" y="36755"/>
                </a:lnTo>
                <a:lnTo>
                  <a:pt x="489934" y="37221"/>
                </a:lnTo>
                <a:lnTo>
                  <a:pt x="501891" y="47743"/>
                </a:lnTo>
                <a:lnTo>
                  <a:pt x="502121" y="47965"/>
                </a:lnTo>
                <a:lnTo>
                  <a:pt x="502343" y="48195"/>
                </a:lnTo>
                <a:lnTo>
                  <a:pt x="502551" y="48425"/>
                </a:lnTo>
                <a:lnTo>
                  <a:pt x="502752" y="48654"/>
                </a:lnTo>
                <a:lnTo>
                  <a:pt x="502953" y="48884"/>
                </a:lnTo>
                <a:lnTo>
                  <a:pt x="503140" y="49107"/>
                </a:lnTo>
                <a:lnTo>
                  <a:pt x="503326" y="49322"/>
                </a:lnTo>
                <a:lnTo>
                  <a:pt x="503527" y="49516"/>
                </a:lnTo>
                <a:lnTo>
                  <a:pt x="504101" y="50083"/>
                </a:lnTo>
                <a:lnTo>
                  <a:pt x="504719" y="50707"/>
                </a:lnTo>
                <a:lnTo>
                  <a:pt x="505357" y="51367"/>
                </a:lnTo>
                <a:lnTo>
                  <a:pt x="505996" y="52056"/>
                </a:lnTo>
                <a:lnTo>
                  <a:pt x="506642" y="52753"/>
                </a:lnTo>
                <a:lnTo>
                  <a:pt x="507245" y="53442"/>
                </a:lnTo>
                <a:lnTo>
                  <a:pt x="507539" y="53779"/>
                </a:lnTo>
                <a:lnTo>
                  <a:pt x="507819" y="54116"/>
                </a:lnTo>
                <a:lnTo>
                  <a:pt x="508092" y="54439"/>
                </a:lnTo>
                <a:lnTo>
                  <a:pt x="508336" y="54741"/>
                </a:lnTo>
                <a:lnTo>
                  <a:pt x="508917" y="55458"/>
                </a:lnTo>
                <a:lnTo>
                  <a:pt x="509427" y="56097"/>
                </a:lnTo>
                <a:lnTo>
                  <a:pt x="509664" y="56398"/>
                </a:lnTo>
                <a:lnTo>
                  <a:pt x="509886" y="56700"/>
                </a:lnTo>
                <a:lnTo>
                  <a:pt x="510101" y="56994"/>
                </a:lnTo>
                <a:lnTo>
                  <a:pt x="510317" y="57281"/>
                </a:lnTo>
                <a:lnTo>
                  <a:pt x="510525" y="57583"/>
                </a:lnTo>
                <a:lnTo>
                  <a:pt x="510726" y="57891"/>
                </a:lnTo>
                <a:lnTo>
                  <a:pt x="510934" y="58200"/>
                </a:lnTo>
                <a:lnTo>
                  <a:pt x="511142" y="58530"/>
                </a:lnTo>
                <a:lnTo>
                  <a:pt x="511350" y="58875"/>
                </a:lnTo>
                <a:lnTo>
                  <a:pt x="511573" y="59241"/>
                </a:lnTo>
                <a:lnTo>
                  <a:pt x="511802" y="59643"/>
                </a:lnTo>
                <a:lnTo>
                  <a:pt x="512046" y="60066"/>
                </a:lnTo>
                <a:lnTo>
                  <a:pt x="512197" y="60346"/>
                </a:lnTo>
                <a:lnTo>
                  <a:pt x="512355" y="60683"/>
                </a:lnTo>
                <a:lnTo>
                  <a:pt x="512534" y="61049"/>
                </a:lnTo>
                <a:lnTo>
                  <a:pt x="512714" y="61458"/>
                </a:lnTo>
                <a:lnTo>
                  <a:pt x="512900" y="61896"/>
                </a:lnTo>
                <a:lnTo>
                  <a:pt x="513087" y="62363"/>
                </a:lnTo>
                <a:lnTo>
                  <a:pt x="513259" y="62851"/>
                </a:lnTo>
                <a:lnTo>
                  <a:pt x="513432" y="63339"/>
                </a:lnTo>
                <a:lnTo>
                  <a:pt x="513589" y="63841"/>
                </a:lnTo>
                <a:lnTo>
                  <a:pt x="513733" y="64343"/>
                </a:lnTo>
                <a:lnTo>
                  <a:pt x="513790" y="64588"/>
                </a:lnTo>
                <a:lnTo>
                  <a:pt x="513848" y="64839"/>
                </a:lnTo>
                <a:lnTo>
                  <a:pt x="513905" y="65083"/>
                </a:lnTo>
                <a:lnTo>
                  <a:pt x="513948" y="65320"/>
                </a:lnTo>
                <a:lnTo>
                  <a:pt x="513991" y="65549"/>
                </a:lnTo>
                <a:lnTo>
                  <a:pt x="514020" y="65779"/>
                </a:lnTo>
                <a:lnTo>
                  <a:pt x="514042" y="66001"/>
                </a:lnTo>
                <a:lnTo>
                  <a:pt x="514056" y="66217"/>
                </a:lnTo>
                <a:lnTo>
                  <a:pt x="514063" y="66425"/>
                </a:lnTo>
                <a:lnTo>
                  <a:pt x="514063" y="66626"/>
                </a:lnTo>
                <a:lnTo>
                  <a:pt x="514049" y="66812"/>
                </a:lnTo>
                <a:lnTo>
                  <a:pt x="514020" y="66992"/>
                </a:lnTo>
                <a:lnTo>
                  <a:pt x="513948" y="67401"/>
                </a:lnTo>
                <a:lnTo>
                  <a:pt x="513869" y="67796"/>
                </a:lnTo>
                <a:lnTo>
                  <a:pt x="513783" y="68190"/>
                </a:lnTo>
                <a:lnTo>
                  <a:pt x="513683" y="68564"/>
                </a:lnTo>
                <a:lnTo>
                  <a:pt x="513589" y="68944"/>
                </a:lnTo>
                <a:lnTo>
                  <a:pt x="513482" y="69310"/>
                </a:lnTo>
                <a:lnTo>
                  <a:pt x="513367" y="69676"/>
                </a:lnTo>
                <a:lnTo>
                  <a:pt x="513245" y="70028"/>
                </a:lnTo>
                <a:lnTo>
                  <a:pt x="513116" y="70372"/>
                </a:lnTo>
                <a:lnTo>
                  <a:pt x="512979" y="70717"/>
                </a:lnTo>
                <a:lnTo>
                  <a:pt x="512843" y="71054"/>
                </a:lnTo>
                <a:lnTo>
                  <a:pt x="512699" y="71384"/>
                </a:lnTo>
                <a:lnTo>
                  <a:pt x="512542" y="71714"/>
                </a:lnTo>
                <a:lnTo>
                  <a:pt x="512391" y="72037"/>
                </a:lnTo>
                <a:lnTo>
                  <a:pt x="512226" y="72353"/>
                </a:lnTo>
                <a:lnTo>
                  <a:pt x="512061" y="72669"/>
                </a:lnTo>
                <a:lnTo>
                  <a:pt x="511888" y="72985"/>
                </a:lnTo>
                <a:lnTo>
                  <a:pt x="511709" y="73286"/>
                </a:lnTo>
                <a:lnTo>
                  <a:pt x="511522" y="73595"/>
                </a:lnTo>
                <a:lnTo>
                  <a:pt x="511336" y="73896"/>
                </a:lnTo>
                <a:lnTo>
                  <a:pt x="511149" y="74190"/>
                </a:lnTo>
                <a:lnTo>
                  <a:pt x="510948" y="74492"/>
                </a:lnTo>
                <a:lnTo>
                  <a:pt x="510755" y="74793"/>
                </a:lnTo>
                <a:lnTo>
                  <a:pt x="510546" y="75088"/>
                </a:lnTo>
                <a:lnTo>
                  <a:pt x="510137" y="75669"/>
                </a:lnTo>
                <a:lnTo>
                  <a:pt x="509699" y="76265"/>
                </a:lnTo>
                <a:lnTo>
                  <a:pt x="509262" y="76846"/>
                </a:lnTo>
                <a:lnTo>
                  <a:pt x="508810" y="77434"/>
                </a:lnTo>
                <a:lnTo>
                  <a:pt x="508558" y="77750"/>
                </a:lnTo>
                <a:lnTo>
                  <a:pt x="508314" y="78052"/>
                </a:lnTo>
                <a:lnTo>
                  <a:pt x="508185" y="78202"/>
                </a:lnTo>
                <a:lnTo>
                  <a:pt x="508049" y="78339"/>
                </a:lnTo>
                <a:lnTo>
                  <a:pt x="507912" y="78482"/>
                </a:lnTo>
                <a:lnTo>
                  <a:pt x="507762" y="78611"/>
                </a:lnTo>
                <a:lnTo>
                  <a:pt x="507683" y="78726"/>
                </a:lnTo>
                <a:lnTo>
                  <a:pt x="507503" y="78927"/>
                </a:lnTo>
                <a:lnTo>
                  <a:pt x="507252" y="79207"/>
                </a:lnTo>
                <a:lnTo>
                  <a:pt x="506929" y="79552"/>
                </a:lnTo>
                <a:lnTo>
                  <a:pt x="506556" y="79954"/>
                </a:lnTo>
                <a:lnTo>
                  <a:pt x="506140" y="80399"/>
                </a:lnTo>
                <a:lnTo>
                  <a:pt x="505688" y="80872"/>
                </a:lnTo>
                <a:lnTo>
                  <a:pt x="505221" y="81353"/>
                </a:lnTo>
                <a:lnTo>
                  <a:pt x="504747" y="81841"/>
                </a:lnTo>
                <a:lnTo>
                  <a:pt x="504274" y="82322"/>
                </a:lnTo>
                <a:lnTo>
                  <a:pt x="503822" y="82789"/>
                </a:lnTo>
                <a:lnTo>
                  <a:pt x="503405" y="83219"/>
                </a:lnTo>
                <a:lnTo>
                  <a:pt x="503018" y="83607"/>
                </a:lnTo>
                <a:lnTo>
                  <a:pt x="502680" y="83944"/>
                </a:lnTo>
                <a:lnTo>
                  <a:pt x="502415" y="84210"/>
                </a:lnTo>
                <a:lnTo>
                  <a:pt x="502221" y="84389"/>
                </a:lnTo>
                <a:lnTo>
                  <a:pt x="501984" y="84619"/>
                </a:lnTo>
                <a:lnTo>
                  <a:pt x="501747" y="84856"/>
                </a:lnTo>
                <a:lnTo>
                  <a:pt x="501518" y="85071"/>
                </a:lnTo>
                <a:lnTo>
                  <a:pt x="501288" y="85293"/>
                </a:lnTo>
                <a:lnTo>
                  <a:pt x="501058" y="85516"/>
                </a:lnTo>
                <a:lnTo>
                  <a:pt x="500822" y="85745"/>
                </a:lnTo>
                <a:lnTo>
                  <a:pt x="500592" y="85975"/>
                </a:lnTo>
                <a:lnTo>
                  <a:pt x="500355" y="86219"/>
                </a:lnTo>
                <a:lnTo>
                  <a:pt x="498848" y="87561"/>
                </a:lnTo>
                <a:lnTo>
                  <a:pt x="498697" y="87705"/>
                </a:lnTo>
                <a:lnTo>
                  <a:pt x="498597" y="87798"/>
                </a:lnTo>
                <a:lnTo>
                  <a:pt x="498511" y="87884"/>
                </a:lnTo>
                <a:lnTo>
                  <a:pt x="498360" y="87999"/>
                </a:lnTo>
                <a:lnTo>
                  <a:pt x="498101" y="88214"/>
                </a:lnTo>
                <a:lnTo>
                  <a:pt x="497771" y="88480"/>
                </a:lnTo>
                <a:lnTo>
                  <a:pt x="497405" y="88796"/>
                </a:lnTo>
                <a:lnTo>
                  <a:pt x="497003" y="89147"/>
                </a:lnTo>
                <a:lnTo>
                  <a:pt x="496573" y="89535"/>
                </a:lnTo>
                <a:lnTo>
                  <a:pt x="496121" y="89930"/>
                </a:lnTo>
                <a:lnTo>
                  <a:pt x="495654" y="90339"/>
                </a:lnTo>
                <a:lnTo>
                  <a:pt x="495180" y="90755"/>
                </a:lnTo>
                <a:lnTo>
                  <a:pt x="494714" y="91157"/>
                </a:lnTo>
                <a:lnTo>
                  <a:pt x="494269" y="91552"/>
                </a:lnTo>
                <a:lnTo>
                  <a:pt x="493838" y="91918"/>
                </a:lnTo>
                <a:lnTo>
                  <a:pt x="493444" y="92255"/>
                </a:lnTo>
                <a:lnTo>
                  <a:pt x="493077" y="92549"/>
                </a:lnTo>
                <a:lnTo>
                  <a:pt x="492769" y="92786"/>
                </a:lnTo>
                <a:lnTo>
                  <a:pt x="492640" y="92887"/>
                </a:lnTo>
                <a:lnTo>
                  <a:pt x="492518" y="92973"/>
                </a:lnTo>
                <a:lnTo>
                  <a:pt x="492410" y="93037"/>
                </a:lnTo>
                <a:lnTo>
                  <a:pt x="492317" y="93088"/>
                </a:lnTo>
                <a:lnTo>
                  <a:pt x="492238" y="93174"/>
                </a:lnTo>
                <a:lnTo>
                  <a:pt x="492101" y="93303"/>
                </a:lnTo>
                <a:lnTo>
                  <a:pt x="491922" y="93461"/>
                </a:lnTo>
                <a:lnTo>
                  <a:pt x="491700" y="93647"/>
                </a:lnTo>
                <a:lnTo>
                  <a:pt x="491140" y="94107"/>
                </a:lnTo>
                <a:lnTo>
                  <a:pt x="490451" y="94667"/>
                </a:lnTo>
                <a:lnTo>
                  <a:pt x="489654" y="95298"/>
                </a:lnTo>
                <a:lnTo>
                  <a:pt x="488786" y="95987"/>
                </a:lnTo>
                <a:lnTo>
                  <a:pt x="487860" y="96712"/>
                </a:lnTo>
                <a:lnTo>
                  <a:pt x="486905" y="97451"/>
                </a:lnTo>
                <a:lnTo>
                  <a:pt x="485951" y="98183"/>
                </a:lnTo>
                <a:lnTo>
                  <a:pt x="485018" y="98894"/>
                </a:lnTo>
                <a:lnTo>
                  <a:pt x="484135" y="99569"/>
                </a:lnTo>
                <a:lnTo>
                  <a:pt x="483324" y="100179"/>
                </a:lnTo>
                <a:lnTo>
                  <a:pt x="482621" y="100695"/>
                </a:lnTo>
                <a:lnTo>
                  <a:pt x="482032" y="101112"/>
                </a:lnTo>
                <a:lnTo>
                  <a:pt x="481795" y="101284"/>
                </a:lnTo>
                <a:lnTo>
                  <a:pt x="481601" y="101420"/>
                </a:lnTo>
                <a:lnTo>
                  <a:pt x="481451" y="101506"/>
                </a:lnTo>
                <a:lnTo>
                  <a:pt x="481343" y="101571"/>
                </a:lnTo>
                <a:lnTo>
                  <a:pt x="481106" y="101765"/>
                </a:lnTo>
                <a:lnTo>
                  <a:pt x="480733" y="102045"/>
                </a:lnTo>
                <a:lnTo>
                  <a:pt x="480245" y="102396"/>
                </a:lnTo>
                <a:lnTo>
                  <a:pt x="479671" y="102805"/>
                </a:lnTo>
                <a:lnTo>
                  <a:pt x="479011" y="103265"/>
                </a:lnTo>
                <a:lnTo>
                  <a:pt x="478314" y="103760"/>
                </a:lnTo>
                <a:lnTo>
                  <a:pt x="477568" y="104269"/>
                </a:lnTo>
                <a:lnTo>
                  <a:pt x="476814" y="104786"/>
                </a:lnTo>
                <a:lnTo>
                  <a:pt x="476054" y="105303"/>
                </a:lnTo>
                <a:lnTo>
                  <a:pt x="475314" y="105798"/>
                </a:lnTo>
                <a:lnTo>
                  <a:pt x="474618" y="106265"/>
                </a:lnTo>
                <a:lnTo>
                  <a:pt x="473979" y="106681"/>
                </a:lnTo>
                <a:lnTo>
                  <a:pt x="473420" y="107033"/>
                </a:lnTo>
                <a:lnTo>
                  <a:pt x="472953" y="107327"/>
                </a:lnTo>
                <a:lnTo>
                  <a:pt x="472752" y="107442"/>
                </a:lnTo>
                <a:lnTo>
                  <a:pt x="472601" y="107528"/>
                </a:lnTo>
                <a:lnTo>
                  <a:pt x="472465" y="107592"/>
                </a:lnTo>
                <a:lnTo>
                  <a:pt x="472379" y="107636"/>
                </a:lnTo>
                <a:lnTo>
                  <a:pt x="472307" y="107707"/>
                </a:lnTo>
                <a:lnTo>
                  <a:pt x="472171" y="107808"/>
                </a:lnTo>
                <a:lnTo>
                  <a:pt x="471991" y="107930"/>
                </a:lnTo>
                <a:lnTo>
                  <a:pt x="471762" y="108088"/>
                </a:lnTo>
                <a:lnTo>
                  <a:pt x="471180" y="108454"/>
                </a:lnTo>
                <a:lnTo>
                  <a:pt x="470441" y="108920"/>
                </a:lnTo>
                <a:lnTo>
                  <a:pt x="469580" y="109444"/>
                </a:lnTo>
                <a:lnTo>
                  <a:pt x="468625" y="110011"/>
                </a:lnTo>
                <a:lnTo>
                  <a:pt x="467606" y="110607"/>
                </a:lnTo>
                <a:lnTo>
                  <a:pt x="466537" y="111231"/>
                </a:lnTo>
                <a:lnTo>
                  <a:pt x="465460" y="111848"/>
                </a:lnTo>
                <a:lnTo>
                  <a:pt x="464405" y="112459"/>
                </a:lnTo>
                <a:lnTo>
                  <a:pt x="463386" y="113025"/>
                </a:lnTo>
                <a:lnTo>
                  <a:pt x="462439" y="113549"/>
                </a:lnTo>
                <a:lnTo>
                  <a:pt x="461585" y="114016"/>
                </a:lnTo>
                <a:lnTo>
                  <a:pt x="460867" y="114396"/>
                </a:lnTo>
                <a:lnTo>
                  <a:pt x="460558" y="114561"/>
                </a:lnTo>
                <a:lnTo>
                  <a:pt x="460300" y="114683"/>
                </a:lnTo>
                <a:lnTo>
                  <a:pt x="460078" y="114791"/>
                </a:lnTo>
                <a:lnTo>
                  <a:pt x="459905" y="114863"/>
                </a:lnTo>
                <a:lnTo>
                  <a:pt x="459647" y="115021"/>
                </a:lnTo>
                <a:lnTo>
                  <a:pt x="459389" y="115179"/>
                </a:lnTo>
                <a:lnTo>
                  <a:pt x="459109" y="115329"/>
                </a:lnTo>
                <a:lnTo>
                  <a:pt x="458822" y="115487"/>
                </a:lnTo>
                <a:lnTo>
                  <a:pt x="458219" y="115781"/>
                </a:lnTo>
                <a:lnTo>
                  <a:pt x="457594" y="116076"/>
                </a:lnTo>
                <a:lnTo>
                  <a:pt x="456970" y="116370"/>
                </a:lnTo>
                <a:lnTo>
                  <a:pt x="456345" y="116657"/>
                </a:lnTo>
                <a:lnTo>
                  <a:pt x="455750" y="116930"/>
                </a:lnTo>
                <a:lnTo>
                  <a:pt x="455183" y="117210"/>
                </a:lnTo>
                <a:lnTo>
                  <a:pt x="454889" y="117360"/>
                </a:lnTo>
                <a:lnTo>
                  <a:pt x="454587" y="117497"/>
                </a:lnTo>
                <a:lnTo>
                  <a:pt x="454286" y="117640"/>
                </a:lnTo>
                <a:lnTo>
                  <a:pt x="453984" y="117770"/>
                </a:lnTo>
                <a:lnTo>
                  <a:pt x="453690" y="117913"/>
                </a:lnTo>
                <a:lnTo>
                  <a:pt x="453381" y="118042"/>
                </a:lnTo>
                <a:lnTo>
                  <a:pt x="453080" y="118171"/>
                </a:lnTo>
                <a:lnTo>
                  <a:pt x="452786" y="118315"/>
                </a:lnTo>
                <a:lnTo>
                  <a:pt x="452520" y="118437"/>
                </a:lnTo>
                <a:lnTo>
                  <a:pt x="452226" y="118581"/>
                </a:lnTo>
                <a:lnTo>
                  <a:pt x="451896" y="118731"/>
                </a:lnTo>
                <a:lnTo>
                  <a:pt x="451551" y="118889"/>
                </a:lnTo>
                <a:lnTo>
                  <a:pt x="451214" y="119047"/>
                </a:lnTo>
                <a:lnTo>
                  <a:pt x="450884" y="119176"/>
                </a:lnTo>
                <a:lnTo>
                  <a:pt x="450575" y="119291"/>
                </a:lnTo>
                <a:lnTo>
                  <a:pt x="450310" y="119377"/>
                </a:lnTo>
                <a:lnTo>
                  <a:pt x="449965" y="119557"/>
                </a:lnTo>
                <a:lnTo>
                  <a:pt x="449578" y="119729"/>
                </a:lnTo>
                <a:lnTo>
                  <a:pt x="449168" y="119908"/>
                </a:lnTo>
                <a:lnTo>
                  <a:pt x="448745" y="120081"/>
                </a:lnTo>
                <a:lnTo>
                  <a:pt x="448307" y="120253"/>
                </a:lnTo>
                <a:lnTo>
                  <a:pt x="447884" y="120418"/>
                </a:lnTo>
                <a:lnTo>
                  <a:pt x="447467" y="120569"/>
                </a:lnTo>
                <a:lnTo>
                  <a:pt x="447094" y="120726"/>
                </a:lnTo>
                <a:lnTo>
                  <a:pt x="446743" y="120870"/>
                </a:lnTo>
                <a:lnTo>
                  <a:pt x="446262" y="121057"/>
                </a:lnTo>
                <a:lnTo>
                  <a:pt x="445688" y="121286"/>
                </a:lnTo>
                <a:lnTo>
                  <a:pt x="445034" y="121559"/>
                </a:lnTo>
                <a:lnTo>
                  <a:pt x="444302" y="121846"/>
                </a:lnTo>
                <a:lnTo>
                  <a:pt x="443520" y="122162"/>
                </a:lnTo>
                <a:lnTo>
                  <a:pt x="442716" y="122485"/>
                </a:lnTo>
                <a:lnTo>
                  <a:pt x="441905" y="122815"/>
                </a:lnTo>
                <a:lnTo>
                  <a:pt x="441087" y="123131"/>
                </a:lnTo>
                <a:lnTo>
                  <a:pt x="440298" y="123447"/>
                </a:lnTo>
                <a:lnTo>
                  <a:pt x="439558" y="123734"/>
                </a:lnTo>
                <a:lnTo>
                  <a:pt x="438884" y="123999"/>
                </a:lnTo>
                <a:lnTo>
                  <a:pt x="438281" y="124222"/>
                </a:lnTo>
                <a:lnTo>
                  <a:pt x="437778" y="124401"/>
                </a:lnTo>
                <a:lnTo>
                  <a:pt x="437405" y="124530"/>
                </a:lnTo>
                <a:lnTo>
                  <a:pt x="437154" y="124602"/>
                </a:lnTo>
                <a:lnTo>
                  <a:pt x="437039" y="124660"/>
                </a:lnTo>
                <a:lnTo>
                  <a:pt x="436853" y="124753"/>
                </a:lnTo>
                <a:lnTo>
                  <a:pt x="436594" y="124868"/>
                </a:lnTo>
                <a:lnTo>
                  <a:pt x="436278" y="124990"/>
                </a:lnTo>
                <a:lnTo>
                  <a:pt x="435503" y="125284"/>
                </a:lnTo>
                <a:lnTo>
                  <a:pt x="434635" y="125607"/>
                </a:lnTo>
                <a:lnTo>
                  <a:pt x="433738" y="125915"/>
                </a:lnTo>
                <a:lnTo>
                  <a:pt x="432912" y="126217"/>
                </a:lnTo>
                <a:lnTo>
                  <a:pt x="432231" y="126454"/>
                </a:lnTo>
                <a:lnTo>
                  <a:pt x="431786" y="126597"/>
                </a:lnTo>
                <a:lnTo>
                  <a:pt x="430673" y="126971"/>
                </a:lnTo>
                <a:lnTo>
                  <a:pt x="429582" y="127329"/>
                </a:lnTo>
                <a:lnTo>
                  <a:pt x="428499" y="127674"/>
                </a:lnTo>
                <a:lnTo>
                  <a:pt x="427422" y="128011"/>
                </a:lnTo>
                <a:lnTo>
                  <a:pt x="426360" y="128341"/>
                </a:lnTo>
                <a:lnTo>
                  <a:pt x="425283" y="128664"/>
                </a:lnTo>
                <a:lnTo>
                  <a:pt x="424214" y="128966"/>
                </a:lnTo>
                <a:lnTo>
                  <a:pt x="423137" y="129253"/>
                </a:lnTo>
                <a:lnTo>
                  <a:pt x="422599" y="129389"/>
                </a:lnTo>
                <a:lnTo>
                  <a:pt x="422054" y="129533"/>
                </a:lnTo>
                <a:lnTo>
                  <a:pt x="421508" y="129662"/>
                </a:lnTo>
                <a:lnTo>
                  <a:pt x="420970" y="129784"/>
                </a:lnTo>
                <a:lnTo>
                  <a:pt x="420417" y="129913"/>
                </a:lnTo>
                <a:lnTo>
                  <a:pt x="419857" y="130035"/>
                </a:lnTo>
                <a:lnTo>
                  <a:pt x="419312" y="130150"/>
                </a:lnTo>
                <a:lnTo>
                  <a:pt x="418752" y="130265"/>
                </a:lnTo>
                <a:lnTo>
                  <a:pt x="418185" y="130372"/>
                </a:lnTo>
                <a:lnTo>
                  <a:pt x="417611" y="130466"/>
                </a:lnTo>
                <a:lnTo>
                  <a:pt x="417044" y="130566"/>
                </a:lnTo>
                <a:lnTo>
                  <a:pt x="416463" y="130667"/>
                </a:lnTo>
                <a:lnTo>
                  <a:pt x="415881" y="130753"/>
                </a:lnTo>
                <a:lnTo>
                  <a:pt x="415286" y="130839"/>
                </a:lnTo>
                <a:lnTo>
                  <a:pt x="414690" y="130911"/>
                </a:lnTo>
                <a:lnTo>
                  <a:pt x="414087" y="130983"/>
                </a:lnTo>
                <a:lnTo>
                  <a:pt x="413664" y="131033"/>
                </a:lnTo>
                <a:lnTo>
                  <a:pt x="413226" y="131083"/>
                </a:lnTo>
                <a:lnTo>
                  <a:pt x="412795" y="131133"/>
                </a:lnTo>
                <a:lnTo>
                  <a:pt x="412365" y="131176"/>
                </a:lnTo>
                <a:lnTo>
                  <a:pt x="411927" y="131219"/>
                </a:lnTo>
                <a:lnTo>
                  <a:pt x="411496" y="131248"/>
                </a:lnTo>
                <a:lnTo>
                  <a:pt x="411058" y="131284"/>
                </a:lnTo>
                <a:lnTo>
                  <a:pt x="410621" y="131313"/>
                </a:lnTo>
                <a:lnTo>
                  <a:pt x="410176" y="131341"/>
                </a:lnTo>
                <a:lnTo>
                  <a:pt x="409745" y="131363"/>
                </a:lnTo>
                <a:lnTo>
                  <a:pt x="409307" y="131377"/>
                </a:lnTo>
                <a:lnTo>
                  <a:pt x="408862" y="131399"/>
                </a:lnTo>
                <a:lnTo>
                  <a:pt x="408432" y="131406"/>
                </a:lnTo>
                <a:lnTo>
                  <a:pt x="407994" y="131413"/>
                </a:lnTo>
                <a:lnTo>
                  <a:pt x="407556" y="131413"/>
                </a:lnTo>
                <a:lnTo>
                  <a:pt x="407133" y="131406"/>
                </a:lnTo>
                <a:lnTo>
                  <a:pt x="406910" y="131406"/>
                </a:lnTo>
                <a:lnTo>
                  <a:pt x="406702" y="131399"/>
                </a:lnTo>
                <a:lnTo>
                  <a:pt x="406494" y="131377"/>
                </a:lnTo>
                <a:lnTo>
                  <a:pt x="406286" y="131363"/>
                </a:lnTo>
                <a:lnTo>
                  <a:pt x="406092" y="131341"/>
                </a:lnTo>
                <a:lnTo>
                  <a:pt x="405891" y="131313"/>
                </a:lnTo>
                <a:lnTo>
                  <a:pt x="405697" y="131284"/>
                </a:lnTo>
                <a:lnTo>
                  <a:pt x="405503" y="131248"/>
                </a:lnTo>
                <a:lnTo>
                  <a:pt x="405130" y="131176"/>
                </a:lnTo>
                <a:lnTo>
                  <a:pt x="404764" y="131083"/>
                </a:lnTo>
                <a:lnTo>
                  <a:pt x="404412" y="130975"/>
                </a:lnTo>
                <a:lnTo>
                  <a:pt x="404068" y="130853"/>
                </a:lnTo>
                <a:lnTo>
                  <a:pt x="403738" y="130724"/>
                </a:lnTo>
                <a:lnTo>
                  <a:pt x="403422" y="130581"/>
                </a:lnTo>
                <a:lnTo>
                  <a:pt x="403106" y="130437"/>
                </a:lnTo>
                <a:lnTo>
                  <a:pt x="402805" y="130272"/>
                </a:lnTo>
                <a:lnTo>
                  <a:pt x="402511" y="130100"/>
                </a:lnTo>
                <a:lnTo>
                  <a:pt x="402216" y="129920"/>
                </a:lnTo>
                <a:lnTo>
                  <a:pt x="401936" y="129727"/>
                </a:lnTo>
                <a:lnTo>
                  <a:pt x="401656" y="129533"/>
                </a:lnTo>
                <a:lnTo>
                  <a:pt x="401420" y="129353"/>
                </a:lnTo>
                <a:lnTo>
                  <a:pt x="401183" y="129174"/>
                </a:lnTo>
                <a:lnTo>
                  <a:pt x="400967" y="128973"/>
                </a:lnTo>
                <a:lnTo>
                  <a:pt x="400738" y="128779"/>
                </a:lnTo>
                <a:lnTo>
                  <a:pt x="400515" y="128571"/>
                </a:lnTo>
                <a:lnTo>
                  <a:pt x="400300" y="128356"/>
                </a:lnTo>
                <a:lnTo>
                  <a:pt x="400085" y="128133"/>
                </a:lnTo>
                <a:lnTo>
                  <a:pt x="399869" y="127911"/>
                </a:lnTo>
                <a:lnTo>
                  <a:pt x="399668" y="127674"/>
                </a:lnTo>
                <a:lnTo>
                  <a:pt x="399460" y="127437"/>
                </a:lnTo>
                <a:lnTo>
                  <a:pt x="399267" y="127193"/>
                </a:lnTo>
                <a:lnTo>
                  <a:pt x="399066" y="126942"/>
                </a:lnTo>
                <a:lnTo>
                  <a:pt x="398872" y="126683"/>
                </a:lnTo>
                <a:lnTo>
                  <a:pt x="398678" y="126418"/>
                </a:lnTo>
                <a:lnTo>
                  <a:pt x="398491" y="126145"/>
                </a:lnTo>
                <a:lnTo>
                  <a:pt x="398305" y="125872"/>
                </a:lnTo>
                <a:lnTo>
                  <a:pt x="398125" y="125593"/>
                </a:lnTo>
                <a:lnTo>
                  <a:pt x="397946" y="125305"/>
                </a:lnTo>
                <a:lnTo>
                  <a:pt x="397767" y="125004"/>
                </a:lnTo>
                <a:lnTo>
                  <a:pt x="397594" y="124710"/>
                </a:lnTo>
                <a:lnTo>
                  <a:pt x="397422" y="124408"/>
                </a:lnTo>
                <a:lnTo>
                  <a:pt x="397250" y="124093"/>
                </a:lnTo>
                <a:lnTo>
                  <a:pt x="397092" y="123784"/>
                </a:lnTo>
                <a:lnTo>
                  <a:pt x="396927" y="123461"/>
                </a:lnTo>
                <a:lnTo>
                  <a:pt x="396769" y="123131"/>
                </a:lnTo>
                <a:lnTo>
                  <a:pt x="396611" y="122808"/>
                </a:lnTo>
                <a:lnTo>
                  <a:pt x="396453" y="122471"/>
                </a:lnTo>
                <a:lnTo>
                  <a:pt x="396302" y="122133"/>
                </a:lnTo>
                <a:lnTo>
                  <a:pt x="396001" y="121437"/>
                </a:lnTo>
                <a:lnTo>
                  <a:pt x="395714" y="120726"/>
                </a:lnTo>
                <a:lnTo>
                  <a:pt x="395477" y="120109"/>
                </a:lnTo>
                <a:lnTo>
                  <a:pt x="395240" y="119470"/>
                </a:lnTo>
                <a:lnTo>
                  <a:pt x="395003" y="118825"/>
                </a:lnTo>
                <a:lnTo>
                  <a:pt x="394774" y="118143"/>
                </a:lnTo>
                <a:lnTo>
                  <a:pt x="394544" y="117454"/>
                </a:lnTo>
                <a:lnTo>
                  <a:pt x="394322" y="116743"/>
                </a:lnTo>
                <a:lnTo>
                  <a:pt x="394099" y="116018"/>
                </a:lnTo>
                <a:lnTo>
                  <a:pt x="393877" y="115293"/>
                </a:lnTo>
                <a:lnTo>
                  <a:pt x="393661" y="114540"/>
                </a:lnTo>
                <a:lnTo>
                  <a:pt x="393453" y="113786"/>
                </a:lnTo>
                <a:lnTo>
                  <a:pt x="393238" y="113018"/>
                </a:lnTo>
                <a:lnTo>
                  <a:pt x="393030" y="112243"/>
                </a:lnTo>
                <a:lnTo>
                  <a:pt x="392836" y="111461"/>
                </a:lnTo>
                <a:lnTo>
                  <a:pt x="392628" y="110671"/>
                </a:lnTo>
                <a:lnTo>
                  <a:pt x="392441" y="109889"/>
                </a:lnTo>
                <a:lnTo>
                  <a:pt x="392240" y="109092"/>
                </a:lnTo>
                <a:lnTo>
                  <a:pt x="391874" y="107506"/>
                </a:lnTo>
                <a:lnTo>
                  <a:pt x="391530" y="105913"/>
                </a:lnTo>
                <a:lnTo>
                  <a:pt x="391192" y="104341"/>
                </a:lnTo>
                <a:lnTo>
                  <a:pt x="390877" y="102791"/>
                </a:lnTo>
                <a:lnTo>
                  <a:pt x="390582" y="101269"/>
                </a:lnTo>
                <a:lnTo>
                  <a:pt x="390317" y="99798"/>
                </a:lnTo>
                <a:lnTo>
                  <a:pt x="390066" y="98377"/>
                </a:lnTo>
                <a:lnTo>
                  <a:pt x="389836" y="97028"/>
                </a:lnTo>
                <a:lnTo>
                  <a:pt x="389714" y="96217"/>
                </a:lnTo>
                <a:lnTo>
                  <a:pt x="389585" y="95406"/>
                </a:lnTo>
                <a:lnTo>
                  <a:pt x="389463" y="94595"/>
                </a:lnTo>
                <a:lnTo>
                  <a:pt x="389348" y="93777"/>
                </a:lnTo>
                <a:lnTo>
                  <a:pt x="389226" y="92966"/>
                </a:lnTo>
                <a:lnTo>
                  <a:pt x="389125" y="92147"/>
                </a:lnTo>
                <a:lnTo>
                  <a:pt x="389018" y="91329"/>
                </a:lnTo>
                <a:lnTo>
                  <a:pt x="388910" y="90511"/>
                </a:lnTo>
                <a:lnTo>
                  <a:pt x="388810" y="89700"/>
                </a:lnTo>
                <a:lnTo>
                  <a:pt x="388709" y="88875"/>
                </a:lnTo>
                <a:lnTo>
                  <a:pt x="388623" y="88056"/>
                </a:lnTo>
                <a:lnTo>
                  <a:pt x="388530" y="87231"/>
                </a:lnTo>
                <a:lnTo>
                  <a:pt x="388444" y="86413"/>
                </a:lnTo>
                <a:lnTo>
                  <a:pt x="388357" y="85595"/>
                </a:lnTo>
                <a:lnTo>
                  <a:pt x="388279" y="84769"/>
                </a:lnTo>
                <a:lnTo>
                  <a:pt x="388200" y="83951"/>
                </a:lnTo>
                <a:lnTo>
                  <a:pt x="388121" y="83076"/>
                </a:lnTo>
                <a:lnTo>
                  <a:pt x="388049" y="82207"/>
                </a:lnTo>
                <a:lnTo>
                  <a:pt x="387984" y="81339"/>
                </a:lnTo>
                <a:lnTo>
                  <a:pt x="387912" y="80478"/>
                </a:lnTo>
                <a:lnTo>
                  <a:pt x="387855" y="79602"/>
                </a:lnTo>
                <a:lnTo>
                  <a:pt x="387798" y="78741"/>
                </a:lnTo>
                <a:lnTo>
                  <a:pt x="387740" y="77879"/>
                </a:lnTo>
                <a:lnTo>
                  <a:pt x="387697" y="77018"/>
                </a:lnTo>
                <a:lnTo>
                  <a:pt x="387647" y="76157"/>
                </a:lnTo>
                <a:lnTo>
                  <a:pt x="387597" y="75289"/>
                </a:lnTo>
                <a:lnTo>
                  <a:pt x="387546" y="74420"/>
                </a:lnTo>
                <a:lnTo>
                  <a:pt x="387503" y="73559"/>
                </a:lnTo>
                <a:lnTo>
                  <a:pt x="387453" y="72690"/>
                </a:lnTo>
                <a:lnTo>
                  <a:pt x="387403" y="71815"/>
                </a:lnTo>
                <a:lnTo>
                  <a:pt x="387360" y="70946"/>
                </a:lnTo>
                <a:lnTo>
                  <a:pt x="387310" y="70071"/>
                </a:lnTo>
                <a:lnTo>
                  <a:pt x="387281" y="69482"/>
                </a:lnTo>
                <a:lnTo>
                  <a:pt x="387259" y="68894"/>
                </a:lnTo>
                <a:lnTo>
                  <a:pt x="387231" y="68312"/>
                </a:lnTo>
                <a:lnTo>
                  <a:pt x="387223" y="67731"/>
                </a:lnTo>
                <a:lnTo>
                  <a:pt x="387216" y="67135"/>
                </a:lnTo>
                <a:lnTo>
                  <a:pt x="387209" y="66554"/>
                </a:lnTo>
                <a:lnTo>
                  <a:pt x="387209" y="65958"/>
                </a:lnTo>
                <a:lnTo>
                  <a:pt x="387209" y="65377"/>
                </a:lnTo>
                <a:lnTo>
                  <a:pt x="387231" y="64207"/>
                </a:lnTo>
                <a:lnTo>
                  <a:pt x="387267" y="63030"/>
                </a:lnTo>
                <a:lnTo>
                  <a:pt x="387310" y="61860"/>
                </a:lnTo>
                <a:lnTo>
                  <a:pt x="387367" y="60690"/>
                </a:lnTo>
                <a:lnTo>
                  <a:pt x="387432" y="59520"/>
                </a:lnTo>
                <a:lnTo>
                  <a:pt x="387511" y="58351"/>
                </a:lnTo>
                <a:lnTo>
                  <a:pt x="387597" y="57181"/>
                </a:lnTo>
                <a:lnTo>
                  <a:pt x="387676" y="56018"/>
                </a:lnTo>
                <a:lnTo>
                  <a:pt x="387776" y="54855"/>
                </a:lnTo>
                <a:lnTo>
                  <a:pt x="387869" y="53693"/>
                </a:lnTo>
                <a:lnTo>
                  <a:pt x="387963" y="52530"/>
                </a:lnTo>
                <a:lnTo>
                  <a:pt x="388063" y="51375"/>
                </a:lnTo>
                <a:lnTo>
                  <a:pt x="388121" y="50542"/>
                </a:lnTo>
                <a:lnTo>
                  <a:pt x="388192" y="49717"/>
                </a:lnTo>
                <a:lnTo>
                  <a:pt x="388271" y="48884"/>
                </a:lnTo>
                <a:lnTo>
                  <a:pt x="388357" y="48066"/>
                </a:lnTo>
                <a:lnTo>
                  <a:pt x="388451" y="47233"/>
                </a:lnTo>
                <a:lnTo>
                  <a:pt x="388537" y="46415"/>
                </a:lnTo>
                <a:lnTo>
                  <a:pt x="388637" y="45590"/>
                </a:lnTo>
                <a:lnTo>
                  <a:pt x="388745" y="44772"/>
                </a:lnTo>
                <a:lnTo>
                  <a:pt x="388853" y="43953"/>
                </a:lnTo>
                <a:lnTo>
                  <a:pt x="388960" y="43128"/>
                </a:lnTo>
                <a:lnTo>
                  <a:pt x="389068" y="42317"/>
                </a:lnTo>
                <a:lnTo>
                  <a:pt x="389183" y="41492"/>
                </a:lnTo>
                <a:lnTo>
                  <a:pt x="389283" y="40681"/>
                </a:lnTo>
                <a:lnTo>
                  <a:pt x="389391" y="39870"/>
                </a:lnTo>
                <a:lnTo>
                  <a:pt x="389506" y="39059"/>
                </a:lnTo>
                <a:lnTo>
                  <a:pt x="389613" y="38241"/>
                </a:lnTo>
                <a:lnTo>
                  <a:pt x="389692" y="37702"/>
                </a:lnTo>
                <a:lnTo>
                  <a:pt x="389764" y="37157"/>
                </a:lnTo>
                <a:lnTo>
                  <a:pt x="389843" y="36604"/>
                </a:lnTo>
                <a:lnTo>
                  <a:pt x="389936" y="36059"/>
                </a:lnTo>
                <a:lnTo>
                  <a:pt x="390023" y="35499"/>
                </a:lnTo>
                <a:lnTo>
                  <a:pt x="390116" y="34939"/>
                </a:lnTo>
                <a:lnTo>
                  <a:pt x="390216" y="34386"/>
                </a:lnTo>
                <a:lnTo>
                  <a:pt x="390317" y="33834"/>
                </a:lnTo>
                <a:lnTo>
                  <a:pt x="390417" y="33274"/>
                </a:lnTo>
                <a:lnTo>
                  <a:pt x="390518" y="32721"/>
                </a:lnTo>
                <a:lnTo>
                  <a:pt x="390625" y="32176"/>
                </a:lnTo>
                <a:lnTo>
                  <a:pt x="390733" y="31623"/>
                </a:lnTo>
                <a:lnTo>
                  <a:pt x="390841" y="31078"/>
                </a:lnTo>
                <a:lnTo>
                  <a:pt x="390956" y="30547"/>
                </a:lnTo>
                <a:lnTo>
                  <a:pt x="391063" y="30016"/>
                </a:lnTo>
                <a:lnTo>
                  <a:pt x="391178" y="29484"/>
                </a:lnTo>
                <a:lnTo>
                  <a:pt x="391293" y="28946"/>
                </a:lnTo>
                <a:lnTo>
                  <a:pt x="391408" y="28422"/>
                </a:lnTo>
                <a:lnTo>
                  <a:pt x="391523" y="27891"/>
                </a:lnTo>
                <a:lnTo>
                  <a:pt x="391637" y="27367"/>
                </a:lnTo>
                <a:lnTo>
                  <a:pt x="391752" y="26843"/>
                </a:lnTo>
                <a:lnTo>
                  <a:pt x="391867" y="26319"/>
                </a:lnTo>
                <a:lnTo>
                  <a:pt x="391989" y="25788"/>
                </a:lnTo>
                <a:lnTo>
                  <a:pt x="392111" y="25257"/>
                </a:lnTo>
                <a:lnTo>
                  <a:pt x="392204" y="24841"/>
                </a:lnTo>
                <a:lnTo>
                  <a:pt x="392319" y="24331"/>
                </a:lnTo>
                <a:lnTo>
                  <a:pt x="392448" y="23757"/>
                </a:lnTo>
                <a:lnTo>
                  <a:pt x="392585" y="23147"/>
                </a:lnTo>
                <a:lnTo>
                  <a:pt x="392735" y="22551"/>
                </a:lnTo>
                <a:lnTo>
                  <a:pt x="392879" y="22013"/>
                </a:lnTo>
                <a:lnTo>
                  <a:pt x="392951" y="21769"/>
                </a:lnTo>
                <a:lnTo>
                  <a:pt x="393015" y="21554"/>
                </a:lnTo>
                <a:lnTo>
                  <a:pt x="393080" y="21367"/>
                </a:lnTo>
                <a:lnTo>
                  <a:pt x="393145" y="21209"/>
                </a:lnTo>
                <a:lnTo>
                  <a:pt x="393209" y="20858"/>
                </a:lnTo>
                <a:lnTo>
                  <a:pt x="393302" y="20470"/>
                </a:lnTo>
                <a:lnTo>
                  <a:pt x="393410" y="20075"/>
                </a:lnTo>
                <a:lnTo>
                  <a:pt x="393525" y="19666"/>
                </a:lnTo>
                <a:lnTo>
                  <a:pt x="393640" y="19250"/>
                </a:lnTo>
                <a:lnTo>
                  <a:pt x="393762" y="18848"/>
                </a:lnTo>
                <a:lnTo>
                  <a:pt x="393877" y="18468"/>
                </a:lnTo>
                <a:lnTo>
                  <a:pt x="393984" y="18109"/>
                </a:lnTo>
                <a:lnTo>
                  <a:pt x="394099" y="17736"/>
                </a:lnTo>
                <a:lnTo>
                  <a:pt x="394214" y="17355"/>
                </a:lnTo>
                <a:lnTo>
                  <a:pt x="394329" y="16989"/>
                </a:lnTo>
                <a:lnTo>
                  <a:pt x="394444" y="16616"/>
                </a:lnTo>
                <a:lnTo>
                  <a:pt x="394551" y="16250"/>
                </a:lnTo>
                <a:lnTo>
                  <a:pt x="394666" y="15884"/>
                </a:lnTo>
                <a:lnTo>
                  <a:pt x="394781" y="15518"/>
                </a:lnTo>
                <a:lnTo>
                  <a:pt x="394896" y="15145"/>
                </a:lnTo>
                <a:lnTo>
                  <a:pt x="395111" y="14470"/>
                </a:lnTo>
                <a:lnTo>
                  <a:pt x="395341" y="13745"/>
                </a:lnTo>
                <a:lnTo>
                  <a:pt x="395585" y="12977"/>
                </a:lnTo>
                <a:lnTo>
                  <a:pt x="395850" y="12216"/>
                </a:lnTo>
                <a:lnTo>
                  <a:pt x="395979" y="11829"/>
                </a:lnTo>
                <a:lnTo>
                  <a:pt x="396116" y="11456"/>
                </a:lnTo>
                <a:lnTo>
                  <a:pt x="396259" y="11090"/>
                </a:lnTo>
                <a:lnTo>
                  <a:pt x="396396" y="10738"/>
                </a:lnTo>
                <a:lnTo>
                  <a:pt x="396539" y="10401"/>
                </a:lnTo>
                <a:lnTo>
                  <a:pt x="396683" y="10078"/>
                </a:lnTo>
                <a:lnTo>
                  <a:pt x="396826" y="9776"/>
                </a:lnTo>
                <a:lnTo>
                  <a:pt x="396963" y="9496"/>
                </a:lnTo>
                <a:lnTo>
                  <a:pt x="397020" y="9338"/>
                </a:lnTo>
                <a:lnTo>
                  <a:pt x="397092" y="9166"/>
                </a:lnTo>
                <a:lnTo>
                  <a:pt x="397164" y="8987"/>
                </a:lnTo>
                <a:lnTo>
                  <a:pt x="397243" y="8800"/>
                </a:lnTo>
                <a:lnTo>
                  <a:pt x="397436" y="8398"/>
                </a:lnTo>
                <a:lnTo>
                  <a:pt x="397645" y="7975"/>
                </a:lnTo>
                <a:lnTo>
                  <a:pt x="397889" y="7544"/>
                </a:lnTo>
                <a:lnTo>
                  <a:pt x="398147" y="7092"/>
                </a:lnTo>
                <a:lnTo>
                  <a:pt x="398412" y="6647"/>
                </a:lnTo>
                <a:lnTo>
                  <a:pt x="398692" y="6195"/>
                </a:lnTo>
                <a:lnTo>
                  <a:pt x="398972" y="5757"/>
                </a:lnTo>
                <a:lnTo>
                  <a:pt x="399259" y="5341"/>
                </a:lnTo>
                <a:lnTo>
                  <a:pt x="399532" y="4946"/>
                </a:lnTo>
                <a:lnTo>
                  <a:pt x="399798" y="4573"/>
                </a:lnTo>
                <a:lnTo>
                  <a:pt x="400056" y="4250"/>
                </a:lnTo>
                <a:lnTo>
                  <a:pt x="400293" y="3949"/>
                </a:lnTo>
                <a:lnTo>
                  <a:pt x="400401" y="3826"/>
                </a:lnTo>
                <a:lnTo>
                  <a:pt x="400508" y="3712"/>
                </a:lnTo>
                <a:lnTo>
                  <a:pt x="400601" y="3618"/>
                </a:lnTo>
                <a:lnTo>
                  <a:pt x="400688" y="3525"/>
                </a:lnTo>
                <a:lnTo>
                  <a:pt x="401039" y="3202"/>
                </a:lnTo>
                <a:lnTo>
                  <a:pt x="401334" y="2908"/>
                </a:lnTo>
                <a:lnTo>
                  <a:pt x="401613" y="2635"/>
                </a:lnTo>
                <a:lnTo>
                  <a:pt x="401893" y="2384"/>
                </a:lnTo>
                <a:lnTo>
                  <a:pt x="402030" y="2262"/>
                </a:lnTo>
                <a:lnTo>
                  <a:pt x="402180" y="2140"/>
                </a:lnTo>
                <a:lnTo>
                  <a:pt x="402338" y="2011"/>
                </a:lnTo>
                <a:lnTo>
                  <a:pt x="402511" y="1882"/>
                </a:lnTo>
                <a:lnTo>
                  <a:pt x="402697" y="1752"/>
                </a:lnTo>
                <a:lnTo>
                  <a:pt x="402905" y="1609"/>
                </a:lnTo>
                <a:lnTo>
                  <a:pt x="403128" y="1472"/>
                </a:lnTo>
                <a:lnTo>
                  <a:pt x="403372" y="1322"/>
                </a:lnTo>
                <a:lnTo>
                  <a:pt x="403558" y="1214"/>
                </a:lnTo>
                <a:lnTo>
                  <a:pt x="403759" y="1099"/>
                </a:lnTo>
                <a:lnTo>
                  <a:pt x="403953" y="992"/>
                </a:lnTo>
                <a:lnTo>
                  <a:pt x="404168" y="898"/>
                </a:lnTo>
                <a:lnTo>
                  <a:pt x="404384" y="798"/>
                </a:lnTo>
                <a:lnTo>
                  <a:pt x="404599" y="697"/>
                </a:lnTo>
                <a:lnTo>
                  <a:pt x="404822" y="611"/>
                </a:lnTo>
                <a:lnTo>
                  <a:pt x="405051" y="525"/>
                </a:lnTo>
                <a:lnTo>
                  <a:pt x="405281" y="453"/>
                </a:lnTo>
                <a:lnTo>
                  <a:pt x="405525" y="382"/>
                </a:lnTo>
                <a:lnTo>
                  <a:pt x="405769" y="310"/>
                </a:lnTo>
                <a:lnTo>
                  <a:pt x="406013" y="252"/>
                </a:lnTo>
                <a:lnTo>
                  <a:pt x="406264" y="209"/>
                </a:lnTo>
                <a:lnTo>
                  <a:pt x="406508" y="173"/>
                </a:lnTo>
                <a:lnTo>
                  <a:pt x="406759" y="137"/>
                </a:lnTo>
                <a:lnTo>
                  <a:pt x="407025" y="123"/>
                </a:lnTo>
                <a:lnTo>
                  <a:pt x="407161" y="80"/>
                </a:lnTo>
                <a:lnTo>
                  <a:pt x="407348" y="51"/>
                </a:lnTo>
                <a:lnTo>
                  <a:pt x="407549" y="23"/>
                </a:lnTo>
                <a:lnTo>
                  <a:pt x="407800" y="8"/>
                </a:lnTo>
                <a:close/>
                <a:moveTo>
                  <a:pt x="214476" y="1"/>
                </a:moveTo>
                <a:lnTo>
                  <a:pt x="214770" y="1"/>
                </a:lnTo>
                <a:lnTo>
                  <a:pt x="215093" y="8"/>
                </a:lnTo>
                <a:lnTo>
                  <a:pt x="215445" y="15"/>
                </a:lnTo>
                <a:lnTo>
                  <a:pt x="216198" y="59"/>
                </a:lnTo>
                <a:lnTo>
                  <a:pt x="217016" y="123"/>
                </a:lnTo>
                <a:lnTo>
                  <a:pt x="217870" y="195"/>
                </a:lnTo>
                <a:lnTo>
                  <a:pt x="218753" y="288"/>
                </a:lnTo>
                <a:lnTo>
                  <a:pt x="219636" y="389"/>
                </a:lnTo>
                <a:lnTo>
                  <a:pt x="220512" y="496"/>
                </a:lnTo>
                <a:lnTo>
                  <a:pt x="221344" y="604"/>
                </a:lnTo>
                <a:lnTo>
                  <a:pt x="222134" y="704"/>
                </a:lnTo>
                <a:lnTo>
                  <a:pt x="222851" y="805"/>
                </a:lnTo>
                <a:lnTo>
                  <a:pt x="223476" y="898"/>
                </a:lnTo>
                <a:lnTo>
                  <a:pt x="223992" y="977"/>
                </a:lnTo>
                <a:lnTo>
                  <a:pt x="224373" y="1049"/>
                </a:lnTo>
                <a:lnTo>
                  <a:pt x="225184" y="1207"/>
                </a:lnTo>
                <a:lnTo>
                  <a:pt x="225980" y="1372"/>
                </a:lnTo>
                <a:lnTo>
                  <a:pt x="226784" y="1544"/>
                </a:lnTo>
                <a:lnTo>
                  <a:pt x="227588" y="1724"/>
                </a:lnTo>
                <a:lnTo>
                  <a:pt x="228385" y="1917"/>
                </a:lnTo>
                <a:lnTo>
                  <a:pt x="229189" y="2118"/>
                </a:lnTo>
                <a:lnTo>
                  <a:pt x="229985" y="2326"/>
                </a:lnTo>
                <a:lnTo>
                  <a:pt x="230789" y="2549"/>
                </a:lnTo>
                <a:lnTo>
                  <a:pt x="231586" y="2771"/>
                </a:lnTo>
                <a:lnTo>
                  <a:pt x="232390" y="3001"/>
                </a:lnTo>
                <a:lnTo>
                  <a:pt x="233186" y="3238"/>
                </a:lnTo>
                <a:lnTo>
                  <a:pt x="233983" y="3482"/>
                </a:lnTo>
                <a:lnTo>
                  <a:pt x="234779" y="3740"/>
                </a:lnTo>
                <a:lnTo>
                  <a:pt x="235576" y="3992"/>
                </a:lnTo>
                <a:lnTo>
                  <a:pt x="236373" y="4257"/>
                </a:lnTo>
                <a:lnTo>
                  <a:pt x="237169" y="4530"/>
                </a:lnTo>
                <a:lnTo>
                  <a:pt x="237959" y="4795"/>
                </a:lnTo>
                <a:lnTo>
                  <a:pt x="238748" y="5075"/>
                </a:lnTo>
                <a:lnTo>
                  <a:pt x="239538" y="5362"/>
                </a:lnTo>
                <a:lnTo>
                  <a:pt x="240313" y="5649"/>
                </a:lnTo>
                <a:lnTo>
                  <a:pt x="241102" y="5937"/>
                </a:lnTo>
                <a:lnTo>
                  <a:pt x="241885" y="6238"/>
                </a:lnTo>
                <a:lnTo>
                  <a:pt x="242667" y="6539"/>
                </a:lnTo>
                <a:lnTo>
                  <a:pt x="243435" y="6841"/>
                </a:lnTo>
                <a:lnTo>
                  <a:pt x="244978" y="7451"/>
                </a:lnTo>
                <a:lnTo>
                  <a:pt x="246507" y="8075"/>
                </a:lnTo>
                <a:lnTo>
                  <a:pt x="248028" y="8707"/>
                </a:lnTo>
                <a:lnTo>
                  <a:pt x="249521" y="9338"/>
                </a:lnTo>
                <a:lnTo>
                  <a:pt x="249765" y="9439"/>
                </a:lnTo>
                <a:lnTo>
                  <a:pt x="250031" y="9547"/>
                </a:lnTo>
                <a:lnTo>
                  <a:pt x="250311" y="9654"/>
                </a:lnTo>
                <a:lnTo>
                  <a:pt x="250590" y="9762"/>
                </a:lnTo>
                <a:lnTo>
                  <a:pt x="250863" y="9877"/>
                </a:lnTo>
                <a:lnTo>
                  <a:pt x="251122" y="9992"/>
                </a:lnTo>
                <a:lnTo>
                  <a:pt x="251358" y="10114"/>
                </a:lnTo>
                <a:lnTo>
                  <a:pt x="251581" y="10236"/>
                </a:lnTo>
                <a:lnTo>
                  <a:pt x="251753" y="10286"/>
                </a:lnTo>
                <a:lnTo>
                  <a:pt x="251947" y="10350"/>
                </a:lnTo>
                <a:lnTo>
                  <a:pt x="252141" y="10415"/>
                </a:lnTo>
                <a:lnTo>
                  <a:pt x="252342" y="10487"/>
                </a:lnTo>
                <a:lnTo>
                  <a:pt x="252758" y="10659"/>
                </a:lnTo>
                <a:lnTo>
                  <a:pt x="253174" y="10846"/>
                </a:lnTo>
                <a:lnTo>
                  <a:pt x="253605" y="11032"/>
                </a:lnTo>
                <a:lnTo>
                  <a:pt x="254014" y="11212"/>
                </a:lnTo>
                <a:lnTo>
                  <a:pt x="254409" y="11391"/>
                </a:lnTo>
                <a:lnTo>
                  <a:pt x="254775" y="11542"/>
                </a:lnTo>
                <a:lnTo>
                  <a:pt x="255327" y="11772"/>
                </a:lnTo>
                <a:lnTo>
                  <a:pt x="255894" y="12008"/>
                </a:lnTo>
                <a:lnTo>
                  <a:pt x="256468" y="12252"/>
                </a:lnTo>
                <a:lnTo>
                  <a:pt x="257050" y="12511"/>
                </a:lnTo>
                <a:lnTo>
                  <a:pt x="257646" y="12776"/>
                </a:lnTo>
                <a:lnTo>
                  <a:pt x="258241" y="13035"/>
                </a:lnTo>
                <a:lnTo>
                  <a:pt x="258851" y="13315"/>
                </a:lnTo>
                <a:lnTo>
                  <a:pt x="259447" y="13587"/>
                </a:lnTo>
                <a:lnTo>
                  <a:pt x="260050" y="13867"/>
                </a:lnTo>
                <a:lnTo>
                  <a:pt x="260638" y="14147"/>
                </a:lnTo>
                <a:lnTo>
                  <a:pt x="261234" y="14427"/>
                </a:lnTo>
                <a:lnTo>
                  <a:pt x="261815" y="14693"/>
                </a:lnTo>
                <a:lnTo>
                  <a:pt x="262382" y="14972"/>
                </a:lnTo>
                <a:lnTo>
                  <a:pt x="262935" y="15245"/>
                </a:lnTo>
                <a:lnTo>
                  <a:pt x="263473" y="15518"/>
                </a:lnTo>
                <a:lnTo>
                  <a:pt x="263990" y="15776"/>
                </a:lnTo>
                <a:lnTo>
                  <a:pt x="264736" y="16157"/>
                </a:lnTo>
                <a:lnTo>
                  <a:pt x="265483" y="16544"/>
                </a:lnTo>
                <a:lnTo>
                  <a:pt x="266236" y="16932"/>
                </a:lnTo>
                <a:lnTo>
                  <a:pt x="266976" y="17319"/>
                </a:lnTo>
                <a:lnTo>
                  <a:pt x="267715" y="17714"/>
                </a:lnTo>
                <a:lnTo>
                  <a:pt x="268440" y="18109"/>
                </a:lnTo>
                <a:lnTo>
                  <a:pt x="269172" y="18511"/>
                </a:lnTo>
                <a:lnTo>
                  <a:pt x="269904" y="18913"/>
                </a:lnTo>
                <a:lnTo>
                  <a:pt x="270629" y="19322"/>
                </a:lnTo>
                <a:lnTo>
                  <a:pt x="271339" y="19731"/>
                </a:lnTo>
                <a:lnTo>
                  <a:pt x="272050" y="20140"/>
                </a:lnTo>
                <a:lnTo>
                  <a:pt x="272753" y="20549"/>
                </a:lnTo>
                <a:lnTo>
                  <a:pt x="273449" y="20958"/>
                </a:lnTo>
                <a:lnTo>
                  <a:pt x="274145" y="21382"/>
                </a:lnTo>
                <a:lnTo>
                  <a:pt x="274834" y="21798"/>
                </a:lnTo>
                <a:lnTo>
                  <a:pt x="275502" y="22228"/>
                </a:lnTo>
                <a:lnTo>
                  <a:pt x="276205" y="22666"/>
                </a:lnTo>
                <a:lnTo>
                  <a:pt x="276901" y="23104"/>
                </a:lnTo>
                <a:lnTo>
                  <a:pt x="277590" y="23542"/>
                </a:lnTo>
                <a:lnTo>
                  <a:pt x="278279" y="23973"/>
                </a:lnTo>
                <a:lnTo>
                  <a:pt x="278961" y="24417"/>
                </a:lnTo>
                <a:lnTo>
                  <a:pt x="279643" y="24855"/>
                </a:lnTo>
                <a:lnTo>
                  <a:pt x="280325" y="25300"/>
                </a:lnTo>
                <a:lnTo>
                  <a:pt x="281000" y="25760"/>
                </a:lnTo>
                <a:lnTo>
                  <a:pt x="281710" y="26233"/>
                </a:lnTo>
                <a:lnTo>
                  <a:pt x="282406" y="26714"/>
                </a:lnTo>
                <a:lnTo>
                  <a:pt x="283088" y="27181"/>
                </a:lnTo>
                <a:lnTo>
                  <a:pt x="283741" y="27647"/>
                </a:lnTo>
                <a:lnTo>
                  <a:pt x="284394" y="28106"/>
                </a:lnTo>
                <a:lnTo>
                  <a:pt x="285026" y="28566"/>
                </a:lnTo>
                <a:lnTo>
                  <a:pt x="285657" y="29018"/>
                </a:lnTo>
                <a:lnTo>
                  <a:pt x="286282" y="29477"/>
                </a:lnTo>
                <a:lnTo>
                  <a:pt x="286899" y="29929"/>
                </a:lnTo>
                <a:lnTo>
                  <a:pt x="287516" y="30389"/>
                </a:lnTo>
                <a:lnTo>
                  <a:pt x="288141" y="30855"/>
                </a:lnTo>
                <a:lnTo>
                  <a:pt x="288765" y="31322"/>
                </a:lnTo>
                <a:lnTo>
                  <a:pt x="289404" y="31796"/>
                </a:lnTo>
                <a:lnTo>
                  <a:pt x="290043" y="32269"/>
                </a:lnTo>
                <a:lnTo>
                  <a:pt x="290696" y="32764"/>
                </a:lnTo>
                <a:lnTo>
                  <a:pt x="291370" y="33260"/>
                </a:lnTo>
                <a:lnTo>
                  <a:pt x="291995" y="33733"/>
                </a:lnTo>
                <a:lnTo>
                  <a:pt x="292626" y="34229"/>
                </a:lnTo>
                <a:lnTo>
                  <a:pt x="293258" y="34738"/>
                </a:lnTo>
                <a:lnTo>
                  <a:pt x="293882" y="35248"/>
                </a:lnTo>
                <a:lnTo>
                  <a:pt x="294500" y="35750"/>
                </a:lnTo>
                <a:lnTo>
                  <a:pt x="295117" y="36260"/>
                </a:lnTo>
                <a:lnTo>
                  <a:pt x="295734" y="36755"/>
                </a:lnTo>
                <a:lnTo>
                  <a:pt x="296330" y="37221"/>
                </a:lnTo>
                <a:lnTo>
                  <a:pt x="308287" y="47743"/>
                </a:lnTo>
                <a:lnTo>
                  <a:pt x="308516" y="47965"/>
                </a:lnTo>
                <a:lnTo>
                  <a:pt x="308739" y="48195"/>
                </a:lnTo>
                <a:lnTo>
                  <a:pt x="308947" y="48425"/>
                </a:lnTo>
                <a:lnTo>
                  <a:pt x="309148" y="48654"/>
                </a:lnTo>
                <a:lnTo>
                  <a:pt x="309349" y="48884"/>
                </a:lnTo>
                <a:lnTo>
                  <a:pt x="309535" y="49107"/>
                </a:lnTo>
                <a:lnTo>
                  <a:pt x="309722" y="49322"/>
                </a:lnTo>
                <a:lnTo>
                  <a:pt x="309923" y="49516"/>
                </a:lnTo>
                <a:lnTo>
                  <a:pt x="310497" y="50083"/>
                </a:lnTo>
                <a:lnTo>
                  <a:pt x="311114" y="50707"/>
                </a:lnTo>
                <a:lnTo>
                  <a:pt x="311753" y="51367"/>
                </a:lnTo>
                <a:lnTo>
                  <a:pt x="312392" y="52056"/>
                </a:lnTo>
                <a:lnTo>
                  <a:pt x="313038" y="52753"/>
                </a:lnTo>
                <a:lnTo>
                  <a:pt x="313641" y="53442"/>
                </a:lnTo>
                <a:lnTo>
                  <a:pt x="313935" y="53779"/>
                </a:lnTo>
                <a:lnTo>
                  <a:pt x="314215" y="54116"/>
                </a:lnTo>
                <a:lnTo>
                  <a:pt x="314488" y="54439"/>
                </a:lnTo>
                <a:lnTo>
                  <a:pt x="314732" y="54741"/>
                </a:lnTo>
                <a:lnTo>
                  <a:pt x="315313" y="55458"/>
                </a:lnTo>
                <a:lnTo>
                  <a:pt x="315823" y="56097"/>
                </a:lnTo>
                <a:lnTo>
                  <a:pt x="316059" y="56398"/>
                </a:lnTo>
                <a:lnTo>
                  <a:pt x="316282" y="56700"/>
                </a:lnTo>
                <a:lnTo>
                  <a:pt x="316497" y="56994"/>
                </a:lnTo>
                <a:lnTo>
                  <a:pt x="316712" y="57281"/>
                </a:lnTo>
                <a:lnTo>
                  <a:pt x="316921" y="57583"/>
                </a:lnTo>
                <a:lnTo>
                  <a:pt x="317122" y="57891"/>
                </a:lnTo>
                <a:lnTo>
                  <a:pt x="317330" y="58200"/>
                </a:lnTo>
                <a:lnTo>
                  <a:pt x="317538" y="58530"/>
                </a:lnTo>
                <a:lnTo>
                  <a:pt x="317746" y="58875"/>
                </a:lnTo>
                <a:lnTo>
                  <a:pt x="317968" y="59241"/>
                </a:lnTo>
                <a:lnTo>
                  <a:pt x="318198" y="59643"/>
                </a:lnTo>
                <a:lnTo>
                  <a:pt x="318442" y="60066"/>
                </a:lnTo>
                <a:lnTo>
                  <a:pt x="318593" y="60346"/>
                </a:lnTo>
                <a:lnTo>
                  <a:pt x="318751" y="60683"/>
                </a:lnTo>
                <a:lnTo>
                  <a:pt x="318930" y="61049"/>
                </a:lnTo>
                <a:lnTo>
                  <a:pt x="319110" y="61458"/>
                </a:lnTo>
                <a:lnTo>
                  <a:pt x="319296" y="61896"/>
                </a:lnTo>
                <a:lnTo>
                  <a:pt x="319483" y="62363"/>
                </a:lnTo>
                <a:lnTo>
                  <a:pt x="319655" y="62851"/>
                </a:lnTo>
                <a:lnTo>
                  <a:pt x="319827" y="63339"/>
                </a:lnTo>
                <a:lnTo>
                  <a:pt x="319985" y="63841"/>
                </a:lnTo>
                <a:lnTo>
                  <a:pt x="320129" y="64343"/>
                </a:lnTo>
                <a:lnTo>
                  <a:pt x="320186" y="64588"/>
                </a:lnTo>
                <a:lnTo>
                  <a:pt x="320244" y="64839"/>
                </a:lnTo>
                <a:lnTo>
                  <a:pt x="320301" y="65083"/>
                </a:lnTo>
                <a:lnTo>
                  <a:pt x="320344" y="65320"/>
                </a:lnTo>
                <a:lnTo>
                  <a:pt x="320387" y="65549"/>
                </a:lnTo>
                <a:lnTo>
                  <a:pt x="320416" y="65779"/>
                </a:lnTo>
                <a:lnTo>
                  <a:pt x="320437" y="66001"/>
                </a:lnTo>
                <a:lnTo>
                  <a:pt x="320452" y="66217"/>
                </a:lnTo>
                <a:lnTo>
                  <a:pt x="320459" y="66425"/>
                </a:lnTo>
                <a:lnTo>
                  <a:pt x="320459" y="66626"/>
                </a:lnTo>
                <a:lnTo>
                  <a:pt x="320445" y="66812"/>
                </a:lnTo>
                <a:lnTo>
                  <a:pt x="320416" y="66992"/>
                </a:lnTo>
                <a:lnTo>
                  <a:pt x="320344" y="67401"/>
                </a:lnTo>
                <a:lnTo>
                  <a:pt x="320265" y="67796"/>
                </a:lnTo>
                <a:lnTo>
                  <a:pt x="320179" y="68190"/>
                </a:lnTo>
                <a:lnTo>
                  <a:pt x="320078" y="68564"/>
                </a:lnTo>
                <a:lnTo>
                  <a:pt x="319985" y="68944"/>
                </a:lnTo>
                <a:lnTo>
                  <a:pt x="319878" y="69310"/>
                </a:lnTo>
                <a:lnTo>
                  <a:pt x="319763" y="69676"/>
                </a:lnTo>
                <a:lnTo>
                  <a:pt x="319641" y="70028"/>
                </a:lnTo>
                <a:lnTo>
                  <a:pt x="319512" y="70372"/>
                </a:lnTo>
                <a:lnTo>
                  <a:pt x="319375" y="70717"/>
                </a:lnTo>
                <a:lnTo>
                  <a:pt x="319239" y="71054"/>
                </a:lnTo>
                <a:lnTo>
                  <a:pt x="319095" y="71384"/>
                </a:lnTo>
                <a:lnTo>
                  <a:pt x="318937" y="71714"/>
                </a:lnTo>
                <a:lnTo>
                  <a:pt x="318787" y="72037"/>
                </a:lnTo>
                <a:lnTo>
                  <a:pt x="318622" y="72353"/>
                </a:lnTo>
                <a:lnTo>
                  <a:pt x="318456" y="72669"/>
                </a:lnTo>
                <a:lnTo>
                  <a:pt x="318284" y="72985"/>
                </a:lnTo>
                <a:lnTo>
                  <a:pt x="318105" y="73286"/>
                </a:lnTo>
                <a:lnTo>
                  <a:pt x="317918" y="73595"/>
                </a:lnTo>
                <a:lnTo>
                  <a:pt x="317732" y="73896"/>
                </a:lnTo>
                <a:lnTo>
                  <a:pt x="317545" y="74190"/>
                </a:lnTo>
                <a:lnTo>
                  <a:pt x="317344" y="74492"/>
                </a:lnTo>
                <a:lnTo>
                  <a:pt x="317150" y="74793"/>
                </a:lnTo>
                <a:lnTo>
                  <a:pt x="316942" y="75088"/>
                </a:lnTo>
                <a:lnTo>
                  <a:pt x="316533" y="75669"/>
                </a:lnTo>
                <a:lnTo>
                  <a:pt x="316095" y="76265"/>
                </a:lnTo>
                <a:lnTo>
                  <a:pt x="315657" y="76846"/>
                </a:lnTo>
                <a:lnTo>
                  <a:pt x="315205" y="77434"/>
                </a:lnTo>
                <a:lnTo>
                  <a:pt x="314954" y="77750"/>
                </a:lnTo>
                <a:lnTo>
                  <a:pt x="314710" y="78052"/>
                </a:lnTo>
                <a:lnTo>
                  <a:pt x="314581" y="78202"/>
                </a:lnTo>
                <a:lnTo>
                  <a:pt x="314445" y="78339"/>
                </a:lnTo>
                <a:lnTo>
                  <a:pt x="314308" y="78482"/>
                </a:lnTo>
                <a:lnTo>
                  <a:pt x="314157" y="78611"/>
                </a:lnTo>
                <a:lnTo>
                  <a:pt x="314078" y="78726"/>
                </a:lnTo>
                <a:lnTo>
                  <a:pt x="313899" y="78927"/>
                </a:lnTo>
                <a:lnTo>
                  <a:pt x="313648" y="79207"/>
                </a:lnTo>
                <a:lnTo>
                  <a:pt x="313325" y="79552"/>
                </a:lnTo>
                <a:lnTo>
                  <a:pt x="312952" y="79954"/>
                </a:lnTo>
                <a:lnTo>
                  <a:pt x="312535" y="80399"/>
                </a:lnTo>
                <a:lnTo>
                  <a:pt x="312083" y="80872"/>
                </a:lnTo>
                <a:lnTo>
                  <a:pt x="311617" y="81353"/>
                </a:lnTo>
                <a:lnTo>
                  <a:pt x="311143" y="81841"/>
                </a:lnTo>
                <a:lnTo>
                  <a:pt x="310669" y="82322"/>
                </a:lnTo>
                <a:lnTo>
                  <a:pt x="310217" y="82789"/>
                </a:lnTo>
                <a:lnTo>
                  <a:pt x="309801" y="83219"/>
                </a:lnTo>
                <a:lnTo>
                  <a:pt x="309413" y="83607"/>
                </a:lnTo>
                <a:lnTo>
                  <a:pt x="309076" y="83944"/>
                </a:lnTo>
                <a:lnTo>
                  <a:pt x="308811" y="84210"/>
                </a:lnTo>
                <a:lnTo>
                  <a:pt x="308617" y="84389"/>
                </a:lnTo>
                <a:lnTo>
                  <a:pt x="308380" y="84619"/>
                </a:lnTo>
                <a:lnTo>
                  <a:pt x="308143" y="84856"/>
                </a:lnTo>
                <a:lnTo>
                  <a:pt x="307913" y="85071"/>
                </a:lnTo>
                <a:lnTo>
                  <a:pt x="307684" y="85293"/>
                </a:lnTo>
                <a:lnTo>
                  <a:pt x="307454" y="85516"/>
                </a:lnTo>
                <a:lnTo>
                  <a:pt x="307217" y="85745"/>
                </a:lnTo>
                <a:lnTo>
                  <a:pt x="306988" y="85975"/>
                </a:lnTo>
                <a:lnTo>
                  <a:pt x="306751" y="86219"/>
                </a:lnTo>
                <a:lnTo>
                  <a:pt x="305244" y="87561"/>
                </a:lnTo>
                <a:lnTo>
                  <a:pt x="305093" y="87705"/>
                </a:lnTo>
                <a:lnTo>
                  <a:pt x="304992" y="87798"/>
                </a:lnTo>
                <a:lnTo>
                  <a:pt x="304906" y="87884"/>
                </a:lnTo>
                <a:lnTo>
                  <a:pt x="304756" y="87999"/>
                </a:lnTo>
                <a:lnTo>
                  <a:pt x="304497" y="88214"/>
                </a:lnTo>
                <a:lnTo>
                  <a:pt x="304167" y="88480"/>
                </a:lnTo>
                <a:lnTo>
                  <a:pt x="303801" y="88796"/>
                </a:lnTo>
                <a:lnTo>
                  <a:pt x="303399" y="89147"/>
                </a:lnTo>
                <a:lnTo>
                  <a:pt x="302968" y="89535"/>
                </a:lnTo>
                <a:lnTo>
                  <a:pt x="302516" y="89930"/>
                </a:lnTo>
                <a:lnTo>
                  <a:pt x="302050" y="90339"/>
                </a:lnTo>
                <a:lnTo>
                  <a:pt x="301576" y="90755"/>
                </a:lnTo>
                <a:lnTo>
                  <a:pt x="301110" y="91157"/>
                </a:lnTo>
                <a:lnTo>
                  <a:pt x="300665" y="91552"/>
                </a:lnTo>
                <a:lnTo>
                  <a:pt x="300234" y="91918"/>
                </a:lnTo>
                <a:lnTo>
                  <a:pt x="299839" y="92255"/>
                </a:lnTo>
                <a:lnTo>
                  <a:pt x="299473" y="92549"/>
                </a:lnTo>
                <a:lnTo>
                  <a:pt x="299165" y="92786"/>
                </a:lnTo>
                <a:lnTo>
                  <a:pt x="299035" y="92887"/>
                </a:lnTo>
                <a:lnTo>
                  <a:pt x="298913" y="92973"/>
                </a:lnTo>
                <a:lnTo>
                  <a:pt x="298806" y="93037"/>
                </a:lnTo>
                <a:lnTo>
                  <a:pt x="298712" y="93088"/>
                </a:lnTo>
                <a:lnTo>
                  <a:pt x="298634" y="93174"/>
                </a:lnTo>
                <a:lnTo>
                  <a:pt x="298497" y="93303"/>
                </a:lnTo>
                <a:lnTo>
                  <a:pt x="298318" y="93461"/>
                </a:lnTo>
                <a:lnTo>
                  <a:pt x="298095" y="93647"/>
                </a:lnTo>
                <a:lnTo>
                  <a:pt x="297535" y="94107"/>
                </a:lnTo>
                <a:lnTo>
                  <a:pt x="296846" y="94667"/>
                </a:lnTo>
                <a:lnTo>
                  <a:pt x="296050" y="95298"/>
                </a:lnTo>
                <a:lnTo>
                  <a:pt x="295181" y="95987"/>
                </a:lnTo>
                <a:lnTo>
                  <a:pt x="294256" y="96712"/>
                </a:lnTo>
                <a:lnTo>
                  <a:pt x="293301" y="97451"/>
                </a:lnTo>
                <a:lnTo>
                  <a:pt x="292346" y="98183"/>
                </a:lnTo>
                <a:lnTo>
                  <a:pt x="291413" y="98894"/>
                </a:lnTo>
                <a:lnTo>
                  <a:pt x="290531" y="99569"/>
                </a:lnTo>
                <a:lnTo>
                  <a:pt x="289720" y="100179"/>
                </a:lnTo>
                <a:lnTo>
                  <a:pt x="289016" y="100695"/>
                </a:lnTo>
                <a:lnTo>
                  <a:pt x="288428" y="101112"/>
                </a:lnTo>
                <a:lnTo>
                  <a:pt x="288191" y="101284"/>
                </a:lnTo>
                <a:lnTo>
                  <a:pt x="287997" y="101420"/>
                </a:lnTo>
                <a:lnTo>
                  <a:pt x="287846" y="101506"/>
                </a:lnTo>
                <a:lnTo>
                  <a:pt x="287739" y="101571"/>
                </a:lnTo>
                <a:lnTo>
                  <a:pt x="287502" y="101765"/>
                </a:lnTo>
                <a:lnTo>
                  <a:pt x="287129" y="102045"/>
                </a:lnTo>
                <a:lnTo>
                  <a:pt x="286641" y="102396"/>
                </a:lnTo>
                <a:lnTo>
                  <a:pt x="286067" y="102805"/>
                </a:lnTo>
                <a:lnTo>
                  <a:pt x="285406" y="103265"/>
                </a:lnTo>
                <a:lnTo>
                  <a:pt x="284710" y="103760"/>
                </a:lnTo>
                <a:lnTo>
                  <a:pt x="283964" y="104269"/>
                </a:lnTo>
                <a:lnTo>
                  <a:pt x="283210" y="104786"/>
                </a:lnTo>
                <a:lnTo>
                  <a:pt x="282449" y="105303"/>
                </a:lnTo>
                <a:lnTo>
                  <a:pt x="281710" y="105798"/>
                </a:lnTo>
                <a:lnTo>
                  <a:pt x="281014" y="106265"/>
                </a:lnTo>
                <a:lnTo>
                  <a:pt x="280375" y="106681"/>
                </a:lnTo>
                <a:lnTo>
                  <a:pt x="279815" y="107033"/>
                </a:lnTo>
                <a:lnTo>
                  <a:pt x="279349" y="107327"/>
                </a:lnTo>
                <a:lnTo>
                  <a:pt x="279148" y="107442"/>
                </a:lnTo>
                <a:lnTo>
                  <a:pt x="278997" y="107528"/>
                </a:lnTo>
                <a:lnTo>
                  <a:pt x="278861" y="107592"/>
                </a:lnTo>
                <a:lnTo>
                  <a:pt x="278775" y="107636"/>
                </a:lnTo>
                <a:lnTo>
                  <a:pt x="278703" y="107707"/>
                </a:lnTo>
                <a:lnTo>
                  <a:pt x="278567" y="107808"/>
                </a:lnTo>
                <a:lnTo>
                  <a:pt x="278387" y="107930"/>
                </a:lnTo>
                <a:lnTo>
                  <a:pt x="278157" y="108088"/>
                </a:lnTo>
                <a:lnTo>
                  <a:pt x="277576" y="108454"/>
                </a:lnTo>
                <a:lnTo>
                  <a:pt x="276837" y="108920"/>
                </a:lnTo>
                <a:lnTo>
                  <a:pt x="275976" y="109444"/>
                </a:lnTo>
                <a:lnTo>
                  <a:pt x="275021" y="110011"/>
                </a:lnTo>
                <a:lnTo>
                  <a:pt x="274002" y="110607"/>
                </a:lnTo>
                <a:lnTo>
                  <a:pt x="272933" y="111231"/>
                </a:lnTo>
                <a:lnTo>
                  <a:pt x="271856" y="111848"/>
                </a:lnTo>
                <a:lnTo>
                  <a:pt x="270801" y="112459"/>
                </a:lnTo>
                <a:lnTo>
                  <a:pt x="269782" y="113025"/>
                </a:lnTo>
                <a:lnTo>
                  <a:pt x="268834" y="113549"/>
                </a:lnTo>
                <a:lnTo>
                  <a:pt x="267980" y="114016"/>
                </a:lnTo>
                <a:lnTo>
                  <a:pt x="267263" y="114396"/>
                </a:lnTo>
                <a:lnTo>
                  <a:pt x="266954" y="114561"/>
                </a:lnTo>
                <a:lnTo>
                  <a:pt x="266696" y="114683"/>
                </a:lnTo>
                <a:lnTo>
                  <a:pt x="266473" y="114791"/>
                </a:lnTo>
                <a:lnTo>
                  <a:pt x="266301" y="114863"/>
                </a:lnTo>
                <a:lnTo>
                  <a:pt x="266043" y="115021"/>
                </a:lnTo>
                <a:lnTo>
                  <a:pt x="265784" y="115179"/>
                </a:lnTo>
                <a:lnTo>
                  <a:pt x="265504" y="115329"/>
                </a:lnTo>
                <a:lnTo>
                  <a:pt x="265217" y="115487"/>
                </a:lnTo>
                <a:lnTo>
                  <a:pt x="264614" y="115781"/>
                </a:lnTo>
                <a:lnTo>
                  <a:pt x="263990" y="116076"/>
                </a:lnTo>
                <a:lnTo>
                  <a:pt x="263366" y="116370"/>
                </a:lnTo>
                <a:lnTo>
                  <a:pt x="262741" y="116657"/>
                </a:lnTo>
                <a:lnTo>
                  <a:pt x="262146" y="116930"/>
                </a:lnTo>
                <a:lnTo>
                  <a:pt x="261579" y="117210"/>
                </a:lnTo>
                <a:lnTo>
                  <a:pt x="261284" y="117360"/>
                </a:lnTo>
                <a:lnTo>
                  <a:pt x="260983" y="117497"/>
                </a:lnTo>
                <a:lnTo>
                  <a:pt x="260681" y="117640"/>
                </a:lnTo>
                <a:lnTo>
                  <a:pt x="260380" y="117770"/>
                </a:lnTo>
                <a:lnTo>
                  <a:pt x="260086" y="117913"/>
                </a:lnTo>
                <a:lnTo>
                  <a:pt x="259777" y="118042"/>
                </a:lnTo>
                <a:lnTo>
                  <a:pt x="259476" y="118171"/>
                </a:lnTo>
                <a:lnTo>
                  <a:pt x="259181" y="118315"/>
                </a:lnTo>
                <a:lnTo>
                  <a:pt x="258916" y="118437"/>
                </a:lnTo>
                <a:lnTo>
                  <a:pt x="258622" y="118581"/>
                </a:lnTo>
                <a:lnTo>
                  <a:pt x="258291" y="118731"/>
                </a:lnTo>
                <a:lnTo>
                  <a:pt x="257947" y="118889"/>
                </a:lnTo>
                <a:lnTo>
                  <a:pt x="257610" y="119047"/>
                </a:lnTo>
                <a:lnTo>
                  <a:pt x="257279" y="119176"/>
                </a:lnTo>
                <a:lnTo>
                  <a:pt x="256971" y="119291"/>
                </a:lnTo>
                <a:lnTo>
                  <a:pt x="256705" y="119377"/>
                </a:lnTo>
                <a:lnTo>
                  <a:pt x="256361" y="119557"/>
                </a:lnTo>
                <a:lnTo>
                  <a:pt x="255973" y="119729"/>
                </a:lnTo>
                <a:lnTo>
                  <a:pt x="255564" y="119908"/>
                </a:lnTo>
                <a:lnTo>
                  <a:pt x="255141" y="120081"/>
                </a:lnTo>
                <a:lnTo>
                  <a:pt x="254703" y="120253"/>
                </a:lnTo>
                <a:lnTo>
                  <a:pt x="254279" y="120418"/>
                </a:lnTo>
                <a:lnTo>
                  <a:pt x="253863" y="120569"/>
                </a:lnTo>
                <a:lnTo>
                  <a:pt x="253490" y="120726"/>
                </a:lnTo>
                <a:lnTo>
                  <a:pt x="253138" y="120870"/>
                </a:lnTo>
                <a:lnTo>
                  <a:pt x="252657" y="121057"/>
                </a:lnTo>
                <a:lnTo>
                  <a:pt x="252083" y="121286"/>
                </a:lnTo>
                <a:lnTo>
                  <a:pt x="251430" y="121559"/>
                </a:lnTo>
                <a:lnTo>
                  <a:pt x="250698" y="121846"/>
                </a:lnTo>
                <a:lnTo>
                  <a:pt x="249916" y="122162"/>
                </a:lnTo>
                <a:lnTo>
                  <a:pt x="249112" y="122485"/>
                </a:lnTo>
                <a:lnTo>
                  <a:pt x="248301" y="122815"/>
                </a:lnTo>
                <a:lnTo>
                  <a:pt x="247483" y="123131"/>
                </a:lnTo>
                <a:lnTo>
                  <a:pt x="246693" y="123447"/>
                </a:lnTo>
                <a:lnTo>
                  <a:pt x="245954" y="123734"/>
                </a:lnTo>
                <a:lnTo>
                  <a:pt x="245279" y="123999"/>
                </a:lnTo>
                <a:lnTo>
                  <a:pt x="244677" y="124222"/>
                </a:lnTo>
                <a:lnTo>
                  <a:pt x="244174" y="124401"/>
                </a:lnTo>
                <a:lnTo>
                  <a:pt x="243801" y="124530"/>
                </a:lnTo>
                <a:lnTo>
                  <a:pt x="243550" y="124602"/>
                </a:lnTo>
                <a:lnTo>
                  <a:pt x="243435" y="124660"/>
                </a:lnTo>
                <a:lnTo>
                  <a:pt x="243248" y="124753"/>
                </a:lnTo>
                <a:lnTo>
                  <a:pt x="242990" y="124868"/>
                </a:lnTo>
                <a:lnTo>
                  <a:pt x="242674" y="124990"/>
                </a:lnTo>
                <a:lnTo>
                  <a:pt x="241899" y="125284"/>
                </a:lnTo>
                <a:lnTo>
                  <a:pt x="241031" y="125607"/>
                </a:lnTo>
                <a:lnTo>
                  <a:pt x="240134" y="125915"/>
                </a:lnTo>
                <a:lnTo>
                  <a:pt x="239308" y="126217"/>
                </a:lnTo>
                <a:lnTo>
                  <a:pt x="238626" y="126454"/>
                </a:lnTo>
                <a:lnTo>
                  <a:pt x="238181" y="126597"/>
                </a:lnTo>
                <a:lnTo>
                  <a:pt x="237069" y="126971"/>
                </a:lnTo>
                <a:lnTo>
                  <a:pt x="235978" y="127329"/>
                </a:lnTo>
                <a:lnTo>
                  <a:pt x="234894" y="127674"/>
                </a:lnTo>
                <a:lnTo>
                  <a:pt x="233818" y="128011"/>
                </a:lnTo>
                <a:lnTo>
                  <a:pt x="232756" y="128341"/>
                </a:lnTo>
                <a:lnTo>
                  <a:pt x="231679" y="128664"/>
                </a:lnTo>
                <a:lnTo>
                  <a:pt x="230610" y="128966"/>
                </a:lnTo>
                <a:lnTo>
                  <a:pt x="229533" y="129253"/>
                </a:lnTo>
                <a:lnTo>
                  <a:pt x="228995" y="129389"/>
                </a:lnTo>
                <a:lnTo>
                  <a:pt x="228449" y="129533"/>
                </a:lnTo>
                <a:lnTo>
                  <a:pt x="227904" y="129662"/>
                </a:lnTo>
                <a:lnTo>
                  <a:pt x="227366" y="129784"/>
                </a:lnTo>
                <a:lnTo>
                  <a:pt x="226813" y="129913"/>
                </a:lnTo>
                <a:lnTo>
                  <a:pt x="226253" y="130035"/>
                </a:lnTo>
                <a:lnTo>
                  <a:pt x="225708" y="130150"/>
                </a:lnTo>
                <a:lnTo>
                  <a:pt x="225148" y="130265"/>
                </a:lnTo>
                <a:lnTo>
                  <a:pt x="224581" y="130372"/>
                </a:lnTo>
                <a:lnTo>
                  <a:pt x="224007" y="130466"/>
                </a:lnTo>
                <a:lnTo>
                  <a:pt x="223440" y="130566"/>
                </a:lnTo>
                <a:lnTo>
                  <a:pt x="222858" y="130667"/>
                </a:lnTo>
                <a:lnTo>
                  <a:pt x="222277" y="130753"/>
                </a:lnTo>
                <a:lnTo>
                  <a:pt x="221681" y="130839"/>
                </a:lnTo>
                <a:lnTo>
                  <a:pt x="221086" y="130911"/>
                </a:lnTo>
                <a:lnTo>
                  <a:pt x="220483" y="130983"/>
                </a:lnTo>
                <a:lnTo>
                  <a:pt x="220059" y="131033"/>
                </a:lnTo>
                <a:lnTo>
                  <a:pt x="219622" y="131083"/>
                </a:lnTo>
                <a:lnTo>
                  <a:pt x="219191" y="131133"/>
                </a:lnTo>
                <a:lnTo>
                  <a:pt x="218760" y="131176"/>
                </a:lnTo>
                <a:lnTo>
                  <a:pt x="218323" y="131219"/>
                </a:lnTo>
                <a:lnTo>
                  <a:pt x="217892" y="131248"/>
                </a:lnTo>
                <a:lnTo>
                  <a:pt x="217454" y="131284"/>
                </a:lnTo>
                <a:lnTo>
                  <a:pt x="217016" y="131313"/>
                </a:lnTo>
                <a:lnTo>
                  <a:pt x="216571" y="131341"/>
                </a:lnTo>
                <a:lnTo>
                  <a:pt x="216141" y="131363"/>
                </a:lnTo>
                <a:lnTo>
                  <a:pt x="215703" y="131377"/>
                </a:lnTo>
                <a:lnTo>
                  <a:pt x="215258" y="131399"/>
                </a:lnTo>
                <a:lnTo>
                  <a:pt x="214827" y="131406"/>
                </a:lnTo>
                <a:lnTo>
                  <a:pt x="214390" y="131413"/>
                </a:lnTo>
                <a:lnTo>
                  <a:pt x="213952" y="131413"/>
                </a:lnTo>
                <a:lnTo>
                  <a:pt x="213528" y="131406"/>
                </a:lnTo>
                <a:lnTo>
                  <a:pt x="213306" y="131406"/>
                </a:lnTo>
                <a:lnTo>
                  <a:pt x="213098" y="131399"/>
                </a:lnTo>
                <a:lnTo>
                  <a:pt x="212890" y="131377"/>
                </a:lnTo>
                <a:lnTo>
                  <a:pt x="212681" y="131363"/>
                </a:lnTo>
                <a:lnTo>
                  <a:pt x="212488" y="131341"/>
                </a:lnTo>
                <a:lnTo>
                  <a:pt x="212287" y="131313"/>
                </a:lnTo>
                <a:lnTo>
                  <a:pt x="212093" y="131284"/>
                </a:lnTo>
                <a:lnTo>
                  <a:pt x="211899" y="131248"/>
                </a:lnTo>
                <a:lnTo>
                  <a:pt x="211526" y="131176"/>
                </a:lnTo>
                <a:lnTo>
                  <a:pt x="211160" y="131083"/>
                </a:lnTo>
                <a:lnTo>
                  <a:pt x="210808" y="130975"/>
                </a:lnTo>
                <a:lnTo>
                  <a:pt x="210464" y="130853"/>
                </a:lnTo>
                <a:lnTo>
                  <a:pt x="210134" y="130724"/>
                </a:lnTo>
                <a:lnTo>
                  <a:pt x="209818" y="130581"/>
                </a:lnTo>
                <a:lnTo>
                  <a:pt x="209502" y="130437"/>
                </a:lnTo>
                <a:lnTo>
                  <a:pt x="209201" y="130272"/>
                </a:lnTo>
                <a:lnTo>
                  <a:pt x="208906" y="130100"/>
                </a:lnTo>
                <a:lnTo>
                  <a:pt x="208612" y="129920"/>
                </a:lnTo>
                <a:lnTo>
                  <a:pt x="208332" y="129727"/>
                </a:lnTo>
                <a:lnTo>
                  <a:pt x="208052" y="129533"/>
                </a:lnTo>
                <a:lnTo>
                  <a:pt x="207815" y="129353"/>
                </a:lnTo>
                <a:lnTo>
                  <a:pt x="207579" y="129174"/>
                </a:lnTo>
                <a:lnTo>
                  <a:pt x="207363" y="128973"/>
                </a:lnTo>
                <a:lnTo>
                  <a:pt x="207134" y="128779"/>
                </a:lnTo>
                <a:lnTo>
                  <a:pt x="206911" y="128571"/>
                </a:lnTo>
                <a:lnTo>
                  <a:pt x="206696" y="128356"/>
                </a:lnTo>
                <a:lnTo>
                  <a:pt x="206480" y="128133"/>
                </a:lnTo>
                <a:lnTo>
                  <a:pt x="206265" y="127911"/>
                </a:lnTo>
                <a:lnTo>
                  <a:pt x="206064" y="127674"/>
                </a:lnTo>
                <a:lnTo>
                  <a:pt x="205856" y="127437"/>
                </a:lnTo>
                <a:lnTo>
                  <a:pt x="205662" y="127193"/>
                </a:lnTo>
                <a:lnTo>
                  <a:pt x="205461" y="126942"/>
                </a:lnTo>
                <a:lnTo>
                  <a:pt x="205268" y="126683"/>
                </a:lnTo>
                <a:lnTo>
                  <a:pt x="205074" y="126418"/>
                </a:lnTo>
                <a:lnTo>
                  <a:pt x="204887" y="126145"/>
                </a:lnTo>
                <a:lnTo>
                  <a:pt x="204701" y="125872"/>
                </a:lnTo>
                <a:lnTo>
                  <a:pt x="204521" y="125593"/>
                </a:lnTo>
                <a:lnTo>
                  <a:pt x="204342" y="125305"/>
                </a:lnTo>
                <a:lnTo>
                  <a:pt x="204162" y="125004"/>
                </a:lnTo>
                <a:lnTo>
                  <a:pt x="203990" y="124710"/>
                </a:lnTo>
                <a:lnTo>
                  <a:pt x="203818" y="124408"/>
                </a:lnTo>
                <a:lnTo>
                  <a:pt x="203646" y="124093"/>
                </a:lnTo>
                <a:lnTo>
                  <a:pt x="203488" y="123784"/>
                </a:lnTo>
                <a:lnTo>
                  <a:pt x="203323" y="123461"/>
                </a:lnTo>
                <a:lnTo>
                  <a:pt x="203165" y="123131"/>
                </a:lnTo>
                <a:lnTo>
                  <a:pt x="203007" y="122808"/>
                </a:lnTo>
                <a:lnTo>
                  <a:pt x="202849" y="122471"/>
                </a:lnTo>
                <a:lnTo>
                  <a:pt x="202698" y="122133"/>
                </a:lnTo>
                <a:lnTo>
                  <a:pt x="202397" y="121437"/>
                </a:lnTo>
                <a:lnTo>
                  <a:pt x="202110" y="120726"/>
                </a:lnTo>
                <a:lnTo>
                  <a:pt x="201873" y="120109"/>
                </a:lnTo>
                <a:lnTo>
                  <a:pt x="201636" y="119470"/>
                </a:lnTo>
                <a:lnTo>
                  <a:pt x="201399" y="118825"/>
                </a:lnTo>
                <a:lnTo>
                  <a:pt x="201169" y="118143"/>
                </a:lnTo>
                <a:lnTo>
                  <a:pt x="200940" y="117454"/>
                </a:lnTo>
                <a:lnTo>
                  <a:pt x="200717" y="116743"/>
                </a:lnTo>
                <a:lnTo>
                  <a:pt x="200495" y="116018"/>
                </a:lnTo>
                <a:lnTo>
                  <a:pt x="200272" y="115293"/>
                </a:lnTo>
                <a:lnTo>
                  <a:pt x="200057" y="114540"/>
                </a:lnTo>
                <a:lnTo>
                  <a:pt x="199849" y="113786"/>
                </a:lnTo>
                <a:lnTo>
                  <a:pt x="199634" y="113018"/>
                </a:lnTo>
                <a:lnTo>
                  <a:pt x="199425" y="112243"/>
                </a:lnTo>
                <a:lnTo>
                  <a:pt x="199232" y="111461"/>
                </a:lnTo>
                <a:lnTo>
                  <a:pt x="199024" y="110671"/>
                </a:lnTo>
                <a:lnTo>
                  <a:pt x="198837" y="109889"/>
                </a:lnTo>
                <a:lnTo>
                  <a:pt x="198636" y="109092"/>
                </a:lnTo>
                <a:lnTo>
                  <a:pt x="198270" y="107506"/>
                </a:lnTo>
                <a:lnTo>
                  <a:pt x="197925" y="105913"/>
                </a:lnTo>
                <a:lnTo>
                  <a:pt x="197588" y="104341"/>
                </a:lnTo>
                <a:lnTo>
                  <a:pt x="197272" y="102791"/>
                </a:lnTo>
                <a:lnTo>
                  <a:pt x="196978" y="101269"/>
                </a:lnTo>
                <a:lnTo>
                  <a:pt x="196713" y="99798"/>
                </a:lnTo>
                <a:lnTo>
                  <a:pt x="196461" y="98377"/>
                </a:lnTo>
                <a:lnTo>
                  <a:pt x="196232" y="97028"/>
                </a:lnTo>
                <a:lnTo>
                  <a:pt x="196110" y="96217"/>
                </a:lnTo>
                <a:lnTo>
                  <a:pt x="195980" y="95406"/>
                </a:lnTo>
                <a:lnTo>
                  <a:pt x="195858" y="94595"/>
                </a:lnTo>
                <a:lnTo>
                  <a:pt x="195744" y="93777"/>
                </a:lnTo>
                <a:lnTo>
                  <a:pt x="195622" y="92966"/>
                </a:lnTo>
                <a:lnTo>
                  <a:pt x="195521" y="92147"/>
                </a:lnTo>
                <a:lnTo>
                  <a:pt x="195413" y="91329"/>
                </a:lnTo>
                <a:lnTo>
                  <a:pt x="195306" y="90511"/>
                </a:lnTo>
                <a:lnTo>
                  <a:pt x="195205" y="89700"/>
                </a:lnTo>
                <a:lnTo>
                  <a:pt x="195105" y="88875"/>
                </a:lnTo>
                <a:lnTo>
                  <a:pt x="195019" y="88056"/>
                </a:lnTo>
                <a:lnTo>
                  <a:pt x="194925" y="87231"/>
                </a:lnTo>
                <a:lnTo>
                  <a:pt x="194839" y="86413"/>
                </a:lnTo>
                <a:lnTo>
                  <a:pt x="194753" y="85595"/>
                </a:lnTo>
                <a:lnTo>
                  <a:pt x="194674" y="84769"/>
                </a:lnTo>
                <a:lnTo>
                  <a:pt x="194595" y="83951"/>
                </a:lnTo>
                <a:lnTo>
                  <a:pt x="194516" y="83076"/>
                </a:lnTo>
                <a:lnTo>
                  <a:pt x="194445" y="82207"/>
                </a:lnTo>
                <a:lnTo>
                  <a:pt x="194380" y="81339"/>
                </a:lnTo>
                <a:lnTo>
                  <a:pt x="194308" y="80478"/>
                </a:lnTo>
                <a:lnTo>
                  <a:pt x="194251" y="79602"/>
                </a:lnTo>
                <a:lnTo>
                  <a:pt x="194193" y="78741"/>
                </a:lnTo>
                <a:lnTo>
                  <a:pt x="194136" y="77879"/>
                </a:lnTo>
                <a:lnTo>
                  <a:pt x="194093" y="77018"/>
                </a:lnTo>
                <a:lnTo>
                  <a:pt x="194043" y="76157"/>
                </a:lnTo>
                <a:lnTo>
                  <a:pt x="193992" y="75289"/>
                </a:lnTo>
                <a:lnTo>
                  <a:pt x="193942" y="74420"/>
                </a:lnTo>
                <a:lnTo>
                  <a:pt x="193899" y="73559"/>
                </a:lnTo>
                <a:lnTo>
                  <a:pt x="193849" y="72690"/>
                </a:lnTo>
                <a:lnTo>
                  <a:pt x="193799" y="71815"/>
                </a:lnTo>
                <a:lnTo>
                  <a:pt x="193756" y="70946"/>
                </a:lnTo>
                <a:lnTo>
                  <a:pt x="193705" y="70071"/>
                </a:lnTo>
                <a:lnTo>
                  <a:pt x="193677" y="69482"/>
                </a:lnTo>
                <a:lnTo>
                  <a:pt x="193655" y="68894"/>
                </a:lnTo>
                <a:lnTo>
                  <a:pt x="193626" y="68312"/>
                </a:lnTo>
                <a:lnTo>
                  <a:pt x="193619" y="67731"/>
                </a:lnTo>
                <a:lnTo>
                  <a:pt x="193612" y="67135"/>
                </a:lnTo>
                <a:lnTo>
                  <a:pt x="193605" y="66554"/>
                </a:lnTo>
                <a:lnTo>
                  <a:pt x="193605" y="65958"/>
                </a:lnTo>
                <a:lnTo>
                  <a:pt x="193605" y="65377"/>
                </a:lnTo>
                <a:lnTo>
                  <a:pt x="193626" y="64207"/>
                </a:lnTo>
                <a:lnTo>
                  <a:pt x="193662" y="63030"/>
                </a:lnTo>
                <a:lnTo>
                  <a:pt x="193705" y="61860"/>
                </a:lnTo>
                <a:lnTo>
                  <a:pt x="193763" y="60690"/>
                </a:lnTo>
                <a:lnTo>
                  <a:pt x="193827" y="59520"/>
                </a:lnTo>
                <a:lnTo>
                  <a:pt x="193906" y="58351"/>
                </a:lnTo>
                <a:lnTo>
                  <a:pt x="193992" y="57181"/>
                </a:lnTo>
                <a:lnTo>
                  <a:pt x="194071" y="56018"/>
                </a:lnTo>
                <a:lnTo>
                  <a:pt x="194172" y="54855"/>
                </a:lnTo>
                <a:lnTo>
                  <a:pt x="194265" y="53693"/>
                </a:lnTo>
                <a:lnTo>
                  <a:pt x="194358" y="52530"/>
                </a:lnTo>
                <a:lnTo>
                  <a:pt x="194459" y="51375"/>
                </a:lnTo>
                <a:lnTo>
                  <a:pt x="194516" y="50542"/>
                </a:lnTo>
                <a:lnTo>
                  <a:pt x="194588" y="49717"/>
                </a:lnTo>
                <a:lnTo>
                  <a:pt x="194667" y="48884"/>
                </a:lnTo>
                <a:lnTo>
                  <a:pt x="194753" y="48066"/>
                </a:lnTo>
                <a:lnTo>
                  <a:pt x="194847" y="47233"/>
                </a:lnTo>
                <a:lnTo>
                  <a:pt x="194933" y="46415"/>
                </a:lnTo>
                <a:lnTo>
                  <a:pt x="195033" y="45590"/>
                </a:lnTo>
                <a:lnTo>
                  <a:pt x="195141" y="44772"/>
                </a:lnTo>
                <a:lnTo>
                  <a:pt x="195248" y="43953"/>
                </a:lnTo>
                <a:lnTo>
                  <a:pt x="195356" y="43128"/>
                </a:lnTo>
                <a:lnTo>
                  <a:pt x="195464" y="42317"/>
                </a:lnTo>
                <a:lnTo>
                  <a:pt x="195579" y="41492"/>
                </a:lnTo>
                <a:lnTo>
                  <a:pt x="195679" y="40681"/>
                </a:lnTo>
                <a:lnTo>
                  <a:pt x="195787" y="39870"/>
                </a:lnTo>
                <a:lnTo>
                  <a:pt x="195902" y="39059"/>
                </a:lnTo>
                <a:lnTo>
                  <a:pt x="196009" y="38241"/>
                </a:lnTo>
                <a:lnTo>
                  <a:pt x="196088" y="37702"/>
                </a:lnTo>
                <a:lnTo>
                  <a:pt x="196160" y="37157"/>
                </a:lnTo>
                <a:lnTo>
                  <a:pt x="196239" y="36604"/>
                </a:lnTo>
                <a:lnTo>
                  <a:pt x="196332" y="36059"/>
                </a:lnTo>
                <a:lnTo>
                  <a:pt x="196418" y="35499"/>
                </a:lnTo>
                <a:lnTo>
                  <a:pt x="196512" y="34939"/>
                </a:lnTo>
                <a:lnTo>
                  <a:pt x="196612" y="34386"/>
                </a:lnTo>
                <a:lnTo>
                  <a:pt x="196713" y="33834"/>
                </a:lnTo>
                <a:lnTo>
                  <a:pt x="196813" y="33274"/>
                </a:lnTo>
                <a:lnTo>
                  <a:pt x="196913" y="32721"/>
                </a:lnTo>
                <a:lnTo>
                  <a:pt x="197021" y="32176"/>
                </a:lnTo>
                <a:lnTo>
                  <a:pt x="197129" y="31623"/>
                </a:lnTo>
                <a:lnTo>
                  <a:pt x="197236" y="31078"/>
                </a:lnTo>
                <a:lnTo>
                  <a:pt x="197351" y="30547"/>
                </a:lnTo>
                <a:lnTo>
                  <a:pt x="197459" y="30016"/>
                </a:lnTo>
                <a:lnTo>
                  <a:pt x="197574" y="29484"/>
                </a:lnTo>
                <a:lnTo>
                  <a:pt x="197689" y="28946"/>
                </a:lnTo>
                <a:lnTo>
                  <a:pt x="197803" y="28422"/>
                </a:lnTo>
                <a:lnTo>
                  <a:pt x="197918" y="27891"/>
                </a:lnTo>
                <a:lnTo>
                  <a:pt x="198033" y="27367"/>
                </a:lnTo>
                <a:lnTo>
                  <a:pt x="198148" y="26843"/>
                </a:lnTo>
                <a:lnTo>
                  <a:pt x="198263" y="26319"/>
                </a:lnTo>
                <a:lnTo>
                  <a:pt x="198385" y="25788"/>
                </a:lnTo>
                <a:lnTo>
                  <a:pt x="198507" y="25257"/>
                </a:lnTo>
                <a:lnTo>
                  <a:pt x="198600" y="24841"/>
                </a:lnTo>
                <a:lnTo>
                  <a:pt x="198715" y="24331"/>
                </a:lnTo>
                <a:lnTo>
                  <a:pt x="198844" y="23757"/>
                </a:lnTo>
                <a:lnTo>
                  <a:pt x="198980" y="23147"/>
                </a:lnTo>
                <a:lnTo>
                  <a:pt x="199131" y="22551"/>
                </a:lnTo>
                <a:lnTo>
                  <a:pt x="199275" y="22013"/>
                </a:lnTo>
                <a:lnTo>
                  <a:pt x="199346" y="21769"/>
                </a:lnTo>
                <a:lnTo>
                  <a:pt x="199411" y="21554"/>
                </a:lnTo>
                <a:lnTo>
                  <a:pt x="199476" y="21367"/>
                </a:lnTo>
                <a:lnTo>
                  <a:pt x="199540" y="21209"/>
                </a:lnTo>
                <a:lnTo>
                  <a:pt x="199605" y="20858"/>
                </a:lnTo>
                <a:lnTo>
                  <a:pt x="199698" y="20470"/>
                </a:lnTo>
                <a:lnTo>
                  <a:pt x="199806" y="20075"/>
                </a:lnTo>
                <a:lnTo>
                  <a:pt x="199921" y="19666"/>
                </a:lnTo>
                <a:lnTo>
                  <a:pt x="200035" y="19250"/>
                </a:lnTo>
                <a:lnTo>
                  <a:pt x="200158" y="18848"/>
                </a:lnTo>
                <a:lnTo>
                  <a:pt x="200272" y="18468"/>
                </a:lnTo>
                <a:lnTo>
                  <a:pt x="200380" y="18109"/>
                </a:lnTo>
                <a:lnTo>
                  <a:pt x="200495" y="17736"/>
                </a:lnTo>
                <a:lnTo>
                  <a:pt x="200610" y="17355"/>
                </a:lnTo>
                <a:lnTo>
                  <a:pt x="200724" y="16989"/>
                </a:lnTo>
                <a:lnTo>
                  <a:pt x="200839" y="16616"/>
                </a:lnTo>
                <a:lnTo>
                  <a:pt x="200947" y="16250"/>
                </a:lnTo>
                <a:lnTo>
                  <a:pt x="201062" y="15884"/>
                </a:lnTo>
                <a:lnTo>
                  <a:pt x="201177" y="15518"/>
                </a:lnTo>
                <a:lnTo>
                  <a:pt x="201291" y="15145"/>
                </a:lnTo>
                <a:lnTo>
                  <a:pt x="201507" y="14470"/>
                </a:lnTo>
                <a:lnTo>
                  <a:pt x="201736" y="13745"/>
                </a:lnTo>
                <a:lnTo>
                  <a:pt x="201980" y="12977"/>
                </a:lnTo>
                <a:lnTo>
                  <a:pt x="202246" y="12216"/>
                </a:lnTo>
                <a:lnTo>
                  <a:pt x="202375" y="11829"/>
                </a:lnTo>
                <a:lnTo>
                  <a:pt x="202512" y="11456"/>
                </a:lnTo>
                <a:lnTo>
                  <a:pt x="202655" y="11090"/>
                </a:lnTo>
                <a:lnTo>
                  <a:pt x="202791" y="10738"/>
                </a:lnTo>
                <a:lnTo>
                  <a:pt x="202935" y="10401"/>
                </a:lnTo>
                <a:lnTo>
                  <a:pt x="203079" y="10078"/>
                </a:lnTo>
                <a:lnTo>
                  <a:pt x="203222" y="9776"/>
                </a:lnTo>
                <a:lnTo>
                  <a:pt x="203358" y="9496"/>
                </a:lnTo>
                <a:lnTo>
                  <a:pt x="203416" y="9338"/>
                </a:lnTo>
                <a:lnTo>
                  <a:pt x="203488" y="9166"/>
                </a:lnTo>
                <a:lnTo>
                  <a:pt x="203559" y="8987"/>
                </a:lnTo>
                <a:lnTo>
                  <a:pt x="203638" y="8800"/>
                </a:lnTo>
                <a:lnTo>
                  <a:pt x="203832" y="8398"/>
                </a:lnTo>
                <a:lnTo>
                  <a:pt x="204040" y="7975"/>
                </a:lnTo>
                <a:lnTo>
                  <a:pt x="204284" y="7544"/>
                </a:lnTo>
                <a:lnTo>
                  <a:pt x="204543" y="7092"/>
                </a:lnTo>
                <a:lnTo>
                  <a:pt x="204808" y="6647"/>
                </a:lnTo>
                <a:lnTo>
                  <a:pt x="205088" y="6195"/>
                </a:lnTo>
                <a:lnTo>
                  <a:pt x="205368" y="5757"/>
                </a:lnTo>
                <a:lnTo>
                  <a:pt x="205655" y="5341"/>
                </a:lnTo>
                <a:lnTo>
                  <a:pt x="205928" y="4946"/>
                </a:lnTo>
                <a:lnTo>
                  <a:pt x="206193" y="4573"/>
                </a:lnTo>
                <a:lnTo>
                  <a:pt x="206452" y="4250"/>
                </a:lnTo>
                <a:lnTo>
                  <a:pt x="206689" y="3949"/>
                </a:lnTo>
                <a:lnTo>
                  <a:pt x="206796" y="3826"/>
                </a:lnTo>
                <a:lnTo>
                  <a:pt x="206904" y="3712"/>
                </a:lnTo>
                <a:lnTo>
                  <a:pt x="206997" y="3618"/>
                </a:lnTo>
                <a:lnTo>
                  <a:pt x="207083" y="3525"/>
                </a:lnTo>
                <a:lnTo>
                  <a:pt x="207435" y="3202"/>
                </a:lnTo>
                <a:lnTo>
                  <a:pt x="207729" y="2908"/>
                </a:lnTo>
                <a:lnTo>
                  <a:pt x="208009" y="2635"/>
                </a:lnTo>
                <a:lnTo>
                  <a:pt x="208289" y="2384"/>
                </a:lnTo>
                <a:lnTo>
                  <a:pt x="208425" y="2262"/>
                </a:lnTo>
                <a:lnTo>
                  <a:pt x="208576" y="2140"/>
                </a:lnTo>
                <a:lnTo>
                  <a:pt x="208734" y="2011"/>
                </a:lnTo>
                <a:lnTo>
                  <a:pt x="208906" y="1882"/>
                </a:lnTo>
                <a:lnTo>
                  <a:pt x="209093" y="1752"/>
                </a:lnTo>
                <a:lnTo>
                  <a:pt x="209301" y="1609"/>
                </a:lnTo>
                <a:lnTo>
                  <a:pt x="209524" y="1472"/>
                </a:lnTo>
                <a:lnTo>
                  <a:pt x="209768" y="1322"/>
                </a:lnTo>
                <a:lnTo>
                  <a:pt x="209954" y="1214"/>
                </a:lnTo>
                <a:lnTo>
                  <a:pt x="210155" y="1099"/>
                </a:lnTo>
                <a:lnTo>
                  <a:pt x="210349" y="992"/>
                </a:lnTo>
                <a:lnTo>
                  <a:pt x="210564" y="898"/>
                </a:lnTo>
                <a:lnTo>
                  <a:pt x="210780" y="798"/>
                </a:lnTo>
                <a:lnTo>
                  <a:pt x="210995" y="697"/>
                </a:lnTo>
                <a:lnTo>
                  <a:pt x="211217" y="611"/>
                </a:lnTo>
                <a:lnTo>
                  <a:pt x="211447" y="525"/>
                </a:lnTo>
                <a:lnTo>
                  <a:pt x="211677" y="453"/>
                </a:lnTo>
                <a:lnTo>
                  <a:pt x="211921" y="382"/>
                </a:lnTo>
                <a:lnTo>
                  <a:pt x="212165" y="310"/>
                </a:lnTo>
                <a:lnTo>
                  <a:pt x="212409" y="252"/>
                </a:lnTo>
                <a:lnTo>
                  <a:pt x="212660" y="209"/>
                </a:lnTo>
                <a:lnTo>
                  <a:pt x="212904" y="173"/>
                </a:lnTo>
                <a:lnTo>
                  <a:pt x="213155" y="137"/>
                </a:lnTo>
                <a:lnTo>
                  <a:pt x="213421" y="123"/>
                </a:lnTo>
                <a:lnTo>
                  <a:pt x="213557" y="80"/>
                </a:lnTo>
                <a:lnTo>
                  <a:pt x="213744" y="51"/>
                </a:lnTo>
                <a:lnTo>
                  <a:pt x="213945" y="23"/>
                </a:lnTo>
                <a:lnTo>
                  <a:pt x="214196" y="8"/>
                </a:lnTo>
                <a:close/>
                <a:moveTo>
                  <a:pt x="20871" y="0"/>
                </a:moveTo>
                <a:lnTo>
                  <a:pt x="21165" y="0"/>
                </a:lnTo>
                <a:lnTo>
                  <a:pt x="21488" y="7"/>
                </a:lnTo>
                <a:lnTo>
                  <a:pt x="21840" y="14"/>
                </a:lnTo>
                <a:lnTo>
                  <a:pt x="22593" y="58"/>
                </a:lnTo>
                <a:lnTo>
                  <a:pt x="23411" y="122"/>
                </a:lnTo>
                <a:lnTo>
                  <a:pt x="24265" y="194"/>
                </a:lnTo>
                <a:lnTo>
                  <a:pt x="25148" y="287"/>
                </a:lnTo>
                <a:lnTo>
                  <a:pt x="26031" y="388"/>
                </a:lnTo>
                <a:lnTo>
                  <a:pt x="26907" y="495"/>
                </a:lnTo>
                <a:lnTo>
                  <a:pt x="27739" y="603"/>
                </a:lnTo>
                <a:lnTo>
                  <a:pt x="28529" y="703"/>
                </a:lnTo>
                <a:lnTo>
                  <a:pt x="29246" y="804"/>
                </a:lnTo>
                <a:lnTo>
                  <a:pt x="29871" y="897"/>
                </a:lnTo>
                <a:lnTo>
                  <a:pt x="30387" y="976"/>
                </a:lnTo>
                <a:lnTo>
                  <a:pt x="30768" y="1048"/>
                </a:lnTo>
                <a:lnTo>
                  <a:pt x="31579" y="1206"/>
                </a:lnTo>
                <a:lnTo>
                  <a:pt x="32375" y="1371"/>
                </a:lnTo>
                <a:lnTo>
                  <a:pt x="33179" y="1543"/>
                </a:lnTo>
                <a:lnTo>
                  <a:pt x="33983" y="1723"/>
                </a:lnTo>
                <a:lnTo>
                  <a:pt x="34780" y="1916"/>
                </a:lnTo>
                <a:lnTo>
                  <a:pt x="35584" y="2117"/>
                </a:lnTo>
                <a:lnTo>
                  <a:pt x="36380" y="2325"/>
                </a:lnTo>
                <a:lnTo>
                  <a:pt x="37184" y="2548"/>
                </a:lnTo>
                <a:lnTo>
                  <a:pt x="37981" y="2770"/>
                </a:lnTo>
                <a:lnTo>
                  <a:pt x="38785" y="3000"/>
                </a:lnTo>
                <a:lnTo>
                  <a:pt x="39581" y="3237"/>
                </a:lnTo>
                <a:lnTo>
                  <a:pt x="40378" y="3481"/>
                </a:lnTo>
                <a:lnTo>
                  <a:pt x="41174" y="3739"/>
                </a:lnTo>
                <a:lnTo>
                  <a:pt x="41971" y="3991"/>
                </a:lnTo>
                <a:lnTo>
                  <a:pt x="42768" y="4256"/>
                </a:lnTo>
                <a:lnTo>
                  <a:pt x="43564" y="4529"/>
                </a:lnTo>
                <a:lnTo>
                  <a:pt x="44354" y="4794"/>
                </a:lnTo>
                <a:lnTo>
                  <a:pt x="45143" y="5074"/>
                </a:lnTo>
                <a:lnTo>
                  <a:pt x="45933" y="5361"/>
                </a:lnTo>
                <a:lnTo>
                  <a:pt x="46708" y="5648"/>
                </a:lnTo>
                <a:lnTo>
                  <a:pt x="47497" y="5936"/>
                </a:lnTo>
                <a:lnTo>
                  <a:pt x="48280" y="6237"/>
                </a:lnTo>
                <a:lnTo>
                  <a:pt x="49062" y="6538"/>
                </a:lnTo>
                <a:lnTo>
                  <a:pt x="49830" y="6840"/>
                </a:lnTo>
                <a:lnTo>
                  <a:pt x="51373" y="7450"/>
                </a:lnTo>
                <a:lnTo>
                  <a:pt x="52902" y="8074"/>
                </a:lnTo>
                <a:lnTo>
                  <a:pt x="54423" y="8706"/>
                </a:lnTo>
                <a:lnTo>
                  <a:pt x="55916" y="9337"/>
                </a:lnTo>
                <a:lnTo>
                  <a:pt x="56160" y="9438"/>
                </a:lnTo>
                <a:lnTo>
                  <a:pt x="56426" y="9546"/>
                </a:lnTo>
                <a:lnTo>
                  <a:pt x="56706" y="9653"/>
                </a:lnTo>
                <a:lnTo>
                  <a:pt x="56985" y="9761"/>
                </a:lnTo>
                <a:lnTo>
                  <a:pt x="57258" y="9876"/>
                </a:lnTo>
                <a:lnTo>
                  <a:pt x="57517" y="9991"/>
                </a:lnTo>
                <a:lnTo>
                  <a:pt x="57753" y="10113"/>
                </a:lnTo>
                <a:lnTo>
                  <a:pt x="57976" y="10235"/>
                </a:lnTo>
                <a:lnTo>
                  <a:pt x="58148" y="10285"/>
                </a:lnTo>
                <a:lnTo>
                  <a:pt x="58342" y="10349"/>
                </a:lnTo>
                <a:lnTo>
                  <a:pt x="58536" y="10414"/>
                </a:lnTo>
                <a:lnTo>
                  <a:pt x="58737" y="10486"/>
                </a:lnTo>
                <a:lnTo>
                  <a:pt x="59153" y="10658"/>
                </a:lnTo>
                <a:lnTo>
                  <a:pt x="59569" y="10845"/>
                </a:lnTo>
                <a:lnTo>
                  <a:pt x="60000" y="11031"/>
                </a:lnTo>
                <a:lnTo>
                  <a:pt x="60409" y="11211"/>
                </a:lnTo>
                <a:lnTo>
                  <a:pt x="60804" y="11390"/>
                </a:lnTo>
                <a:lnTo>
                  <a:pt x="61170" y="11541"/>
                </a:lnTo>
                <a:lnTo>
                  <a:pt x="61722" y="11771"/>
                </a:lnTo>
                <a:lnTo>
                  <a:pt x="62289" y="12007"/>
                </a:lnTo>
                <a:lnTo>
                  <a:pt x="62863" y="12251"/>
                </a:lnTo>
                <a:lnTo>
                  <a:pt x="63445" y="12510"/>
                </a:lnTo>
                <a:lnTo>
                  <a:pt x="64041" y="12775"/>
                </a:lnTo>
                <a:lnTo>
                  <a:pt x="64636" y="13034"/>
                </a:lnTo>
                <a:lnTo>
                  <a:pt x="65246" y="13314"/>
                </a:lnTo>
                <a:lnTo>
                  <a:pt x="65842" y="13586"/>
                </a:lnTo>
                <a:lnTo>
                  <a:pt x="66445" y="13866"/>
                </a:lnTo>
                <a:lnTo>
                  <a:pt x="67033" y="14146"/>
                </a:lnTo>
                <a:lnTo>
                  <a:pt x="67629" y="14426"/>
                </a:lnTo>
                <a:lnTo>
                  <a:pt x="68210" y="14692"/>
                </a:lnTo>
                <a:lnTo>
                  <a:pt x="68777" y="14971"/>
                </a:lnTo>
                <a:lnTo>
                  <a:pt x="69330" y="15244"/>
                </a:lnTo>
                <a:lnTo>
                  <a:pt x="69868" y="15517"/>
                </a:lnTo>
                <a:lnTo>
                  <a:pt x="70385" y="15775"/>
                </a:lnTo>
                <a:lnTo>
                  <a:pt x="71131" y="16156"/>
                </a:lnTo>
                <a:lnTo>
                  <a:pt x="71878" y="16543"/>
                </a:lnTo>
                <a:lnTo>
                  <a:pt x="72631" y="16931"/>
                </a:lnTo>
                <a:lnTo>
                  <a:pt x="73371" y="17318"/>
                </a:lnTo>
                <a:lnTo>
                  <a:pt x="74110" y="17713"/>
                </a:lnTo>
                <a:lnTo>
                  <a:pt x="74835" y="18108"/>
                </a:lnTo>
                <a:lnTo>
                  <a:pt x="75567" y="18510"/>
                </a:lnTo>
                <a:lnTo>
                  <a:pt x="76299" y="18912"/>
                </a:lnTo>
                <a:lnTo>
                  <a:pt x="77024" y="19321"/>
                </a:lnTo>
                <a:lnTo>
                  <a:pt x="77734" y="19730"/>
                </a:lnTo>
                <a:lnTo>
                  <a:pt x="78445" y="20139"/>
                </a:lnTo>
                <a:lnTo>
                  <a:pt x="79148" y="20548"/>
                </a:lnTo>
                <a:lnTo>
                  <a:pt x="79844" y="20957"/>
                </a:lnTo>
                <a:lnTo>
                  <a:pt x="80540" y="21381"/>
                </a:lnTo>
                <a:lnTo>
                  <a:pt x="81229" y="21797"/>
                </a:lnTo>
                <a:lnTo>
                  <a:pt x="81897" y="22227"/>
                </a:lnTo>
                <a:lnTo>
                  <a:pt x="82600" y="22665"/>
                </a:lnTo>
                <a:lnTo>
                  <a:pt x="83296" y="23103"/>
                </a:lnTo>
                <a:lnTo>
                  <a:pt x="83985" y="23541"/>
                </a:lnTo>
                <a:lnTo>
                  <a:pt x="84674" y="23972"/>
                </a:lnTo>
                <a:lnTo>
                  <a:pt x="85356" y="24416"/>
                </a:lnTo>
                <a:lnTo>
                  <a:pt x="86038" y="24854"/>
                </a:lnTo>
                <a:lnTo>
                  <a:pt x="86720" y="25299"/>
                </a:lnTo>
                <a:lnTo>
                  <a:pt x="87395" y="25759"/>
                </a:lnTo>
                <a:lnTo>
                  <a:pt x="88105" y="26232"/>
                </a:lnTo>
                <a:lnTo>
                  <a:pt x="88801" y="26713"/>
                </a:lnTo>
                <a:lnTo>
                  <a:pt x="89483" y="27180"/>
                </a:lnTo>
                <a:lnTo>
                  <a:pt x="90136" y="27646"/>
                </a:lnTo>
                <a:lnTo>
                  <a:pt x="90789" y="28105"/>
                </a:lnTo>
                <a:lnTo>
                  <a:pt x="91421" y="28565"/>
                </a:lnTo>
                <a:lnTo>
                  <a:pt x="92052" y="29017"/>
                </a:lnTo>
                <a:lnTo>
                  <a:pt x="92677" y="29476"/>
                </a:lnTo>
                <a:lnTo>
                  <a:pt x="93294" y="29928"/>
                </a:lnTo>
                <a:lnTo>
                  <a:pt x="93911" y="30388"/>
                </a:lnTo>
                <a:lnTo>
                  <a:pt x="94536" y="30854"/>
                </a:lnTo>
                <a:lnTo>
                  <a:pt x="95160" y="31321"/>
                </a:lnTo>
                <a:lnTo>
                  <a:pt x="95799" y="31795"/>
                </a:lnTo>
                <a:lnTo>
                  <a:pt x="96438" y="32268"/>
                </a:lnTo>
                <a:lnTo>
                  <a:pt x="97091" y="32763"/>
                </a:lnTo>
                <a:lnTo>
                  <a:pt x="97765" y="33259"/>
                </a:lnTo>
                <a:lnTo>
                  <a:pt x="98390" y="33732"/>
                </a:lnTo>
                <a:lnTo>
                  <a:pt x="99021" y="34228"/>
                </a:lnTo>
                <a:lnTo>
                  <a:pt x="99653" y="34737"/>
                </a:lnTo>
                <a:lnTo>
                  <a:pt x="100277" y="35247"/>
                </a:lnTo>
                <a:lnTo>
                  <a:pt x="100895" y="35749"/>
                </a:lnTo>
                <a:lnTo>
                  <a:pt x="101512" y="36259"/>
                </a:lnTo>
                <a:lnTo>
                  <a:pt x="102129" y="36754"/>
                </a:lnTo>
                <a:lnTo>
                  <a:pt x="102725" y="37220"/>
                </a:lnTo>
                <a:lnTo>
                  <a:pt x="114682" y="47742"/>
                </a:lnTo>
                <a:lnTo>
                  <a:pt x="114911" y="47964"/>
                </a:lnTo>
                <a:lnTo>
                  <a:pt x="115134" y="48194"/>
                </a:lnTo>
                <a:lnTo>
                  <a:pt x="115342" y="48424"/>
                </a:lnTo>
                <a:lnTo>
                  <a:pt x="115543" y="48653"/>
                </a:lnTo>
                <a:lnTo>
                  <a:pt x="115744" y="48883"/>
                </a:lnTo>
                <a:lnTo>
                  <a:pt x="115930" y="49106"/>
                </a:lnTo>
                <a:lnTo>
                  <a:pt x="116117" y="49321"/>
                </a:lnTo>
                <a:lnTo>
                  <a:pt x="116318" y="49515"/>
                </a:lnTo>
                <a:lnTo>
                  <a:pt x="116892" y="50082"/>
                </a:lnTo>
                <a:lnTo>
                  <a:pt x="117509" y="50706"/>
                </a:lnTo>
                <a:lnTo>
                  <a:pt x="118148" y="51366"/>
                </a:lnTo>
                <a:lnTo>
                  <a:pt x="118787" y="52055"/>
                </a:lnTo>
                <a:lnTo>
                  <a:pt x="119433" y="52752"/>
                </a:lnTo>
                <a:lnTo>
                  <a:pt x="120036" y="53441"/>
                </a:lnTo>
                <a:lnTo>
                  <a:pt x="120330" y="53778"/>
                </a:lnTo>
                <a:lnTo>
                  <a:pt x="120610" y="54115"/>
                </a:lnTo>
                <a:lnTo>
                  <a:pt x="120883" y="54438"/>
                </a:lnTo>
                <a:lnTo>
                  <a:pt x="121127" y="54740"/>
                </a:lnTo>
                <a:lnTo>
                  <a:pt x="121708" y="55457"/>
                </a:lnTo>
                <a:lnTo>
                  <a:pt x="122218" y="56096"/>
                </a:lnTo>
                <a:lnTo>
                  <a:pt x="122454" y="56397"/>
                </a:lnTo>
                <a:lnTo>
                  <a:pt x="122677" y="56699"/>
                </a:lnTo>
                <a:lnTo>
                  <a:pt x="122892" y="56993"/>
                </a:lnTo>
                <a:lnTo>
                  <a:pt x="123107" y="57280"/>
                </a:lnTo>
                <a:lnTo>
                  <a:pt x="123316" y="57582"/>
                </a:lnTo>
                <a:lnTo>
                  <a:pt x="123517" y="57890"/>
                </a:lnTo>
                <a:lnTo>
                  <a:pt x="123725" y="58199"/>
                </a:lnTo>
                <a:lnTo>
                  <a:pt x="123933" y="58529"/>
                </a:lnTo>
                <a:lnTo>
                  <a:pt x="124141" y="58874"/>
                </a:lnTo>
                <a:lnTo>
                  <a:pt x="124363" y="59240"/>
                </a:lnTo>
                <a:lnTo>
                  <a:pt x="124593" y="59642"/>
                </a:lnTo>
                <a:lnTo>
                  <a:pt x="124837" y="60065"/>
                </a:lnTo>
                <a:lnTo>
                  <a:pt x="124988" y="60345"/>
                </a:lnTo>
                <a:lnTo>
                  <a:pt x="125146" y="60682"/>
                </a:lnTo>
                <a:lnTo>
                  <a:pt x="125325" y="61048"/>
                </a:lnTo>
                <a:lnTo>
                  <a:pt x="125505" y="61457"/>
                </a:lnTo>
                <a:lnTo>
                  <a:pt x="125691" y="61895"/>
                </a:lnTo>
                <a:lnTo>
                  <a:pt x="125878" y="62362"/>
                </a:lnTo>
                <a:lnTo>
                  <a:pt x="126050" y="62850"/>
                </a:lnTo>
                <a:lnTo>
                  <a:pt x="126222" y="63338"/>
                </a:lnTo>
                <a:lnTo>
                  <a:pt x="126380" y="63840"/>
                </a:lnTo>
                <a:lnTo>
                  <a:pt x="126524" y="64342"/>
                </a:lnTo>
                <a:lnTo>
                  <a:pt x="126581" y="64587"/>
                </a:lnTo>
                <a:lnTo>
                  <a:pt x="126639" y="64838"/>
                </a:lnTo>
                <a:lnTo>
                  <a:pt x="126696" y="65082"/>
                </a:lnTo>
                <a:lnTo>
                  <a:pt x="126739" y="65319"/>
                </a:lnTo>
                <a:lnTo>
                  <a:pt x="126782" y="65548"/>
                </a:lnTo>
                <a:lnTo>
                  <a:pt x="126811" y="65778"/>
                </a:lnTo>
                <a:lnTo>
                  <a:pt x="126832" y="66000"/>
                </a:lnTo>
                <a:lnTo>
                  <a:pt x="126847" y="66216"/>
                </a:lnTo>
                <a:lnTo>
                  <a:pt x="126854" y="66424"/>
                </a:lnTo>
                <a:lnTo>
                  <a:pt x="126854" y="66625"/>
                </a:lnTo>
                <a:lnTo>
                  <a:pt x="126840" y="66811"/>
                </a:lnTo>
                <a:lnTo>
                  <a:pt x="126811" y="66991"/>
                </a:lnTo>
                <a:lnTo>
                  <a:pt x="126739" y="67400"/>
                </a:lnTo>
                <a:lnTo>
                  <a:pt x="126660" y="67795"/>
                </a:lnTo>
                <a:lnTo>
                  <a:pt x="126574" y="68189"/>
                </a:lnTo>
                <a:lnTo>
                  <a:pt x="126473" y="68563"/>
                </a:lnTo>
                <a:lnTo>
                  <a:pt x="126380" y="68943"/>
                </a:lnTo>
                <a:lnTo>
                  <a:pt x="126273" y="69309"/>
                </a:lnTo>
                <a:lnTo>
                  <a:pt x="126158" y="69675"/>
                </a:lnTo>
                <a:lnTo>
                  <a:pt x="126036" y="70027"/>
                </a:lnTo>
                <a:lnTo>
                  <a:pt x="125907" y="70371"/>
                </a:lnTo>
                <a:lnTo>
                  <a:pt x="125770" y="70716"/>
                </a:lnTo>
                <a:lnTo>
                  <a:pt x="125634" y="71053"/>
                </a:lnTo>
                <a:lnTo>
                  <a:pt x="125490" y="71383"/>
                </a:lnTo>
                <a:lnTo>
                  <a:pt x="125332" y="71713"/>
                </a:lnTo>
                <a:lnTo>
                  <a:pt x="125182" y="72036"/>
                </a:lnTo>
                <a:lnTo>
                  <a:pt x="125017" y="72352"/>
                </a:lnTo>
                <a:lnTo>
                  <a:pt x="124851" y="72668"/>
                </a:lnTo>
                <a:lnTo>
                  <a:pt x="124679" y="72984"/>
                </a:lnTo>
                <a:lnTo>
                  <a:pt x="124500" y="73285"/>
                </a:lnTo>
                <a:lnTo>
                  <a:pt x="124313" y="73594"/>
                </a:lnTo>
                <a:lnTo>
                  <a:pt x="124127" y="73895"/>
                </a:lnTo>
                <a:lnTo>
                  <a:pt x="123940" y="74189"/>
                </a:lnTo>
                <a:lnTo>
                  <a:pt x="123739" y="74491"/>
                </a:lnTo>
                <a:lnTo>
                  <a:pt x="123545" y="74792"/>
                </a:lnTo>
                <a:lnTo>
                  <a:pt x="123337" y="75087"/>
                </a:lnTo>
                <a:lnTo>
                  <a:pt x="122928" y="75668"/>
                </a:lnTo>
                <a:lnTo>
                  <a:pt x="122490" y="76264"/>
                </a:lnTo>
                <a:lnTo>
                  <a:pt x="122052" y="76845"/>
                </a:lnTo>
                <a:lnTo>
                  <a:pt x="121600" y="77433"/>
                </a:lnTo>
                <a:lnTo>
                  <a:pt x="121349" y="77749"/>
                </a:lnTo>
                <a:lnTo>
                  <a:pt x="121105" y="78051"/>
                </a:lnTo>
                <a:lnTo>
                  <a:pt x="120976" y="78201"/>
                </a:lnTo>
                <a:lnTo>
                  <a:pt x="120840" y="78338"/>
                </a:lnTo>
                <a:lnTo>
                  <a:pt x="120703" y="78481"/>
                </a:lnTo>
                <a:lnTo>
                  <a:pt x="120552" y="78610"/>
                </a:lnTo>
                <a:lnTo>
                  <a:pt x="120473" y="78725"/>
                </a:lnTo>
                <a:lnTo>
                  <a:pt x="120294" y="78926"/>
                </a:lnTo>
                <a:lnTo>
                  <a:pt x="120043" y="79206"/>
                </a:lnTo>
                <a:lnTo>
                  <a:pt x="119720" y="79551"/>
                </a:lnTo>
                <a:lnTo>
                  <a:pt x="119347" y="79953"/>
                </a:lnTo>
                <a:lnTo>
                  <a:pt x="118930" y="80398"/>
                </a:lnTo>
                <a:lnTo>
                  <a:pt x="118478" y="80871"/>
                </a:lnTo>
                <a:lnTo>
                  <a:pt x="118012" y="81352"/>
                </a:lnTo>
                <a:lnTo>
                  <a:pt x="117538" y="81840"/>
                </a:lnTo>
                <a:lnTo>
                  <a:pt x="117064" y="82321"/>
                </a:lnTo>
                <a:lnTo>
                  <a:pt x="116612" y="82788"/>
                </a:lnTo>
                <a:lnTo>
                  <a:pt x="116196" y="83218"/>
                </a:lnTo>
                <a:lnTo>
                  <a:pt x="115808" y="83606"/>
                </a:lnTo>
                <a:lnTo>
                  <a:pt x="115471" y="83943"/>
                </a:lnTo>
                <a:lnTo>
                  <a:pt x="115206" y="84209"/>
                </a:lnTo>
                <a:lnTo>
                  <a:pt x="115012" y="84388"/>
                </a:lnTo>
                <a:lnTo>
                  <a:pt x="114775" y="84618"/>
                </a:lnTo>
                <a:lnTo>
                  <a:pt x="114538" y="84855"/>
                </a:lnTo>
                <a:lnTo>
                  <a:pt x="114308" y="85070"/>
                </a:lnTo>
                <a:lnTo>
                  <a:pt x="114079" y="85292"/>
                </a:lnTo>
                <a:lnTo>
                  <a:pt x="113849" y="85515"/>
                </a:lnTo>
                <a:lnTo>
                  <a:pt x="113612" y="85744"/>
                </a:lnTo>
                <a:lnTo>
                  <a:pt x="113383" y="85974"/>
                </a:lnTo>
                <a:lnTo>
                  <a:pt x="113146" y="86218"/>
                </a:lnTo>
                <a:lnTo>
                  <a:pt x="111639" y="87560"/>
                </a:lnTo>
                <a:lnTo>
                  <a:pt x="111488" y="87704"/>
                </a:lnTo>
                <a:lnTo>
                  <a:pt x="111387" y="87797"/>
                </a:lnTo>
                <a:lnTo>
                  <a:pt x="111301" y="87883"/>
                </a:lnTo>
                <a:lnTo>
                  <a:pt x="111151" y="87998"/>
                </a:lnTo>
                <a:lnTo>
                  <a:pt x="110892" y="88213"/>
                </a:lnTo>
                <a:lnTo>
                  <a:pt x="110562" y="88479"/>
                </a:lnTo>
                <a:lnTo>
                  <a:pt x="110196" y="88795"/>
                </a:lnTo>
                <a:lnTo>
                  <a:pt x="109794" y="89146"/>
                </a:lnTo>
                <a:lnTo>
                  <a:pt x="109363" y="89534"/>
                </a:lnTo>
                <a:lnTo>
                  <a:pt x="108911" y="89929"/>
                </a:lnTo>
                <a:lnTo>
                  <a:pt x="108445" y="90338"/>
                </a:lnTo>
                <a:lnTo>
                  <a:pt x="107971" y="90754"/>
                </a:lnTo>
                <a:lnTo>
                  <a:pt x="107505" y="91156"/>
                </a:lnTo>
                <a:lnTo>
                  <a:pt x="107060" y="91551"/>
                </a:lnTo>
                <a:lnTo>
                  <a:pt x="106629" y="91917"/>
                </a:lnTo>
                <a:lnTo>
                  <a:pt x="106234" y="92254"/>
                </a:lnTo>
                <a:lnTo>
                  <a:pt x="105868" y="92548"/>
                </a:lnTo>
                <a:lnTo>
                  <a:pt x="105560" y="92785"/>
                </a:lnTo>
                <a:lnTo>
                  <a:pt x="105430" y="92886"/>
                </a:lnTo>
                <a:lnTo>
                  <a:pt x="105308" y="92972"/>
                </a:lnTo>
                <a:lnTo>
                  <a:pt x="105201" y="93036"/>
                </a:lnTo>
                <a:lnTo>
                  <a:pt x="105107" y="93087"/>
                </a:lnTo>
                <a:lnTo>
                  <a:pt x="105029" y="93173"/>
                </a:lnTo>
                <a:lnTo>
                  <a:pt x="104892" y="93302"/>
                </a:lnTo>
                <a:lnTo>
                  <a:pt x="104713" y="93460"/>
                </a:lnTo>
                <a:lnTo>
                  <a:pt x="104490" y="93646"/>
                </a:lnTo>
                <a:lnTo>
                  <a:pt x="103930" y="94106"/>
                </a:lnTo>
                <a:lnTo>
                  <a:pt x="103241" y="94666"/>
                </a:lnTo>
                <a:lnTo>
                  <a:pt x="102445" y="95297"/>
                </a:lnTo>
                <a:lnTo>
                  <a:pt x="101576" y="95986"/>
                </a:lnTo>
                <a:lnTo>
                  <a:pt x="100651" y="96711"/>
                </a:lnTo>
                <a:lnTo>
                  <a:pt x="99696" y="97450"/>
                </a:lnTo>
                <a:lnTo>
                  <a:pt x="98741" y="98182"/>
                </a:lnTo>
                <a:lnTo>
                  <a:pt x="97808" y="98893"/>
                </a:lnTo>
                <a:lnTo>
                  <a:pt x="96926" y="99568"/>
                </a:lnTo>
                <a:lnTo>
                  <a:pt x="96115" y="100178"/>
                </a:lnTo>
                <a:lnTo>
                  <a:pt x="95411" y="100694"/>
                </a:lnTo>
                <a:lnTo>
                  <a:pt x="94823" y="101111"/>
                </a:lnTo>
                <a:lnTo>
                  <a:pt x="94586" y="101283"/>
                </a:lnTo>
                <a:lnTo>
                  <a:pt x="94392" y="101419"/>
                </a:lnTo>
                <a:lnTo>
                  <a:pt x="94241" y="101505"/>
                </a:lnTo>
                <a:lnTo>
                  <a:pt x="94134" y="101570"/>
                </a:lnTo>
                <a:lnTo>
                  <a:pt x="93897" y="101764"/>
                </a:lnTo>
                <a:lnTo>
                  <a:pt x="93524" y="102044"/>
                </a:lnTo>
                <a:lnTo>
                  <a:pt x="93036" y="102395"/>
                </a:lnTo>
                <a:lnTo>
                  <a:pt x="92462" y="102804"/>
                </a:lnTo>
                <a:lnTo>
                  <a:pt x="91801" y="103264"/>
                </a:lnTo>
                <a:lnTo>
                  <a:pt x="91105" y="103759"/>
                </a:lnTo>
                <a:lnTo>
                  <a:pt x="90359" y="104268"/>
                </a:lnTo>
                <a:lnTo>
                  <a:pt x="89605" y="104785"/>
                </a:lnTo>
                <a:lnTo>
                  <a:pt x="88844" y="105302"/>
                </a:lnTo>
                <a:lnTo>
                  <a:pt x="88105" y="105797"/>
                </a:lnTo>
                <a:lnTo>
                  <a:pt x="87409" y="106264"/>
                </a:lnTo>
                <a:lnTo>
                  <a:pt x="86770" y="106680"/>
                </a:lnTo>
                <a:lnTo>
                  <a:pt x="86210" y="107032"/>
                </a:lnTo>
                <a:lnTo>
                  <a:pt x="85744" y="107326"/>
                </a:lnTo>
                <a:lnTo>
                  <a:pt x="85543" y="107441"/>
                </a:lnTo>
                <a:lnTo>
                  <a:pt x="85392" y="107527"/>
                </a:lnTo>
                <a:lnTo>
                  <a:pt x="85256" y="107591"/>
                </a:lnTo>
                <a:lnTo>
                  <a:pt x="85170" y="107635"/>
                </a:lnTo>
                <a:lnTo>
                  <a:pt x="85098" y="107706"/>
                </a:lnTo>
                <a:lnTo>
                  <a:pt x="84962" y="107807"/>
                </a:lnTo>
                <a:lnTo>
                  <a:pt x="84782" y="107929"/>
                </a:lnTo>
                <a:lnTo>
                  <a:pt x="84552" y="108087"/>
                </a:lnTo>
                <a:lnTo>
                  <a:pt x="83971" y="108453"/>
                </a:lnTo>
                <a:lnTo>
                  <a:pt x="83232" y="108919"/>
                </a:lnTo>
                <a:lnTo>
                  <a:pt x="82371" y="109443"/>
                </a:lnTo>
                <a:lnTo>
                  <a:pt x="81416" y="110010"/>
                </a:lnTo>
                <a:lnTo>
                  <a:pt x="80397" y="110606"/>
                </a:lnTo>
                <a:lnTo>
                  <a:pt x="79328" y="111230"/>
                </a:lnTo>
                <a:lnTo>
                  <a:pt x="78251" y="111847"/>
                </a:lnTo>
                <a:lnTo>
                  <a:pt x="77196" y="112458"/>
                </a:lnTo>
                <a:lnTo>
                  <a:pt x="76177" y="113024"/>
                </a:lnTo>
                <a:lnTo>
                  <a:pt x="75229" y="113548"/>
                </a:lnTo>
                <a:lnTo>
                  <a:pt x="74375" y="114015"/>
                </a:lnTo>
                <a:lnTo>
                  <a:pt x="73658" y="114395"/>
                </a:lnTo>
                <a:lnTo>
                  <a:pt x="73349" y="114560"/>
                </a:lnTo>
                <a:lnTo>
                  <a:pt x="73091" y="114682"/>
                </a:lnTo>
                <a:lnTo>
                  <a:pt x="72868" y="114790"/>
                </a:lnTo>
                <a:lnTo>
                  <a:pt x="72696" y="114862"/>
                </a:lnTo>
                <a:lnTo>
                  <a:pt x="72438" y="115020"/>
                </a:lnTo>
                <a:lnTo>
                  <a:pt x="72179" y="115178"/>
                </a:lnTo>
                <a:lnTo>
                  <a:pt x="71899" y="115328"/>
                </a:lnTo>
                <a:lnTo>
                  <a:pt x="71612" y="115486"/>
                </a:lnTo>
                <a:lnTo>
                  <a:pt x="71009" y="115780"/>
                </a:lnTo>
                <a:lnTo>
                  <a:pt x="70385" y="116075"/>
                </a:lnTo>
                <a:lnTo>
                  <a:pt x="69761" y="116369"/>
                </a:lnTo>
                <a:lnTo>
                  <a:pt x="69136" y="116656"/>
                </a:lnTo>
                <a:lnTo>
                  <a:pt x="68541" y="116929"/>
                </a:lnTo>
                <a:lnTo>
                  <a:pt x="67974" y="117209"/>
                </a:lnTo>
                <a:lnTo>
                  <a:pt x="67679" y="117359"/>
                </a:lnTo>
                <a:lnTo>
                  <a:pt x="67378" y="117496"/>
                </a:lnTo>
                <a:lnTo>
                  <a:pt x="67076" y="117639"/>
                </a:lnTo>
                <a:lnTo>
                  <a:pt x="66775" y="117769"/>
                </a:lnTo>
                <a:lnTo>
                  <a:pt x="66481" y="117912"/>
                </a:lnTo>
                <a:lnTo>
                  <a:pt x="66172" y="118041"/>
                </a:lnTo>
                <a:lnTo>
                  <a:pt x="65871" y="118170"/>
                </a:lnTo>
                <a:lnTo>
                  <a:pt x="65576" y="118314"/>
                </a:lnTo>
                <a:lnTo>
                  <a:pt x="65311" y="118436"/>
                </a:lnTo>
                <a:lnTo>
                  <a:pt x="65017" y="118580"/>
                </a:lnTo>
                <a:lnTo>
                  <a:pt x="64686" y="118730"/>
                </a:lnTo>
                <a:lnTo>
                  <a:pt x="64342" y="118888"/>
                </a:lnTo>
                <a:lnTo>
                  <a:pt x="64005" y="119046"/>
                </a:lnTo>
                <a:lnTo>
                  <a:pt x="63674" y="119175"/>
                </a:lnTo>
                <a:lnTo>
                  <a:pt x="63366" y="119290"/>
                </a:lnTo>
                <a:lnTo>
                  <a:pt x="63100" y="119376"/>
                </a:lnTo>
                <a:lnTo>
                  <a:pt x="62756" y="119556"/>
                </a:lnTo>
                <a:lnTo>
                  <a:pt x="62368" y="119728"/>
                </a:lnTo>
                <a:lnTo>
                  <a:pt x="61959" y="119907"/>
                </a:lnTo>
                <a:lnTo>
                  <a:pt x="61536" y="120080"/>
                </a:lnTo>
                <a:lnTo>
                  <a:pt x="61098" y="120252"/>
                </a:lnTo>
                <a:lnTo>
                  <a:pt x="60674" y="120417"/>
                </a:lnTo>
                <a:lnTo>
                  <a:pt x="60258" y="120568"/>
                </a:lnTo>
                <a:lnTo>
                  <a:pt x="59885" y="120725"/>
                </a:lnTo>
                <a:lnTo>
                  <a:pt x="59533" y="120869"/>
                </a:lnTo>
                <a:lnTo>
                  <a:pt x="59052" y="121056"/>
                </a:lnTo>
                <a:lnTo>
                  <a:pt x="58478" y="121285"/>
                </a:lnTo>
                <a:lnTo>
                  <a:pt x="57825" y="121558"/>
                </a:lnTo>
                <a:lnTo>
                  <a:pt x="57093" y="121845"/>
                </a:lnTo>
                <a:lnTo>
                  <a:pt x="56311" y="122161"/>
                </a:lnTo>
                <a:lnTo>
                  <a:pt x="55507" y="122484"/>
                </a:lnTo>
                <a:lnTo>
                  <a:pt x="54696" y="122814"/>
                </a:lnTo>
                <a:lnTo>
                  <a:pt x="53878" y="123130"/>
                </a:lnTo>
                <a:lnTo>
                  <a:pt x="53088" y="123446"/>
                </a:lnTo>
                <a:lnTo>
                  <a:pt x="52349" y="123733"/>
                </a:lnTo>
                <a:lnTo>
                  <a:pt x="51674" y="123998"/>
                </a:lnTo>
                <a:lnTo>
                  <a:pt x="51072" y="124221"/>
                </a:lnTo>
                <a:lnTo>
                  <a:pt x="50569" y="124400"/>
                </a:lnTo>
                <a:lnTo>
                  <a:pt x="50196" y="124529"/>
                </a:lnTo>
                <a:lnTo>
                  <a:pt x="49945" y="124601"/>
                </a:lnTo>
                <a:lnTo>
                  <a:pt x="49830" y="124659"/>
                </a:lnTo>
                <a:lnTo>
                  <a:pt x="49643" y="124752"/>
                </a:lnTo>
                <a:lnTo>
                  <a:pt x="49385" y="124867"/>
                </a:lnTo>
                <a:lnTo>
                  <a:pt x="49069" y="124989"/>
                </a:lnTo>
                <a:lnTo>
                  <a:pt x="48294" y="125283"/>
                </a:lnTo>
                <a:lnTo>
                  <a:pt x="47426" y="125606"/>
                </a:lnTo>
                <a:lnTo>
                  <a:pt x="46529" y="125914"/>
                </a:lnTo>
                <a:lnTo>
                  <a:pt x="45703" y="126216"/>
                </a:lnTo>
                <a:lnTo>
                  <a:pt x="45021" y="126453"/>
                </a:lnTo>
                <a:lnTo>
                  <a:pt x="44576" y="126596"/>
                </a:lnTo>
                <a:lnTo>
                  <a:pt x="43464" y="126970"/>
                </a:lnTo>
                <a:lnTo>
                  <a:pt x="42373" y="127328"/>
                </a:lnTo>
                <a:lnTo>
                  <a:pt x="41289" y="127673"/>
                </a:lnTo>
                <a:lnTo>
                  <a:pt x="40213" y="128010"/>
                </a:lnTo>
                <a:lnTo>
                  <a:pt x="39151" y="128340"/>
                </a:lnTo>
                <a:lnTo>
                  <a:pt x="38074" y="128663"/>
                </a:lnTo>
                <a:lnTo>
                  <a:pt x="37005" y="128965"/>
                </a:lnTo>
                <a:lnTo>
                  <a:pt x="35928" y="129252"/>
                </a:lnTo>
                <a:lnTo>
                  <a:pt x="35390" y="129388"/>
                </a:lnTo>
                <a:lnTo>
                  <a:pt x="34844" y="129532"/>
                </a:lnTo>
                <a:lnTo>
                  <a:pt x="34299" y="129661"/>
                </a:lnTo>
                <a:lnTo>
                  <a:pt x="33761" y="129783"/>
                </a:lnTo>
                <a:lnTo>
                  <a:pt x="33208" y="129912"/>
                </a:lnTo>
                <a:lnTo>
                  <a:pt x="32648" y="130034"/>
                </a:lnTo>
                <a:lnTo>
                  <a:pt x="32103" y="130149"/>
                </a:lnTo>
                <a:lnTo>
                  <a:pt x="31543" y="130264"/>
                </a:lnTo>
                <a:lnTo>
                  <a:pt x="30976" y="130371"/>
                </a:lnTo>
                <a:lnTo>
                  <a:pt x="30402" y="130465"/>
                </a:lnTo>
                <a:lnTo>
                  <a:pt x="29835" y="130565"/>
                </a:lnTo>
                <a:lnTo>
                  <a:pt x="29253" y="130666"/>
                </a:lnTo>
                <a:lnTo>
                  <a:pt x="28672" y="130752"/>
                </a:lnTo>
                <a:lnTo>
                  <a:pt x="28076" y="130838"/>
                </a:lnTo>
                <a:lnTo>
                  <a:pt x="27481" y="130910"/>
                </a:lnTo>
                <a:lnTo>
                  <a:pt x="26878" y="130982"/>
                </a:lnTo>
                <a:lnTo>
                  <a:pt x="26454" y="131032"/>
                </a:lnTo>
                <a:lnTo>
                  <a:pt x="26017" y="131082"/>
                </a:lnTo>
                <a:lnTo>
                  <a:pt x="25586" y="131132"/>
                </a:lnTo>
                <a:lnTo>
                  <a:pt x="25155" y="131175"/>
                </a:lnTo>
                <a:lnTo>
                  <a:pt x="24718" y="131218"/>
                </a:lnTo>
                <a:lnTo>
                  <a:pt x="24287" y="131247"/>
                </a:lnTo>
                <a:lnTo>
                  <a:pt x="23849" y="131283"/>
                </a:lnTo>
                <a:lnTo>
                  <a:pt x="23411" y="131312"/>
                </a:lnTo>
                <a:lnTo>
                  <a:pt x="22966" y="131340"/>
                </a:lnTo>
                <a:lnTo>
                  <a:pt x="22536" y="131362"/>
                </a:lnTo>
                <a:lnTo>
                  <a:pt x="22098" y="131376"/>
                </a:lnTo>
                <a:lnTo>
                  <a:pt x="21653" y="131398"/>
                </a:lnTo>
                <a:lnTo>
                  <a:pt x="21222" y="131405"/>
                </a:lnTo>
                <a:lnTo>
                  <a:pt x="20785" y="131412"/>
                </a:lnTo>
                <a:lnTo>
                  <a:pt x="20347" y="131412"/>
                </a:lnTo>
                <a:lnTo>
                  <a:pt x="19923" y="131405"/>
                </a:lnTo>
                <a:lnTo>
                  <a:pt x="19701" y="131405"/>
                </a:lnTo>
                <a:lnTo>
                  <a:pt x="19493" y="131398"/>
                </a:lnTo>
                <a:lnTo>
                  <a:pt x="19285" y="131376"/>
                </a:lnTo>
                <a:lnTo>
                  <a:pt x="19076" y="131362"/>
                </a:lnTo>
                <a:lnTo>
                  <a:pt x="18883" y="131340"/>
                </a:lnTo>
                <a:lnTo>
                  <a:pt x="18682" y="131312"/>
                </a:lnTo>
                <a:lnTo>
                  <a:pt x="18488" y="131283"/>
                </a:lnTo>
                <a:lnTo>
                  <a:pt x="18294" y="131247"/>
                </a:lnTo>
                <a:lnTo>
                  <a:pt x="17921" y="131175"/>
                </a:lnTo>
                <a:lnTo>
                  <a:pt x="17555" y="131082"/>
                </a:lnTo>
                <a:lnTo>
                  <a:pt x="17203" y="130974"/>
                </a:lnTo>
                <a:lnTo>
                  <a:pt x="16859" y="130852"/>
                </a:lnTo>
                <a:lnTo>
                  <a:pt x="16529" y="130723"/>
                </a:lnTo>
                <a:lnTo>
                  <a:pt x="16213" y="130580"/>
                </a:lnTo>
                <a:lnTo>
                  <a:pt x="15897" y="130436"/>
                </a:lnTo>
                <a:lnTo>
                  <a:pt x="15596" y="130271"/>
                </a:lnTo>
                <a:lnTo>
                  <a:pt x="15301" y="130099"/>
                </a:lnTo>
                <a:lnTo>
                  <a:pt x="15007" y="129919"/>
                </a:lnTo>
                <a:lnTo>
                  <a:pt x="14727" y="129726"/>
                </a:lnTo>
                <a:lnTo>
                  <a:pt x="14447" y="129532"/>
                </a:lnTo>
                <a:lnTo>
                  <a:pt x="14210" y="129352"/>
                </a:lnTo>
                <a:lnTo>
                  <a:pt x="13974" y="129173"/>
                </a:lnTo>
                <a:lnTo>
                  <a:pt x="13758" y="128972"/>
                </a:lnTo>
                <a:lnTo>
                  <a:pt x="13529" y="128778"/>
                </a:lnTo>
                <a:lnTo>
                  <a:pt x="13306" y="128570"/>
                </a:lnTo>
                <a:lnTo>
                  <a:pt x="13091" y="128355"/>
                </a:lnTo>
                <a:lnTo>
                  <a:pt x="12875" y="128132"/>
                </a:lnTo>
                <a:lnTo>
                  <a:pt x="12660" y="127910"/>
                </a:lnTo>
                <a:lnTo>
                  <a:pt x="12459" y="127673"/>
                </a:lnTo>
                <a:lnTo>
                  <a:pt x="12251" y="127436"/>
                </a:lnTo>
                <a:lnTo>
                  <a:pt x="12057" y="127192"/>
                </a:lnTo>
                <a:lnTo>
                  <a:pt x="11856" y="126941"/>
                </a:lnTo>
                <a:lnTo>
                  <a:pt x="11663" y="126682"/>
                </a:lnTo>
                <a:lnTo>
                  <a:pt x="11469" y="126417"/>
                </a:lnTo>
                <a:lnTo>
                  <a:pt x="11282" y="126144"/>
                </a:lnTo>
                <a:lnTo>
                  <a:pt x="11096" y="125871"/>
                </a:lnTo>
                <a:lnTo>
                  <a:pt x="10916" y="125592"/>
                </a:lnTo>
                <a:lnTo>
                  <a:pt x="10737" y="125304"/>
                </a:lnTo>
                <a:lnTo>
                  <a:pt x="10557" y="125003"/>
                </a:lnTo>
                <a:lnTo>
                  <a:pt x="10385" y="124709"/>
                </a:lnTo>
                <a:lnTo>
                  <a:pt x="10213" y="124407"/>
                </a:lnTo>
                <a:lnTo>
                  <a:pt x="10041" y="124092"/>
                </a:lnTo>
                <a:lnTo>
                  <a:pt x="9883" y="123783"/>
                </a:lnTo>
                <a:lnTo>
                  <a:pt x="9718" y="123460"/>
                </a:lnTo>
                <a:lnTo>
                  <a:pt x="9560" y="123130"/>
                </a:lnTo>
                <a:lnTo>
                  <a:pt x="9402" y="122807"/>
                </a:lnTo>
                <a:lnTo>
                  <a:pt x="9244" y="122470"/>
                </a:lnTo>
                <a:lnTo>
                  <a:pt x="9093" y="122132"/>
                </a:lnTo>
                <a:lnTo>
                  <a:pt x="8792" y="121436"/>
                </a:lnTo>
                <a:lnTo>
                  <a:pt x="8505" y="120725"/>
                </a:lnTo>
                <a:lnTo>
                  <a:pt x="8268" y="120108"/>
                </a:lnTo>
                <a:lnTo>
                  <a:pt x="8031" y="119469"/>
                </a:lnTo>
                <a:lnTo>
                  <a:pt x="7794" y="118824"/>
                </a:lnTo>
                <a:lnTo>
                  <a:pt x="7564" y="118142"/>
                </a:lnTo>
                <a:lnTo>
                  <a:pt x="7335" y="117453"/>
                </a:lnTo>
                <a:lnTo>
                  <a:pt x="7112" y="116742"/>
                </a:lnTo>
                <a:lnTo>
                  <a:pt x="6890" y="116017"/>
                </a:lnTo>
                <a:lnTo>
                  <a:pt x="6667" y="115292"/>
                </a:lnTo>
                <a:lnTo>
                  <a:pt x="6452" y="114539"/>
                </a:lnTo>
                <a:lnTo>
                  <a:pt x="6244" y="113785"/>
                </a:lnTo>
                <a:lnTo>
                  <a:pt x="6029" y="113017"/>
                </a:lnTo>
                <a:lnTo>
                  <a:pt x="5820" y="112242"/>
                </a:lnTo>
                <a:lnTo>
                  <a:pt x="5627" y="111460"/>
                </a:lnTo>
                <a:lnTo>
                  <a:pt x="5419" y="110670"/>
                </a:lnTo>
                <a:lnTo>
                  <a:pt x="5232" y="109888"/>
                </a:lnTo>
                <a:lnTo>
                  <a:pt x="5031" y="109091"/>
                </a:lnTo>
                <a:lnTo>
                  <a:pt x="4665" y="107505"/>
                </a:lnTo>
                <a:lnTo>
                  <a:pt x="4320" y="105912"/>
                </a:lnTo>
                <a:lnTo>
                  <a:pt x="3983" y="104340"/>
                </a:lnTo>
                <a:lnTo>
                  <a:pt x="3667" y="102790"/>
                </a:lnTo>
                <a:lnTo>
                  <a:pt x="3373" y="101268"/>
                </a:lnTo>
                <a:lnTo>
                  <a:pt x="3108" y="99797"/>
                </a:lnTo>
                <a:lnTo>
                  <a:pt x="2856" y="98376"/>
                </a:lnTo>
                <a:lnTo>
                  <a:pt x="2627" y="97027"/>
                </a:lnTo>
                <a:lnTo>
                  <a:pt x="2505" y="96216"/>
                </a:lnTo>
                <a:lnTo>
                  <a:pt x="2375" y="95405"/>
                </a:lnTo>
                <a:lnTo>
                  <a:pt x="2253" y="94594"/>
                </a:lnTo>
                <a:lnTo>
                  <a:pt x="2139" y="93776"/>
                </a:lnTo>
                <a:lnTo>
                  <a:pt x="2017" y="92965"/>
                </a:lnTo>
                <a:lnTo>
                  <a:pt x="1916" y="92146"/>
                </a:lnTo>
                <a:lnTo>
                  <a:pt x="1808" y="91328"/>
                </a:lnTo>
                <a:lnTo>
                  <a:pt x="1701" y="90510"/>
                </a:lnTo>
                <a:lnTo>
                  <a:pt x="1600" y="89699"/>
                </a:lnTo>
                <a:lnTo>
                  <a:pt x="1500" y="88874"/>
                </a:lnTo>
                <a:lnTo>
                  <a:pt x="1414" y="88055"/>
                </a:lnTo>
                <a:lnTo>
                  <a:pt x="1320" y="87230"/>
                </a:lnTo>
                <a:lnTo>
                  <a:pt x="1234" y="86412"/>
                </a:lnTo>
                <a:lnTo>
                  <a:pt x="1148" y="85594"/>
                </a:lnTo>
                <a:lnTo>
                  <a:pt x="1069" y="84768"/>
                </a:lnTo>
                <a:lnTo>
                  <a:pt x="990" y="83950"/>
                </a:lnTo>
                <a:lnTo>
                  <a:pt x="911" y="83075"/>
                </a:lnTo>
                <a:lnTo>
                  <a:pt x="840" y="82206"/>
                </a:lnTo>
                <a:lnTo>
                  <a:pt x="775" y="81338"/>
                </a:lnTo>
                <a:lnTo>
                  <a:pt x="703" y="80477"/>
                </a:lnTo>
                <a:lnTo>
                  <a:pt x="646" y="79601"/>
                </a:lnTo>
                <a:lnTo>
                  <a:pt x="588" y="78740"/>
                </a:lnTo>
                <a:lnTo>
                  <a:pt x="531" y="77878"/>
                </a:lnTo>
                <a:lnTo>
                  <a:pt x="488" y="77017"/>
                </a:lnTo>
                <a:lnTo>
                  <a:pt x="438" y="76156"/>
                </a:lnTo>
                <a:lnTo>
                  <a:pt x="387" y="75288"/>
                </a:lnTo>
                <a:lnTo>
                  <a:pt x="337" y="74419"/>
                </a:lnTo>
                <a:lnTo>
                  <a:pt x="294" y="73558"/>
                </a:lnTo>
                <a:lnTo>
                  <a:pt x="244" y="72689"/>
                </a:lnTo>
                <a:lnTo>
                  <a:pt x="194" y="71814"/>
                </a:lnTo>
                <a:lnTo>
                  <a:pt x="151" y="70945"/>
                </a:lnTo>
                <a:lnTo>
                  <a:pt x="100" y="70070"/>
                </a:lnTo>
                <a:lnTo>
                  <a:pt x="72" y="69481"/>
                </a:lnTo>
                <a:lnTo>
                  <a:pt x="50" y="68893"/>
                </a:lnTo>
                <a:lnTo>
                  <a:pt x="21" y="68311"/>
                </a:lnTo>
                <a:lnTo>
                  <a:pt x="14" y="67730"/>
                </a:lnTo>
                <a:lnTo>
                  <a:pt x="7" y="67134"/>
                </a:lnTo>
                <a:lnTo>
                  <a:pt x="0" y="66553"/>
                </a:lnTo>
                <a:lnTo>
                  <a:pt x="0" y="65957"/>
                </a:lnTo>
                <a:lnTo>
                  <a:pt x="0" y="65376"/>
                </a:lnTo>
                <a:lnTo>
                  <a:pt x="21" y="64206"/>
                </a:lnTo>
                <a:lnTo>
                  <a:pt x="57" y="63029"/>
                </a:lnTo>
                <a:lnTo>
                  <a:pt x="100" y="61859"/>
                </a:lnTo>
                <a:lnTo>
                  <a:pt x="158" y="60689"/>
                </a:lnTo>
                <a:lnTo>
                  <a:pt x="222" y="59519"/>
                </a:lnTo>
                <a:lnTo>
                  <a:pt x="301" y="58350"/>
                </a:lnTo>
                <a:lnTo>
                  <a:pt x="387" y="57180"/>
                </a:lnTo>
                <a:lnTo>
                  <a:pt x="466" y="56017"/>
                </a:lnTo>
                <a:lnTo>
                  <a:pt x="567" y="54854"/>
                </a:lnTo>
                <a:lnTo>
                  <a:pt x="660" y="53692"/>
                </a:lnTo>
                <a:lnTo>
                  <a:pt x="753" y="52529"/>
                </a:lnTo>
                <a:lnTo>
                  <a:pt x="854" y="51374"/>
                </a:lnTo>
                <a:lnTo>
                  <a:pt x="911" y="50541"/>
                </a:lnTo>
                <a:lnTo>
                  <a:pt x="983" y="49716"/>
                </a:lnTo>
                <a:lnTo>
                  <a:pt x="1062" y="48883"/>
                </a:lnTo>
                <a:lnTo>
                  <a:pt x="1148" y="48065"/>
                </a:lnTo>
                <a:lnTo>
                  <a:pt x="1242" y="47232"/>
                </a:lnTo>
                <a:lnTo>
                  <a:pt x="1328" y="46414"/>
                </a:lnTo>
                <a:lnTo>
                  <a:pt x="1428" y="45589"/>
                </a:lnTo>
                <a:lnTo>
                  <a:pt x="1536" y="44771"/>
                </a:lnTo>
                <a:lnTo>
                  <a:pt x="1643" y="43952"/>
                </a:lnTo>
                <a:lnTo>
                  <a:pt x="1751" y="43127"/>
                </a:lnTo>
                <a:lnTo>
                  <a:pt x="1859" y="42316"/>
                </a:lnTo>
                <a:lnTo>
                  <a:pt x="1974" y="41491"/>
                </a:lnTo>
                <a:lnTo>
                  <a:pt x="2074" y="40680"/>
                </a:lnTo>
                <a:lnTo>
                  <a:pt x="2182" y="39869"/>
                </a:lnTo>
                <a:lnTo>
                  <a:pt x="2297" y="39058"/>
                </a:lnTo>
                <a:lnTo>
                  <a:pt x="2404" y="38240"/>
                </a:lnTo>
                <a:lnTo>
                  <a:pt x="2483" y="37701"/>
                </a:lnTo>
                <a:lnTo>
                  <a:pt x="2555" y="37156"/>
                </a:lnTo>
                <a:lnTo>
                  <a:pt x="2634" y="36603"/>
                </a:lnTo>
                <a:lnTo>
                  <a:pt x="2727" y="36058"/>
                </a:lnTo>
                <a:lnTo>
                  <a:pt x="2813" y="35498"/>
                </a:lnTo>
                <a:lnTo>
                  <a:pt x="2907" y="34938"/>
                </a:lnTo>
                <a:lnTo>
                  <a:pt x="3007" y="34385"/>
                </a:lnTo>
                <a:lnTo>
                  <a:pt x="3108" y="33833"/>
                </a:lnTo>
                <a:lnTo>
                  <a:pt x="3208" y="33273"/>
                </a:lnTo>
                <a:lnTo>
                  <a:pt x="3308" y="32720"/>
                </a:lnTo>
                <a:lnTo>
                  <a:pt x="3416" y="32175"/>
                </a:lnTo>
                <a:lnTo>
                  <a:pt x="3524" y="31622"/>
                </a:lnTo>
                <a:lnTo>
                  <a:pt x="3631" y="31077"/>
                </a:lnTo>
                <a:lnTo>
                  <a:pt x="3746" y="30546"/>
                </a:lnTo>
                <a:lnTo>
                  <a:pt x="3854" y="30015"/>
                </a:lnTo>
                <a:lnTo>
                  <a:pt x="3969" y="29483"/>
                </a:lnTo>
                <a:lnTo>
                  <a:pt x="4084" y="28945"/>
                </a:lnTo>
                <a:lnTo>
                  <a:pt x="4198" y="28421"/>
                </a:lnTo>
                <a:lnTo>
                  <a:pt x="4313" y="27890"/>
                </a:lnTo>
                <a:lnTo>
                  <a:pt x="4428" y="27366"/>
                </a:lnTo>
                <a:lnTo>
                  <a:pt x="4543" y="26842"/>
                </a:lnTo>
                <a:lnTo>
                  <a:pt x="4658" y="26318"/>
                </a:lnTo>
                <a:lnTo>
                  <a:pt x="4780" y="25787"/>
                </a:lnTo>
                <a:lnTo>
                  <a:pt x="4902" y="25256"/>
                </a:lnTo>
                <a:lnTo>
                  <a:pt x="4995" y="24840"/>
                </a:lnTo>
                <a:lnTo>
                  <a:pt x="5110" y="24330"/>
                </a:lnTo>
                <a:lnTo>
                  <a:pt x="5239" y="23756"/>
                </a:lnTo>
                <a:lnTo>
                  <a:pt x="5375" y="23146"/>
                </a:lnTo>
                <a:lnTo>
                  <a:pt x="5526" y="22550"/>
                </a:lnTo>
                <a:lnTo>
                  <a:pt x="5670" y="22012"/>
                </a:lnTo>
                <a:lnTo>
                  <a:pt x="5741" y="21768"/>
                </a:lnTo>
                <a:lnTo>
                  <a:pt x="5806" y="21553"/>
                </a:lnTo>
                <a:lnTo>
                  <a:pt x="5871" y="21366"/>
                </a:lnTo>
                <a:lnTo>
                  <a:pt x="5935" y="21208"/>
                </a:lnTo>
                <a:lnTo>
                  <a:pt x="6000" y="20857"/>
                </a:lnTo>
                <a:lnTo>
                  <a:pt x="6093" y="20469"/>
                </a:lnTo>
                <a:lnTo>
                  <a:pt x="6201" y="20074"/>
                </a:lnTo>
                <a:lnTo>
                  <a:pt x="6316" y="19665"/>
                </a:lnTo>
                <a:lnTo>
                  <a:pt x="6430" y="19249"/>
                </a:lnTo>
                <a:lnTo>
                  <a:pt x="6553" y="18847"/>
                </a:lnTo>
                <a:lnTo>
                  <a:pt x="6667" y="18467"/>
                </a:lnTo>
                <a:lnTo>
                  <a:pt x="6775" y="18108"/>
                </a:lnTo>
                <a:lnTo>
                  <a:pt x="6890" y="17735"/>
                </a:lnTo>
                <a:lnTo>
                  <a:pt x="7005" y="17354"/>
                </a:lnTo>
                <a:lnTo>
                  <a:pt x="7119" y="16988"/>
                </a:lnTo>
                <a:lnTo>
                  <a:pt x="7234" y="16615"/>
                </a:lnTo>
                <a:lnTo>
                  <a:pt x="7342" y="16249"/>
                </a:lnTo>
                <a:lnTo>
                  <a:pt x="7457" y="15883"/>
                </a:lnTo>
                <a:lnTo>
                  <a:pt x="7572" y="15517"/>
                </a:lnTo>
                <a:lnTo>
                  <a:pt x="7686" y="15144"/>
                </a:lnTo>
                <a:lnTo>
                  <a:pt x="7902" y="14469"/>
                </a:lnTo>
                <a:lnTo>
                  <a:pt x="8131" y="13744"/>
                </a:lnTo>
                <a:lnTo>
                  <a:pt x="8375" y="12976"/>
                </a:lnTo>
                <a:lnTo>
                  <a:pt x="8641" y="12215"/>
                </a:lnTo>
                <a:lnTo>
                  <a:pt x="8770" y="11828"/>
                </a:lnTo>
                <a:lnTo>
                  <a:pt x="8907" y="11455"/>
                </a:lnTo>
                <a:lnTo>
                  <a:pt x="9050" y="11089"/>
                </a:lnTo>
                <a:lnTo>
                  <a:pt x="9186" y="10737"/>
                </a:lnTo>
                <a:lnTo>
                  <a:pt x="9330" y="10400"/>
                </a:lnTo>
                <a:lnTo>
                  <a:pt x="9474" y="10077"/>
                </a:lnTo>
                <a:lnTo>
                  <a:pt x="9617" y="9775"/>
                </a:lnTo>
                <a:lnTo>
                  <a:pt x="9753" y="9495"/>
                </a:lnTo>
                <a:lnTo>
                  <a:pt x="9811" y="9337"/>
                </a:lnTo>
                <a:lnTo>
                  <a:pt x="9883" y="9165"/>
                </a:lnTo>
                <a:lnTo>
                  <a:pt x="9954" y="8986"/>
                </a:lnTo>
                <a:lnTo>
                  <a:pt x="10033" y="8799"/>
                </a:lnTo>
                <a:lnTo>
                  <a:pt x="10227" y="8397"/>
                </a:lnTo>
                <a:lnTo>
                  <a:pt x="10435" y="7974"/>
                </a:lnTo>
                <a:lnTo>
                  <a:pt x="10679" y="7543"/>
                </a:lnTo>
                <a:lnTo>
                  <a:pt x="10938" y="7091"/>
                </a:lnTo>
                <a:lnTo>
                  <a:pt x="11203" y="6646"/>
                </a:lnTo>
                <a:lnTo>
                  <a:pt x="11483" y="6194"/>
                </a:lnTo>
                <a:lnTo>
                  <a:pt x="11763" y="5756"/>
                </a:lnTo>
                <a:lnTo>
                  <a:pt x="12050" y="5340"/>
                </a:lnTo>
                <a:lnTo>
                  <a:pt x="12323" y="4945"/>
                </a:lnTo>
                <a:lnTo>
                  <a:pt x="12588" y="4572"/>
                </a:lnTo>
                <a:lnTo>
                  <a:pt x="12847" y="4249"/>
                </a:lnTo>
                <a:lnTo>
                  <a:pt x="13084" y="3948"/>
                </a:lnTo>
                <a:lnTo>
                  <a:pt x="13191" y="3825"/>
                </a:lnTo>
                <a:lnTo>
                  <a:pt x="13299" y="3711"/>
                </a:lnTo>
                <a:lnTo>
                  <a:pt x="13392" y="3617"/>
                </a:lnTo>
                <a:lnTo>
                  <a:pt x="13478" y="3524"/>
                </a:lnTo>
                <a:lnTo>
                  <a:pt x="13830" y="3201"/>
                </a:lnTo>
                <a:lnTo>
                  <a:pt x="14124" y="2907"/>
                </a:lnTo>
                <a:lnTo>
                  <a:pt x="14404" y="2634"/>
                </a:lnTo>
                <a:lnTo>
                  <a:pt x="14684" y="2383"/>
                </a:lnTo>
                <a:lnTo>
                  <a:pt x="14820" y="2261"/>
                </a:lnTo>
                <a:lnTo>
                  <a:pt x="14971" y="2139"/>
                </a:lnTo>
                <a:lnTo>
                  <a:pt x="15129" y="2010"/>
                </a:lnTo>
                <a:lnTo>
                  <a:pt x="15301" y="1881"/>
                </a:lnTo>
                <a:lnTo>
                  <a:pt x="15488" y="1751"/>
                </a:lnTo>
                <a:lnTo>
                  <a:pt x="15696" y="1608"/>
                </a:lnTo>
                <a:lnTo>
                  <a:pt x="15919" y="1471"/>
                </a:lnTo>
                <a:lnTo>
                  <a:pt x="16163" y="1321"/>
                </a:lnTo>
                <a:lnTo>
                  <a:pt x="16349" y="1213"/>
                </a:lnTo>
                <a:lnTo>
                  <a:pt x="16550" y="1098"/>
                </a:lnTo>
                <a:lnTo>
                  <a:pt x="16744" y="991"/>
                </a:lnTo>
                <a:lnTo>
                  <a:pt x="16959" y="897"/>
                </a:lnTo>
                <a:lnTo>
                  <a:pt x="17175" y="797"/>
                </a:lnTo>
                <a:lnTo>
                  <a:pt x="17390" y="696"/>
                </a:lnTo>
                <a:lnTo>
                  <a:pt x="17612" y="610"/>
                </a:lnTo>
                <a:lnTo>
                  <a:pt x="17842" y="524"/>
                </a:lnTo>
                <a:lnTo>
                  <a:pt x="18072" y="452"/>
                </a:lnTo>
                <a:lnTo>
                  <a:pt x="18316" y="381"/>
                </a:lnTo>
                <a:lnTo>
                  <a:pt x="18560" y="309"/>
                </a:lnTo>
                <a:lnTo>
                  <a:pt x="18804" y="251"/>
                </a:lnTo>
                <a:lnTo>
                  <a:pt x="19055" y="208"/>
                </a:lnTo>
                <a:lnTo>
                  <a:pt x="19299" y="172"/>
                </a:lnTo>
                <a:lnTo>
                  <a:pt x="19550" y="136"/>
                </a:lnTo>
                <a:lnTo>
                  <a:pt x="19816" y="122"/>
                </a:lnTo>
                <a:lnTo>
                  <a:pt x="19952" y="79"/>
                </a:lnTo>
                <a:lnTo>
                  <a:pt x="20139" y="50"/>
                </a:lnTo>
                <a:lnTo>
                  <a:pt x="20340" y="22"/>
                </a:lnTo>
                <a:lnTo>
                  <a:pt x="20591" y="7"/>
                </a:lnTo>
                <a:close/>
              </a:path>
            </a:pathLst>
          </a:custGeom>
          <a:gradFill>
            <a:gsLst>
              <a:gs pos="0">
                <a:srgbClr val="FFFFFF">
                  <a:alpha val="50000"/>
                </a:srgbClr>
              </a:gs>
              <a:gs pos="60000">
                <a:srgbClr val="FFFFFF"/>
              </a:gs>
            </a:gsLst>
            <a:lin ang="2700000"/>
          </a:gradFill>
        </p:spPr>
        <p:txBody>
          <a:bodyPr vert="horz" wrap="square" lIns="91440" tIns="45720" rIns="91440" bIns="45720" anchor="t">
            <a:prstTxWarp prst="textNoShape">
              <a:avLst/>
            </a:prstTxWarp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06604" y="634062"/>
            <a:ext cx="10858500" cy="3995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4</a:t>
            </a:r>
            <a:r>
              <a:rPr lang="en-US" altLang="zh-CN" sz="3200" b="1" i="0" u="none" baseline="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.4 </a:t>
            </a:r>
            <a:r>
              <a:rPr lang="zh-CN" altLang="en-US" sz="3200" b="1" i="0" u="none" baseline="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High Capital Requirements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utoShape 2"/>
          <p:cNvSpPr>
            <a:spLocks noGrp="1"/>
          </p:cNvSpPr>
          <p:nvPr>
            <p:ph type="title"/>
          </p:nvPr>
        </p:nvSpPr>
        <p:spPr>
          <a:xfrm>
            <a:off x="6801223" y="218212"/>
            <a:ext cx="4348111" cy="525027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200" b="1" dirty="0">
                <a:latin typeface="Arial"/>
                <a:ea typeface="Arial"/>
              </a:rPr>
              <a:t>4</a:t>
            </a:r>
            <a:r>
              <a:rPr lang="en-US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.5 Digital Skills Gap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6817346" y="804039"/>
            <a:ext cx="5154134" cy="35394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Technological impact is hindered by a lack of specialized expertise and low rural digital literacy, resulting in the underutilization of advanced systems.</a:t>
            </a:r>
          </a:p>
        </p:txBody>
      </p:sp>
      <p:sp>
        <p:nvSpPr>
          <p:cNvPr id="17" name="Freeform 3"/>
          <p:cNvSpPr/>
          <p:nvPr/>
        </p:nvSpPr>
        <p:spPr>
          <a:xfrm>
            <a:off x="0" y="5032763"/>
            <a:ext cx="1938713" cy="1825237"/>
          </a:xfrm>
          <a:custGeom>
            <a:avLst/>
            <a:gdLst/>
            <a:ahLst/>
            <a:cxnLst/>
            <a:rect l="l" t="t" r="r" b="b"/>
            <a:pathLst>
              <a:path w="1938713" h="1825237">
                <a:moveTo>
                  <a:pt x="15884" y="321"/>
                </a:moveTo>
                <a:cubicBezTo>
                  <a:pt x="29533" y="-443"/>
                  <a:pt x="43462" y="150"/>
                  <a:pt x="57515" y="2215"/>
                </a:cubicBezTo>
                <a:lnTo>
                  <a:pt x="1762861" y="252862"/>
                </a:lnTo>
                <a:cubicBezTo>
                  <a:pt x="1875282" y="269385"/>
                  <a:pt x="1953022" y="373915"/>
                  <a:pt x="1936499" y="486336"/>
                </a:cubicBezTo>
                <a:lnTo>
                  <a:pt x="1739711" y="1825237"/>
                </a:lnTo>
                <a:lnTo>
                  <a:pt x="0" y="1825237"/>
                </a:lnTo>
                <a:lnTo>
                  <a:pt x="0" y="280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1512420" y="612906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8"/>
    </mc:Choice>
    <mc:Fallback xmlns="">
      <p:transition spd="slow" advTm="966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02162" y="1217144"/>
            <a:ext cx="6326872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altLang="zh-CN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5</a:t>
            </a:r>
            <a:r>
              <a:rPr lang="en-US" altLang="zh-CN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.1 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Secure National Infrastructure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9"/>
          <p:cNvSpPr/>
          <p:nvPr/>
        </p:nvSpPr>
        <p:spPr>
          <a:xfrm flipH="1">
            <a:off x="202161" y="1669403"/>
            <a:ext cx="11761238" cy="954107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Create a specialized agency and framework to secure power grids and utilities against cyberattacks.</a:t>
            </a:r>
            <a:endParaRPr lang="zh-CN" altLang="en-US" sz="2800" b="0" i="0" u="none" baseline="0" dirty="0">
              <a:ln/>
              <a:solidFill>
                <a:schemeClr val="tx1"/>
              </a:solidFill>
              <a:effectLst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0" name="AutoShape 2"/>
          <p:cNvSpPr>
            <a:spLocks noGrp="1"/>
          </p:cNvSpPr>
          <p:nvPr>
            <p:ph type="title" idx="4294967295"/>
          </p:nvPr>
        </p:nvSpPr>
        <p:spPr>
          <a:xfrm>
            <a:off x="211493" y="526367"/>
            <a:ext cx="6867525" cy="477617"/>
          </a:xfrm>
        </p:spPr>
        <p:txBody>
          <a:bodyPr vert="horz" lIns="91440" tIns="45720" rIns="91440" bIns="45720" anchor="b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latin typeface="Arial"/>
                <a:ea typeface="Arial"/>
              </a:rPr>
              <a:t>5</a:t>
            </a:r>
            <a:r>
              <a:rPr 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.0 RECOMMENDATIONS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185030" y="3027319"/>
            <a:ext cx="6555472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5.2 System Handshakes </a:t>
            </a:r>
            <a:endParaRPr lang="en-US" sz="2800" b="1" dirty="0"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2" name="AutoShape 4"/>
          <p:cNvSpPr/>
          <p:nvPr/>
        </p:nvSpPr>
        <p:spPr>
          <a:xfrm>
            <a:off x="185030" y="3406689"/>
            <a:ext cx="11778370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Mandate "system handshakes" between all government and private platforms.</a:t>
            </a:r>
            <a:endParaRPr lang="zh-CN" altLang="en-US" sz="2800" b="0" i="0" u="none" baseline="0" dirty="0">
              <a:solidFill>
                <a:schemeClr val="tx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269871" y="4878361"/>
            <a:ext cx="7480758" cy="43088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pPr marL="0">
              <a:defRPr/>
            </a:pPr>
            <a:r>
              <a:rPr lang="en-US" altLang="zh-CN" sz="28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5</a:t>
            </a:r>
            <a:r>
              <a:rPr lang="en-US" altLang="zh-CN" sz="2800" b="1" i="0" u="none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.3 </a:t>
            </a:r>
            <a:r>
              <a:rPr lang="zh-CN" altLang="en-US" sz="2800" b="1" i="0" u="none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Public-Private Partnerships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195916" y="5309248"/>
            <a:ext cx="11767484" cy="95410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just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Leverage Public-Private Partnerships to lower the initial costs of fiber and 5G rollouts.</a:t>
            </a:r>
          </a:p>
        </p:txBody>
      </p:sp>
    </p:spTree>
  </p:cSld>
  <p:clrMapOvr>
    <a:masterClrMapping/>
  </p:clrMapOvr>
  <p:transition spd="slow" advClick="0" advTm="239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flipH="1">
            <a:off x="0" y="-849"/>
            <a:ext cx="3048000" cy="1601049"/>
            <a:chOff x="2540659" y="-849"/>
            <a:chExt cx="9651343" cy="5205452"/>
          </a:xfrm>
          <a:solidFill>
            <a:schemeClr val="accent1"/>
          </a:solidFill>
        </p:grpSpPr>
        <p:sp>
          <p:nvSpPr>
            <p:cNvPr id="4" name="Freeform 4"/>
            <p:cNvSpPr/>
            <p:nvPr/>
          </p:nvSpPr>
          <p:spPr>
            <a:xfrm flipV="1">
              <a:off x="9725867" y="1463770"/>
              <a:ext cx="2466135" cy="3134760"/>
            </a:xfrm>
            <a:custGeom>
              <a:avLst/>
              <a:gdLst/>
              <a:ahLst/>
              <a:cxnLst/>
              <a:rect l="l" t="t" r="r" b="b"/>
              <a:pathLst>
                <a:path w="2466135" h="3134760">
                  <a:moveTo>
                    <a:pt x="2466134" y="3134760"/>
                  </a:moveTo>
                  <a:lnTo>
                    <a:pt x="2466135" y="3134760"/>
                  </a:lnTo>
                  <a:lnTo>
                    <a:pt x="2466135" y="1226361"/>
                  </a:lnTo>
                  <a:lnTo>
                    <a:pt x="712624" y="0"/>
                  </a:lnTo>
                  <a:lnTo>
                    <a:pt x="0" y="697021"/>
                  </a:lnTo>
                  <a:lnTo>
                    <a:pt x="2466134" y="242177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2540659" y="-849"/>
              <a:ext cx="9651341" cy="5205452"/>
            </a:xfrm>
            <a:custGeom>
              <a:avLst/>
              <a:gdLst/>
              <a:ahLst/>
              <a:cxnLst/>
              <a:rect l="l" t="t" r="r" b="b"/>
              <a:pathLst>
                <a:path w="9651341" h="5205452">
                  <a:moveTo>
                    <a:pt x="0" y="5205452"/>
                  </a:moveTo>
                  <a:lnTo>
                    <a:pt x="9651341" y="5205452"/>
                  </a:lnTo>
                  <a:lnTo>
                    <a:pt x="9651341" y="3027846"/>
                  </a:lnTo>
                  <a:lnTo>
                    <a:pt x="53219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</p:grpSp>
      <p:sp>
        <p:nvSpPr>
          <p:cNvPr id="7" name="TextBox 3"/>
          <p:cNvSpPr txBox="1"/>
          <p:nvPr/>
        </p:nvSpPr>
        <p:spPr>
          <a:xfrm>
            <a:off x="352094" y="1088055"/>
            <a:ext cx="99822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GB" sz="3200" b="1" dirty="0">
                <a:latin typeface="Arial"/>
                <a:ea typeface="Arial"/>
              </a:rPr>
              <a:t>5</a:t>
            </a:r>
            <a:r>
              <a:rPr lang="en-GB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.4 Renewable Energy and E-Waste Schemes</a:t>
            </a:r>
            <a:endParaRPr lang="en-US" sz="3200" dirty="0"/>
          </a:p>
        </p:txBody>
      </p:sp>
      <p:sp>
        <p:nvSpPr>
          <p:cNvPr id="8" name="TextBox 4"/>
          <p:cNvSpPr txBox="1"/>
          <p:nvPr/>
        </p:nvSpPr>
        <p:spPr>
          <a:xfrm>
            <a:off x="36226" y="1656206"/>
            <a:ext cx="11933394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3200" b="0" i="0" u="none" baseline="0" dirty="0">
                <a:ln/>
                <a:solidFill>
                  <a:schemeClr val="tx1"/>
                </a:solidFill>
                <a:effectLst/>
                <a:latin typeface="Arial"/>
                <a:ea typeface="Arial"/>
              </a:rPr>
              <a:t>Power the digital backbone with renewable energy and establish formal e-waste schemes to maintain environmental sustainability.</a:t>
            </a:r>
            <a:endParaRPr lang="en-US" sz="3200" dirty="0"/>
          </a:p>
        </p:txBody>
      </p:sp>
      <p:sp>
        <p:nvSpPr>
          <p:cNvPr id="9" name="TextBox 4"/>
          <p:cNvSpPr txBox="1"/>
          <p:nvPr/>
        </p:nvSpPr>
        <p:spPr>
          <a:xfrm>
            <a:off x="352094" y="2808585"/>
            <a:ext cx="847757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defRPr/>
            </a:pPr>
            <a:r>
              <a:rPr lang="en-US" sz="3200" b="1" dirty="0">
                <a:latin typeface="Arial"/>
                <a:ea typeface="Arial"/>
              </a:rPr>
              <a:t>5</a:t>
            </a:r>
            <a:r>
              <a:rPr lang="en-US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.5 Technical Certification Programs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36226" y="3393360"/>
            <a:ext cx="119333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Build capacity through technical certifications and community digital literacy to support smart system operations.</a:t>
            </a:r>
          </a:p>
        </p:txBody>
      </p:sp>
      <p:sp>
        <p:nvSpPr>
          <p:cNvPr id="11" name="AutoShape 2"/>
          <p:cNvSpPr>
            <a:spLocks noGrp="1"/>
          </p:cNvSpPr>
          <p:nvPr>
            <p:ph type="title" idx="4294967295"/>
          </p:nvPr>
        </p:nvSpPr>
        <p:spPr>
          <a:xfrm>
            <a:off x="3048000" y="560866"/>
            <a:ext cx="6867525" cy="477617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200" b="1" dirty="0">
                <a:latin typeface="Arial"/>
                <a:ea typeface="Arial"/>
              </a:rPr>
              <a:t>5</a:t>
            </a:r>
            <a:r>
              <a:rPr lang="en-US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.0 RECOMMENDATIONS cont’d </a:t>
            </a:r>
          </a:p>
        </p:txBody>
      </p:sp>
      <p:sp>
        <p:nvSpPr>
          <p:cNvPr id="12" name="Oval 11"/>
          <p:cNvSpPr/>
          <p:nvPr/>
        </p:nvSpPr>
        <p:spPr>
          <a:xfrm>
            <a:off x="11512420" y="612906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4"/>
          <p:cNvSpPr txBox="1"/>
          <p:nvPr/>
        </p:nvSpPr>
        <p:spPr>
          <a:xfrm>
            <a:off x="352094" y="4470578"/>
            <a:ext cx="847757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>
              <a:defRPr/>
            </a:pPr>
            <a:r>
              <a:rPr lang="en-US" sz="3200" b="1" dirty="0">
                <a:latin typeface="Arial"/>
                <a:ea typeface="Arial"/>
              </a:rPr>
              <a:t>5</a:t>
            </a:r>
            <a:r>
              <a:rPr lang="en-US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.6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Universal Access</a:t>
            </a:r>
          </a:p>
        </p:txBody>
      </p:sp>
      <p:sp>
        <p:nvSpPr>
          <p:cNvPr id="2" name="Rectangle 1"/>
          <p:cNvSpPr/>
          <p:nvPr/>
        </p:nvSpPr>
        <p:spPr>
          <a:xfrm>
            <a:off x="80148" y="5130514"/>
            <a:ext cx="11889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Deploying a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Hybrid 5G and Satellite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backbone with solar-powered infrastructure to eliminate "dead zones" and ensure 100% digital inclusion across all districts.</a:t>
            </a:r>
          </a:p>
        </p:txBody>
      </p:sp>
    </p:spTree>
  </p:cSld>
  <p:clrMapOvr>
    <a:masterClrMapping/>
  </p:clrMapOvr>
  <p:transition advTm="4303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8686800" y="2209800"/>
            <a:ext cx="2964191" cy="4185424"/>
            <a:chOff x="8521318" y="653346"/>
            <a:chExt cx="2964191" cy="4185424"/>
          </a:xfrm>
        </p:grpSpPr>
        <p:sp>
          <p:nvSpPr>
            <p:cNvPr id="18" name="AutoShape 4"/>
            <p:cNvSpPr/>
            <p:nvPr/>
          </p:nvSpPr>
          <p:spPr>
            <a:xfrm rot="1007434">
              <a:off x="8521318" y="1293558"/>
              <a:ext cx="2964191" cy="2964191"/>
            </a:xfrm>
            <a:prstGeom prst="roundRect">
              <a:avLst>
                <a:gd name="adj" fmla="val 8470"/>
              </a:avLst>
            </a:prstGeom>
            <a:solidFill>
              <a:srgbClr val="E8E0CB"/>
            </a:solidFill>
            <a:ln>
              <a:noFill/>
            </a:ln>
            <a:effectLst/>
          </p:spPr>
          <p:txBody>
            <a:bodyPr rot="0" vert="horz" wrap="square" lIns="91440" tIns="45720" rIns="91440" bIns="45720" anchor="t">
              <a:prstTxWarp prst="textNoShape">
                <a:avLst/>
              </a:prstTxWarp>
              <a:noAutofit/>
            </a:bodyPr>
            <a:lstStyle/>
            <a:p>
              <a:pPr marL="0" algn="ctr"/>
              <a:endParaRPr/>
            </a:p>
          </p:txBody>
        </p:sp>
        <p:sp>
          <p:nvSpPr>
            <p:cNvPr id="19" name="AutoShape 5"/>
            <p:cNvSpPr/>
            <p:nvPr/>
          </p:nvSpPr>
          <p:spPr>
            <a:xfrm rot="20254752">
              <a:off x="8562953" y="4416313"/>
              <a:ext cx="422457" cy="422457"/>
            </a:xfrm>
            <a:prstGeom prst="roundRect">
              <a:avLst/>
            </a:prstGeom>
            <a:solidFill>
              <a:schemeClr val="tx1">
                <a:alpha val="20000"/>
                <a:lumMod val="50000"/>
                <a:lumOff val="50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sp>
          <p:nvSpPr>
            <p:cNvPr id="20" name="AutoShape 6"/>
            <p:cNvSpPr/>
            <p:nvPr/>
          </p:nvSpPr>
          <p:spPr>
            <a:xfrm rot="21111536">
              <a:off x="10776093" y="653346"/>
              <a:ext cx="447059" cy="447059"/>
            </a:xfrm>
            <a:prstGeom prst="roundRect">
              <a:avLst/>
            </a:prstGeom>
            <a:solidFill>
              <a:schemeClr val="tx1">
                <a:alpha val="20000"/>
                <a:lumMod val="50000"/>
                <a:lumOff val="50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</p:grpSp>
      <p:sp>
        <p:nvSpPr>
          <p:cNvPr id="4" name="AutoShape 4"/>
          <p:cNvSpPr/>
          <p:nvPr/>
        </p:nvSpPr>
        <p:spPr>
          <a:xfrm rot="5400000">
            <a:off x="791916" y="1478605"/>
            <a:ext cx="65894" cy="492731"/>
          </a:xfrm>
          <a:prstGeom prst="rect">
            <a:avLst/>
          </a:prstGeom>
          <a:solidFill>
            <a:schemeClr val="accent1"/>
          </a:solidFill>
          <a:ln cap="rnd">
            <a:noFill/>
            <a:prstDash val="solid"/>
          </a:ln>
          <a:effectLst>
            <a:outerShdw blurRad="254000" dist="127000" algn="ctr" rotWithShape="0">
              <a:schemeClr val="accent1">
                <a:alpha val="32000"/>
              </a:schemeClr>
            </a:outerShdw>
          </a:effectLst>
        </p:spPr>
        <p:txBody>
          <a:bodyPr rot="0" vert="horz" wrap="square" lIns="91440" tIns="45720" rIns="91440" bIns="45720" anchor="ctr">
            <a:prstTxWarp prst="textNoShape">
              <a:avLst/>
            </a:prstTxWarp>
            <a:normAutofit/>
          </a:bodyPr>
          <a:lstStyle/>
          <a:p>
            <a:pPr marL="0" algn="ctr"/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98305" y="1165171"/>
            <a:ext cx="10017295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i="0" u="none" baseline="0" dirty="0">
                <a:ln/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1.0 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Digitalization and building climate resilience systems 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6"/>
          <p:cNvSpPr/>
          <p:nvPr/>
        </p:nvSpPr>
        <p:spPr>
          <a:xfrm flipH="1">
            <a:off x="504525" y="1747871"/>
            <a:ext cx="11353798" cy="138499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anchor="t">
            <a:sp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Digitalization streamlines operations and builds climate resilience across Zambia’s energy, farming and agriculture industries (Ministry of Technology and Science ,2023). </a:t>
            </a:r>
            <a:endParaRPr lang="zh-CN" altLang="en-US" sz="2800" b="0" i="0" u="none" baseline="0" dirty="0">
              <a:ln/>
              <a:solidFill>
                <a:schemeClr val="tx1"/>
              </a:solidFill>
              <a:effectLst/>
              <a:latin typeface="Arial" panose="020B0604020202020204" pitchFamily="34" charset="0"/>
              <a:ea typeface="Microsoft YaHei"/>
              <a:cs typeface="Arial" panose="020B0604020202020204" pitchFamily="34" charset="0"/>
            </a:endParaRPr>
          </a:p>
        </p:txBody>
      </p:sp>
      <p:sp>
        <p:nvSpPr>
          <p:cNvPr id="8" name="AutoShape 4"/>
          <p:cNvSpPr/>
          <p:nvPr/>
        </p:nvSpPr>
        <p:spPr>
          <a:xfrm>
            <a:off x="507636" y="3268245"/>
            <a:ext cx="6655164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>
            <a:spAutoFit/>
          </a:bodyPr>
          <a:lstStyle/>
          <a:p>
            <a:pPr marL="0" algn="l"/>
            <a:r>
              <a:rPr lang="en-US" altLang="zh-CN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2.0	</a:t>
            </a:r>
            <a:r>
              <a:rPr lang="zh-CN" alt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Resilient Digital Backbone</a:t>
            </a:r>
          </a:p>
        </p:txBody>
      </p:sp>
      <p:sp>
        <p:nvSpPr>
          <p:cNvPr id="9" name="Rectangle 8"/>
          <p:cNvSpPr/>
          <p:nvPr/>
        </p:nvSpPr>
        <p:spPr>
          <a:xfrm>
            <a:off x="498305" y="3772421"/>
            <a:ext cx="113600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Sustainable technology and resilient infrastructure drive long-term measures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for economic stability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(Savings Marcelo et al. ,2018).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1847" y="4985316"/>
            <a:ext cx="63802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latin typeface="Arial"/>
                <a:ea typeface="Arial"/>
              </a:rPr>
              <a:t>3.0   Cybersecurity and Data Privacy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48951" y="5505714"/>
            <a:ext cx="113600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Strong security and privacy laws are vital for protecting national infrastructure.</a:t>
            </a:r>
          </a:p>
        </p:txBody>
      </p:sp>
      <p:sp>
        <p:nvSpPr>
          <p:cNvPr id="16" name="AutoShape 2"/>
          <p:cNvSpPr>
            <a:spLocks noGrp="1"/>
          </p:cNvSpPr>
          <p:nvPr>
            <p:ph type="title" idx="4294967295"/>
          </p:nvPr>
        </p:nvSpPr>
        <p:spPr>
          <a:xfrm>
            <a:off x="4648200" y="334770"/>
            <a:ext cx="3886200" cy="436039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latin typeface="Arial"/>
                <a:ea typeface="Arial"/>
              </a:rPr>
              <a:t>6</a:t>
            </a:r>
            <a:r>
              <a:rPr lang="en-US" sz="28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.0 CONCLUSION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06"/>
    </mc:Choice>
    <mc:Fallback xmlns="">
      <p:transition spd="slow" advTm="2580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flipH="1">
            <a:off x="0" y="-849"/>
            <a:ext cx="3048000" cy="1601049"/>
            <a:chOff x="2540659" y="-849"/>
            <a:chExt cx="9651343" cy="5205452"/>
          </a:xfrm>
          <a:solidFill>
            <a:schemeClr val="accent1"/>
          </a:solidFill>
        </p:grpSpPr>
        <p:sp>
          <p:nvSpPr>
            <p:cNvPr id="5" name="Freeform 4"/>
            <p:cNvSpPr/>
            <p:nvPr/>
          </p:nvSpPr>
          <p:spPr>
            <a:xfrm flipV="1">
              <a:off x="9725867" y="1463770"/>
              <a:ext cx="2466135" cy="3134760"/>
            </a:xfrm>
            <a:custGeom>
              <a:avLst/>
              <a:gdLst/>
              <a:ahLst/>
              <a:cxnLst/>
              <a:rect l="l" t="t" r="r" b="b"/>
              <a:pathLst>
                <a:path w="2466135" h="3134760">
                  <a:moveTo>
                    <a:pt x="2466134" y="3134760"/>
                  </a:moveTo>
                  <a:lnTo>
                    <a:pt x="2466135" y="3134760"/>
                  </a:lnTo>
                  <a:lnTo>
                    <a:pt x="2466135" y="1226361"/>
                  </a:lnTo>
                  <a:lnTo>
                    <a:pt x="712624" y="0"/>
                  </a:lnTo>
                  <a:lnTo>
                    <a:pt x="0" y="697021"/>
                  </a:lnTo>
                  <a:lnTo>
                    <a:pt x="2466134" y="242177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  <p:sp>
          <p:nvSpPr>
            <p:cNvPr id="6" name="Freeform 5"/>
            <p:cNvSpPr/>
            <p:nvPr/>
          </p:nvSpPr>
          <p:spPr>
            <a:xfrm flipV="1">
              <a:off x="2540659" y="-849"/>
              <a:ext cx="9651341" cy="5205452"/>
            </a:xfrm>
            <a:custGeom>
              <a:avLst/>
              <a:gdLst/>
              <a:ahLst/>
              <a:cxnLst/>
              <a:rect l="l" t="t" r="r" b="b"/>
              <a:pathLst>
                <a:path w="9651341" h="5205452">
                  <a:moveTo>
                    <a:pt x="0" y="5205452"/>
                  </a:moveTo>
                  <a:lnTo>
                    <a:pt x="9651341" y="5205452"/>
                  </a:lnTo>
                  <a:lnTo>
                    <a:pt x="9651341" y="3027846"/>
                  </a:lnTo>
                  <a:lnTo>
                    <a:pt x="53219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lIns="91440" tIns="45720" rIns="91440" bIns="45720" anchor="ctr">
              <a:normAutofit/>
            </a:bodyPr>
            <a:lstStyle/>
            <a:p>
              <a:pPr marL="0" algn="ctr"/>
              <a:endParaRPr/>
            </a:p>
          </p:txBody>
        </p:sp>
      </p:grpSp>
      <p:sp>
        <p:nvSpPr>
          <p:cNvPr id="7" name="AutoShape 2"/>
          <p:cNvSpPr>
            <a:spLocks noGrp="1"/>
          </p:cNvSpPr>
          <p:nvPr>
            <p:ph type="title"/>
          </p:nvPr>
        </p:nvSpPr>
        <p:spPr>
          <a:xfrm>
            <a:off x="2663100" y="2733"/>
            <a:ext cx="7239000" cy="854075"/>
          </a:xfrm>
        </p:spPr>
        <p:txBody>
          <a:bodyPr vert="horz" lIns="91440" tIns="45720" rIns="91440" bIns="45720" anchor="b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200" b="1" dirty="0">
                <a:latin typeface="Arial"/>
                <a:ea typeface="Arial"/>
              </a:rPr>
              <a:t>6</a:t>
            </a:r>
            <a:r>
              <a:rPr lang="en-US" sz="3200" b="1" i="0" u="none" baseline="0" dirty="0">
                <a:solidFill>
                  <a:schemeClr val="tx1"/>
                </a:solidFill>
                <a:latin typeface="Arial"/>
                <a:ea typeface="Arial"/>
              </a:rPr>
              <a:t>.0 CONCLUSION cont’d 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251570" y="1011989"/>
            <a:ext cx="10797430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i="0" u="none" baseline="0" dirty="0">
                <a:ln/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4.0	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Digital skills gap and e-waste management systems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1078" y="1478564"/>
            <a:ext cx="117485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ensure long-term sustainability, there is to close the digital skills gap and establish formal e-waste management systems to protect the environment.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251570" y="2937616"/>
            <a:ext cx="7124837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800" b="1" i="0" u="none" baseline="0" dirty="0">
                <a:ln/>
                <a:solidFill>
                  <a:schemeClr val="tx1"/>
                </a:solidFill>
                <a:effectLst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5.0	Alignment for Smart Zambia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1078" y="3480713"/>
            <a:ext cx="117485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Achieving a Smart Zambia requires a coordinated blend of policy, technology and governance to build an inclusive and stable economy 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(GRZ, 2021).</a:t>
            </a:r>
          </a:p>
        </p:txBody>
      </p:sp>
      <p:sp>
        <p:nvSpPr>
          <p:cNvPr id="12" name="Oval 11"/>
          <p:cNvSpPr/>
          <p:nvPr/>
        </p:nvSpPr>
        <p:spPr>
          <a:xfrm>
            <a:off x="11512420" y="4637108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1570" y="4967123"/>
            <a:ext cx="4960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6.0    Universal Connectivity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191610" y="5473005"/>
            <a:ext cx="117542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Deploying a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Hybrid 5G and Satellite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network to eliminate "dead zones" and ensure 100% rural inclusion is key to achieving universal connectivity </a:t>
            </a:r>
          </a:p>
        </p:txBody>
      </p:sp>
    </p:spTree>
    <p:extLst>
      <p:ext uri="{BB962C8B-B14F-4D97-AF65-F5344CB8AC3E}">
        <p14:creationId xmlns:p14="http://schemas.microsoft.com/office/powerpoint/2010/main" val="245441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20"/>
    </mc:Choice>
    <mc:Fallback xmlns="">
      <p:transition spd="slow" advTm="3152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6687954" y="4606587"/>
            <a:ext cx="5455150" cy="1111381"/>
          </a:xfrm>
          <a:custGeom>
            <a:avLst/>
            <a:gdLst/>
            <a:ahLst/>
            <a:cxnLst/>
            <a:rect l="l" t="t" r="r" b="b"/>
            <a:pathLst>
              <a:path w="3467" h="544">
                <a:moveTo>
                  <a:pt x="388" y="160"/>
                </a:moveTo>
                <a:cubicBezTo>
                  <a:pt x="388" y="160"/>
                  <a:pt x="568" y="160"/>
                  <a:pt x="716" y="80"/>
                </a:cubicBezTo>
                <a:cubicBezTo>
                  <a:pt x="864" y="0"/>
                  <a:pt x="872" y="52"/>
                  <a:pt x="964" y="96"/>
                </a:cubicBezTo>
                <a:cubicBezTo>
                  <a:pt x="1056" y="140"/>
                  <a:pt x="1144" y="44"/>
                  <a:pt x="1212" y="104"/>
                </a:cubicBezTo>
                <a:cubicBezTo>
                  <a:pt x="1280" y="164"/>
                  <a:pt x="1392" y="216"/>
                  <a:pt x="1492" y="200"/>
                </a:cubicBezTo>
                <a:cubicBezTo>
                  <a:pt x="1592" y="184"/>
                  <a:pt x="1608" y="180"/>
                  <a:pt x="1644" y="208"/>
                </a:cubicBezTo>
                <a:cubicBezTo>
                  <a:pt x="1680" y="236"/>
                  <a:pt x="1968" y="180"/>
                  <a:pt x="2028" y="208"/>
                </a:cubicBezTo>
                <a:cubicBezTo>
                  <a:pt x="2088" y="236"/>
                  <a:pt x="2032" y="364"/>
                  <a:pt x="2348" y="368"/>
                </a:cubicBezTo>
                <a:cubicBezTo>
                  <a:pt x="2664" y="372"/>
                  <a:pt x="3000" y="332"/>
                  <a:pt x="3468" y="544"/>
                </a:cubicBezTo>
                <a:cubicBezTo>
                  <a:pt x="108" y="544"/>
                  <a:pt x="108" y="544"/>
                  <a:pt x="108" y="544"/>
                </a:cubicBezTo>
                <a:cubicBezTo>
                  <a:pt x="108" y="544"/>
                  <a:pt x="0" y="472"/>
                  <a:pt x="388" y="16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77000">
                <a:schemeClr val="accent4">
                  <a:lumMod val="60000"/>
                  <a:lumOff val="40000"/>
                </a:schemeClr>
              </a:gs>
            </a:gsLst>
            <a:lin ang="16800000"/>
          </a:gradFill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  <a:normAutofit/>
          </a:bodyPr>
          <a:lstStyle/>
          <a:p>
            <a:pPr marL="0" algn="l"/>
            <a:endParaRPr/>
          </a:p>
        </p:txBody>
      </p:sp>
      <p:sp>
        <p:nvSpPr>
          <p:cNvPr id="4" name="Freeform 4"/>
          <p:cNvSpPr/>
          <p:nvPr/>
        </p:nvSpPr>
        <p:spPr>
          <a:xfrm flipH="1">
            <a:off x="4120444" y="5250825"/>
            <a:ext cx="4503043" cy="490257"/>
          </a:xfrm>
          <a:custGeom>
            <a:avLst/>
            <a:gdLst/>
            <a:ahLst/>
            <a:cxnLst/>
            <a:rect l="l" t="t" r="r" b="b"/>
            <a:pathLst>
              <a:path w="2832" h="528">
                <a:moveTo>
                  <a:pt x="2832" y="528"/>
                </a:moveTo>
                <a:cubicBezTo>
                  <a:pt x="8" y="528"/>
                  <a:pt x="8" y="528"/>
                  <a:pt x="8" y="528"/>
                </a:cubicBezTo>
                <a:cubicBezTo>
                  <a:pt x="0" y="416"/>
                  <a:pt x="0" y="416"/>
                  <a:pt x="0" y="416"/>
                </a:cubicBezTo>
                <a:cubicBezTo>
                  <a:pt x="0" y="416"/>
                  <a:pt x="444" y="64"/>
                  <a:pt x="624" y="32"/>
                </a:cubicBezTo>
                <a:cubicBezTo>
                  <a:pt x="804" y="0"/>
                  <a:pt x="924" y="132"/>
                  <a:pt x="1040" y="160"/>
                </a:cubicBezTo>
                <a:cubicBezTo>
                  <a:pt x="1156" y="188"/>
                  <a:pt x="1292" y="212"/>
                  <a:pt x="1400" y="216"/>
                </a:cubicBezTo>
                <a:cubicBezTo>
                  <a:pt x="1508" y="220"/>
                  <a:pt x="1556" y="404"/>
                  <a:pt x="1840" y="408"/>
                </a:cubicBezTo>
                <a:cubicBezTo>
                  <a:pt x="2124" y="412"/>
                  <a:pt x="2344" y="328"/>
                  <a:pt x="2344" y="328"/>
                </a:cubicBezTo>
                <a:cubicBezTo>
                  <a:pt x="2344" y="328"/>
                  <a:pt x="2636" y="500"/>
                  <a:pt x="2808" y="528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  <a:normAutofit/>
          </a:bodyPr>
          <a:lstStyle/>
          <a:p>
            <a:pPr marL="0" algn="l"/>
            <a:endParaRPr/>
          </a:p>
        </p:txBody>
      </p:sp>
      <p:sp>
        <p:nvSpPr>
          <p:cNvPr id="5" name="Freeform 5"/>
          <p:cNvSpPr/>
          <p:nvPr/>
        </p:nvSpPr>
        <p:spPr>
          <a:xfrm flipH="1">
            <a:off x="7493000" y="4724777"/>
            <a:ext cx="4699000" cy="1016305"/>
          </a:xfrm>
          <a:custGeom>
            <a:avLst/>
            <a:gdLst/>
            <a:ahLst/>
            <a:cxnLst/>
            <a:rect l="l" t="t" r="r" b="b"/>
            <a:pathLst>
              <a:path w="4282117" h="1143780">
                <a:moveTo>
                  <a:pt x="0" y="0"/>
                </a:moveTo>
                <a:lnTo>
                  <a:pt x="77566" y="54169"/>
                </a:lnTo>
                <a:cubicBezTo>
                  <a:pt x="245596" y="161031"/>
                  <a:pt x="535903" y="288382"/>
                  <a:pt x="889319" y="207684"/>
                </a:cubicBezTo>
                <a:cubicBezTo>
                  <a:pt x="889319" y="207684"/>
                  <a:pt x="1260911" y="853268"/>
                  <a:pt x="2763436" y="933966"/>
                </a:cubicBezTo>
                <a:cubicBezTo>
                  <a:pt x="2763436" y="933966"/>
                  <a:pt x="3086560" y="1192199"/>
                  <a:pt x="3587401" y="917826"/>
                </a:cubicBezTo>
                <a:cubicBezTo>
                  <a:pt x="3587401" y="917826"/>
                  <a:pt x="3845900" y="1111501"/>
                  <a:pt x="4282117" y="1143780"/>
                </a:cubicBezTo>
                <a:cubicBezTo>
                  <a:pt x="1272019" y="1143780"/>
                  <a:pt x="331363" y="1143780"/>
                  <a:pt x="37408" y="1143780"/>
                </a:cubicBezTo>
                <a:lnTo>
                  <a:pt x="0" y="114378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  <a:noAutofit/>
          </a:bodyPr>
          <a:lstStyle/>
          <a:p>
            <a:pPr marL="0" algn="l"/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/>
          </a:gradFill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marL="0" algn="ctr"/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7650261" y="3791565"/>
            <a:ext cx="1531839" cy="1266919"/>
            <a:chOff x="5437757" y="1411288"/>
            <a:chExt cx="2236218" cy="184948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" name="Freeform 8"/>
            <p:cNvSpPr/>
            <p:nvPr/>
          </p:nvSpPr>
          <p:spPr>
            <a:xfrm>
              <a:off x="6323976" y="2297453"/>
              <a:ext cx="114300" cy="117475"/>
            </a:xfrm>
            <a:custGeom>
              <a:avLst/>
              <a:gdLst/>
              <a:ahLst/>
              <a:cxnLst/>
              <a:rect l="l" t="t" r="r" b="b"/>
              <a:pathLst>
                <a:path w="69" h="71">
                  <a:moveTo>
                    <a:pt x="0" y="10"/>
                  </a:moveTo>
                  <a:cubicBezTo>
                    <a:pt x="0" y="10"/>
                    <a:pt x="18" y="0"/>
                    <a:pt x="27" y="0"/>
                  </a:cubicBezTo>
                  <a:cubicBezTo>
                    <a:pt x="35" y="0"/>
                    <a:pt x="41" y="1"/>
                    <a:pt x="40" y="4"/>
                  </a:cubicBezTo>
                  <a:cubicBezTo>
                    <a:pt x="39" y="7"/>
                    <a:pt x="36" y="17"/>
                    <a:pt x="39" y="20"/>
                  </a:cubicBezTo>
                  <a:cubicBezTo>
                    <a:pt x="41" y="24"/>
                    <a:pt x="40" y="26"/>
                    <a:pt x="45" y="22"/>
                  </a:cubicBezTo>
                  <a:cubicBezTo>
                    <a:pt x="49" y="19"/>
                    <a:pt x="51" y="13"/>
                    <a:pt x="54" y="16"/>
                  </a:cubicBezTo>
                  <a:cubicBezTo>
                    <a:pt x="57" y="19"/>
                    <a:pt x="55" y="23"/>
                    <a:pt x="58" y="22"/>
                  </a:cubicBezTo>
                  <a:cubicBezTo>
                    <a:pt x="62" y="21"/>
                    <a:pt x="61" y="21"/>
                    <a:pt x="63" y="21"/>
                  </a:cubicBezTo>
                  <a:cubicBezTo>
                    <a:pt x="64" y="22"/>
                    <a:pt x="66" y="21"/>
                    <a:pt x="67" y="21"/>
                  </a:cubicBezTo>
                  <a:cubicBezTo>
                    <a:pt x="69" y="21"/>
                    <a:pt x="65" y="22"/>
                    <a:pt x="65" y="23"/>
                  </a:cubicBezTo>
                  <a:cubicBezTo>
                    <a:pt x="64" y="24"/>
                    <a:pt x="62" y="29"/>
                    <a:pt x="61" y="32"/>
                  </a:cubicBezTo>
                  <a:cubicBezTo>
                    <a:pt x="59" y="34"/>
                    <a:pt x="57" y="37"/>
                    <a:pt x="57" y="37"/>
                  </a:cubicBezTo>
                  <a:cubicBezTo>
                    <a:pt x="57" y="37"/>
                    <a:pt x="60" y="44"/>
                    <a:pt x="63" y="55"/>
                  </a:cubicBezTo>
                  <a:cubicBezTo>
                    <a:pt x="67" y="66"/>
                    <a:pt x="69" y="71"/>
                    <a:pt x="62" y="65"/>
                  </a:cubicBezTo>
                  <a:cubicBezTo>
                    <a:pt x="56" y="59"/>
                    <a:pt x="59" y="59"/>
                    <a:pt x="54" y="56"/>
                  </a:cubicBezTo>
                  <a:cubicBezTo>
                    <a:pt x="49" y="52"/>
                    <a:pt x="45" y="48"/>
                    <a:pt x="44" y="45"/>
                  </a:cubicBezTo>
                  <a:cubicBezTo>
                    <a:pt x="44" y="45"/>
                    <a:pt x="33" y="50"/>
                    <a:pt x="29" y="49"/>
                  </a:cubicBezTo>
                  <a:cubicBezTo>
                    <a:pt x="25" y="47"/>
                    <a:pt x="23" y="53"/>
                    <a:pt x="19" y="55"/>
                  </a:cubicBezTo>
                  <a:cubicBezTo>
                    <a:pt x="15" y="58"/>
                    <a:pt x="10" y="58"/>
                    <a:pt x="5" y="52"/>
                  </a:cubicBezTo>
                  <a:cubicBezTo>
                    <a:pt x="0" y="46"/>
                    <a:pt x="4" y="41"/>
                    <a:pt x="6" y="40"/>
                  </a:cubicBezTo>
                  <a:cubicBezTo>
                    <a:pt x="8" y="40"/>
                    <a:pt x="15" y="40"/>
                    <a:pt x="18" y="39"/>
                  </a:cubicBezTo>
                  <a:cubicBezTo>
                    <a:pt x="22" y="38"/>
                    <a:pt x="26" y="34"/>
                    <a:pt x="21" y="35"/>
                  </a:cubicBezTo>
                  <a:cubicBezTo>
                    <a:pt x="17" y="35"/>
                    <a:pt x="13" y="24"/>
                    <a:pt x="15" y="21"/>
                  </a:cubicBezTo>
                  <a:cubicBezTo>
                    <a:pt x="17" y="18"/>
                    <a:pt x="21" y="12"/>
                    <a:pt x="16" y="11"/>
                  </a:cubicBezTo>
                  <a:cubicBezTo>
                    <a:pt x="12" y="10"/>
                    <a:pt x="2" y="13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  <a:normAutofit fontScale="25000" lnSpcReduction="20000"/>
            </a:bodyPr>
            <a:lstStyle/>
            <a:p>
              <a:pPr marL="0" algn="l"/>
              <a:endParaRPr/>
            </a:p>
          </p:txBody>
        </p:sp>
        <p:sp>
          <p:nvSpPr>
            <p:cNvPr id="9" name="Freeform 9"/>
            <p:cNvSpPr/>
            <p:nvPr/>
          </p:nvSpPr>
          <p:spPr>
            <a:xfrm>
              <a:off x="7437438" y="1411288"/>
              <a:ext cx="236537" cy="381000"/>
            </a:xfrm>
            <a:custGeom>
              <a:avLst/>
              <a:gdLst/>
              <a:ahLst/>
              <a:cxnLst/>
              <a:rect l="l" t="t" r="r" b="b"/>
              <a:pathLst>
                <a:path w="144" h="231">
                  <a:moveTo>
                    <a:pt x="100" y="167"/>
                  </a:moveTo>
                  <a:cubicBezTo>
                    <a:pt x="104" y="166"/>
                    <a:pt x="115" y="164"/>
                    <a:pt x="122" y="165"/>
                  </a:cubicBezTo>
                  <a:cubicBezTo>
                    <a:pt x="129" y="167"/>
                    <a:pt x="131" y="170"/>
                    <a:pt x="134" y="172"/>
                  </a:cubicBezTo>
                  <a:cubicBezTo>
                    <a:pt x="136" y="174"/>
                    <a:pt x="139" y="176"/>
                    <a:pt x="141" y="176"/>
                  </a:cubicBezTo>
                  <a:cubicBezTo>
                    <a:pt x="144" y="177"/>
                    <a:pt x="140" y="178"/>
                    <a:pt x="137" y="179"/>
                  </a:cubicBezTo>
                  <a:cubicBezTo>
                    <a:pt x="134" y="179"/>
                    <a:pt x="129" y="185"/>
                    <a:pt x="123" y="188"/>
                  </a:cubicBezTo>
                  <a:cubicBezTo>
                    <a:pt x="116" y="191"/>
                    <a:pt x="98" y="209"/>
                    <a:pt x="83" y="212"/>
                  </a:cubicBezTo>
                  <a:cubicBezTo>
                    <a:pt x="68" y="215"/>
                    <a:pt x="51" y="213"/>
                    <a:pt x="41" y="215"/>
                  </a:cubicBezTo>
                  <a:cubicBezTo>
                    <a:pt x="32" y="218"/>
                    <a:pt x="20" y="230"/>
                    <a:pt x="16" y="230"/>
                  </a:cubicBezTo>
                  <a:cubicBezTo>
                    <a:pt x="12" y="231"/>
                    <a:pt x="5" y="213"/>
                    <a:pt x="2" y="207"/>
                  </a:cubicBezTo>
                  <a:cubicBezTo>
                    <a:pt x="0" y="200"/>
                    <a:pt x="12" y="198"/>
                    <a:pt x="20" y="199"/>
                  </a:cubicBezTo>
                  <a:cubicBezTo>
                    <a:pt x="28" y="200"/>
                    <a:pt x="38" y="195"/>
                    <a:pt x="34" y="192"/>
                  </a:cubicBezTo>
                  <a:cubicBezTo>
                    <a:pt x="31" y="189"/>
                    <a:pt x="13" y="142"/>
                    <a:pt x="12" y="128"/>
                  </a:cubicBezTo>
                  <a:cubicBezTo>
                    <a:pt x="10" y="114"/>
                    <a:pt x="16" y="65"/>
                    <a:pt x="12" y="49"/>
                  </a:cubicBezTo>
                  <a:cubicBezTo>
                    <a:pt x="7" y="32"/>
                    <a:pt x="18" y="1"/>
                    <a:pt x="22" y="0"/>
                  </a:cubicBezTo>
                  <a:cubicBezTo>
                    <a:pt x="25" y="0"/>
                    <a:pt x="37" y="33"/>
                    <a:pt x="42" y="45"/>
                  </a:cubicBezTo>
                  <a:cubicBezTo>
                    <a:pt x="47" y="56"/>
                    <a:pt x="49" y="63"/>
                    <a:pt x="51" y="63"/>
                  </a:cubicBezTo>
                  <a:cubicBezTo>
                    <a:pt x="52" y="64"/>
                    <a:pt x="56" y="57"/>
                    <a:pt x="58" y="50"/>
                  </a:cubicBezTo>
                  <a:cubicBezTo>
                    <a:pt x="60" y="43"/>
                    <a:pt x="61" y="32"/>
                    <a:pt x="73" y="60"/>
                  </a:cubicBezTo>
                  <a:cubicBezTo>
                    <a:pt x="85" y="88"/>
                    <a:pt x="103" y="105"/>
                    <a:pt x="99" y="117"/>
                  </a:cubicBezTo>
                  <a:cubicBezTo>
                    <a:pt x="94" y="129"/>
                    <a:pt x="92" y="140"/>
                    <a:pt x="90" y="149"/>
                  </a:cubicBezTo>
                  <a:cubicBezTo>
                    <a:pt x="89" y="158"/>
                    <a:pt x="89" y="167"/>
                    <a:pt x="89" y="167"/>
                  </a:cubicBezTo>
                  <a:cubicBezTo>
                    <a:pt x="89" y="167"/>
                    <a:pt x="97" y="168"/>
                    <a:pt x="100" y="1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  <a:normAutofit fontScale="70000" lnSpcReduction="20000"/>
            </a:bodyPr>
            <a:lstStyle/>
            <a:p>
              <a:pPr marL="0" algn="l"/>
              <a:endParaRPr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520186" y="1960263"/>
              <a:ext cx="417512" cy="239712"/>
            </a:xfrm>
            <a:custGeom>
              <a:avLst/>
              <a:gdLst/>
              <a:ahLst/>
              <a:cxnLst/>
              <a:rect l="l" t="t" r="r" b="b"/>
              <a:pathLst>
                <a:path w="253" h="145">
                  <a:moveTo>
                    <a:pt x="86" y="95"/>
                  </a:moveTo>
                  <a:cubicBezTo>
                    <a:pt x="86" y="95"/>
                    <a:pt x="85" y="84"/>
                    <a:pt x="68" y="73"/>
                  </a:cubicBezTo>
                  <a:cubicBezTo>
                    <a:pt x="50" y="62"/>
                    <a:pt x="20" y="33"/>
                    <a:pt x="18" y="26"/>
                  </a:cubicBezTo>
                  <a:cubicBezTo>
                    <a:pt x="15" y="18"/>
                    <a:pt x="6" y="6"/>
                    <a:pt x="5" y="3"/>
                  </a:cubicBezTo>
                  <a:cubicBezTo>
                    <a:pt x="4" y="0"/>
                    <a:pt x="0" y="8"/>
                    <a:pt x="5" y="19"/>
                  </a:cubicBezTo>
                  <a:cubicBezTo>
                    <a:pt x="10" y="29"/>
                    <a:pt x="15" y="41"/>
                    <a:pt x="17" y="47"/>
                  </a:cubicBezTo>
                  <a:cubicBezTo>
                    <a:pt x="19" y="54"/>
                    <a:pt x="27" y="77"/>
                    <a:pt x="47" y="88"/>
                  </a:cubicBezTo>
                  <a:cubicBezTo>
                    <a:pt x="67" y="98"/>
                    <a:pt x="77" y="103"/>
                    <a:pt x="76" y="106"/>
                  </a:cubicBezTo>
                  <a:cubicBezTo>
                    <a:pt x="75" y="109"/>
                    <a:pt x="70" y="112"/>
                    <a:pt x="66" y="111"/>
                  </a:cubicBezTo>
                  <a:cubicBezTo>
                    <a:pt x="61" y="109"/>
                    <a:pt x="49" y="104"/>
                    <a:pt x="48" y="106"/>
                  </a:cubicBezTo>
                  <a:cubicBezTo>
                    <a:pt x="46" y="109"/>
                    <a:pt x="52" y="133"/>
                    <a:pt x="67" y="139"/>
                  </a:cubicBezTo>
                  <a:cubicBezTo>
                    <a:pt x="81" y="145"/>
                    <a:pt x="98" y="141"/>
                    <a:pt x="100" y="139"/>
                  </a:cubicBezTo>
                  <a:cubicBezTo>
                    <a:pt x="102" y="137"/>
                    <a:pt x="90" y="134"/>
                    <a:pt x="92" y="129"/>
                  </a:cubicBezTo>
                  <a:cubicBezTo>
                    <a:pt x="94" y="125"/>
                    <a:pt x="101" y="128"/>
                    <a:pt x="105" y="125"/>
                  </a:cubicBezTo>
                  <a:cubicBezTo>
                    <a:pt x="109" y="122"/>
                    <a:pt x="119" y="124"/>
                    <a:pt x="122" y="125"/>
                  </a:cubicBezTo>
                  <a:cubicBezTo>
                    <a:pt x="125" y="125"/>
                    <a:pt x="121" y="122"/>
                    <a:pt x="121" y="122"/>
                  </a:cubicBezTo>
                  <a:cubicBezTo>
                    <a:pt x="121" y="122"/>
                    <a:pt x="143" y="126"/>
                    <a:pt x="152" y="128"/>
                  </a:cubicBezTo>
                  <a:cubicBezTo>
                    <a:pt x="161" y="129"/>
                    <a:pt x="183" y="127"/>
                    <a:pt x="189" y="130"/>
                  </a:cubicBezTo>
                  <a:cubicBezTo>
                    <a:pt x="195" y="132"/>
                    <a:pt x="249" y="132"/>
                    <a:pt x="252" y="128"/>
                  </a:cubicBezTo>
                  <a:cubicBezTo>
                    <a:pt x="253" y="126"/>
                    <a:pt x="244" y="127"/>
                    <a:pt x="235" y="127"/>
                  </a:cubicBezTo>
                  <a:cubicBezTo>
                    <a:pt x="227" y="127"/>
                    <a:pt x="199" y="124"/>
                    <a:pt x="189" y="119"/>
                  </a:cubicBezTo>
                  <a:cubicBezTo>
                    <a:pt x="179" y="114"/>
                    <a:pt x="164" y="108"/>
                    <a:pt x="158" y="107"/>
                  </a:cubicBezTo>
                  <a:cubicBezTo>
                    <a:pt x="151" y="105"/>
                    <a:pt x="131" y="108"/>
                    <a:pt x="123" y="108"/>
                  </a:cubicBezTo>
                  <a:cubicBezTo>
                    <a:pt x="115" y="109"/>
                    <a:pt x="111" y="108"/>
                    <a:pt x="111" y="108"/>
                  </a:cubicBezTo>
                  <a:cubicBezTo>
                    <a:pt x="111" y="108"/>
                    <a:pt x="106" y="102"/>
                    <a:pt x="102" y="99"/>
                  </a:cubicBezTo>
                  <a:cubicBezTo>
                    <a:pt x="98" y="97"/>
                    <a:pt x="86" y="95"/>
                    <a:pt x="86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  <a:normAutofit fontScale="25000" lnSpcReduction="20000"/>
            </a:bodyPr>
            <a:lstStyle/>
            <a:p>
              <a:pPr marL="0" algn="l"/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819554" y="2147434"/>
              <a:ext cx="561975" cy="417512"/>
            </a:xfrm>
            <a:custGeom>
              <a:avLst/>
              <a:gdLst/>
              <a:ahLst/>
              <a:cxnLst/>
              <a:rect l="l" t="t" r="r" b="b"/>
              <a:pathLst>
                <a:path w="341" h="253">
                  <a:moveTo>
                    <a:pt x="314" y="242"/>
                  </a:moveTo>
                  <a:cubicBezTo>
                    <a:pt x="301" y="239"/>
                    <a:pt x="262" y="229"/>
                    <a:pt x="249" y="219"/>
                  </a:cubicBezTo>
                  <a:cubicBezTo>
                    <a:pt x="235" y="209"/>
                    <a:pt x="215" y="197"/>
                    <a:pt x="206" y="193"/>
                  </a:cubicBezTo>
                  <a:cubicBezTo>
                    <a:pt x="196" y="190"/>
                    <a:pt x="166" y="189"/>
                    <a:pt x="155" y="187"/>
                  </a:cubicBezTo>
                  <a:cubicBezTo>
                    <a:pt x="143" y="185"/>
                    <a:pt x="137" y="183"/>
                    <a:pt x="137" y="183"/>
                  </a:cubicBezTo>
                  <a:cubicBezTo>
                    <a:pt x="137" y="183"/>
                    <a:pt x="132" y="173"/>
                    <a:pt x="127" y="168"/>
                  </a:cubicBezTo>
                  <a:cubicBezTo>
                    <a:pt x="121" y="164"/>
                    <a:pt x="104" y="158"/>
                    <a:pt x="104" y="158"/>
                  </a:cubicBezTo>
                  <a:cubicBezTo>
                    <a:pt x="104" y="158"/>
                    <a:pt x="106" y="142"/>
                    <a:pt x="83" y="122"/>
                  </a:cubicBezTo>
                  <a:cubicBezTo>
                    <a:pt x="60" y="101"/>
                    <a:pt x="24" y="52"/>
                    <a:pt x="22" y="41"/>
                  </a:cubicBezTo>
                  <a:cubicBezTo>
                    <a:pt x="20" y="29"/>
                    <a:pt x="10" y="10"/>
                    <a:pt x="9" y="5"/>
                  </a:cubicBezTo>
                  <a:cubicBezTo>
                    <a:pt x="9" y="0"/>
                    <a:pt x="0" y="11"/>
                    <a:pt x="4" y="28"/>
                  </a:cubicBezTo>
                  <a:cubicBezTo>
                    <a:pt x="9" y="44"/>
                    <a:pt x="15" y="62"/>
                    <a:pt x="15" y="72"/>
                  </a:cubicBezTo>
                  <a:cubicBezTo>
                    <a:pt x="16" y="82"/>
                    <a:pt x="23" y="118"/>
                    <a:pt x="50" y="138"/>
                  </a:cubicBezTo>
                  <a:cubicBezTo>
                    <a:pt x="76" y="158"/>
                    <a:pt x="89" y="168"/>
                    <a:pt x="87" y="172"/>
                  </a:cubicBezTo>
                  <a:cubicBezTo>
                    <a:pt x="85" y="176"/>
                    <a:pt x="77" y="179"/>
                    <a:pt x="71" y="176"/>
                  </a:cubicBezTo>
                  <a:cubicBezTo>
                    <a:pt x="65" y="173"/>
                    <a:pt x="48" y="162"/>
                    <a:pt x="46" y="166"/>
                  </a:cubicBezTo>
                  <a:cubicBezTo>
                    <a:pt x="43" y="169"/>
                    <a:pt x="45" y="206"/>
                    <a:pt x="65" y="218"/>
                  </a:cubicBezTo>
                  <a:cubicBezTo>
                    <a:pt x="85" y="230"/>
                    <a:pt x="110" y="228"/>
                    <a:pt x="114" y="226"/>
                  </a:cubicBezTo>
                  <a:cubicBezTo>
                    <a:pt x="118" y="224"/>
                    <a:pt x="100" y="216"/>
                    <a:pt x="105" y="210"/>
                  </a:cubicBezTo>
                  <a:cubicBezTo>
                    <a:pt x="109" y="204"/>
                    <a:pt x="118" y="210"/>
                    <a:pt x="125" y="206"/>
                  </a:cubicBezTo>
                  <a:cubicBezTo>
                    <a:pt x="131" y="203"/>
                    <a:pt x="146" y="209"/>
                    <a:pt x="149" y="211"/>
                  </a:cubicBezTo>
                  <a:cubicBezTo>
                    <a:pt x="153" y="212"/>
                    <a:pt x="149" y="207"/>
                    <a:pt x="149" y="207"/>
                  </a:cubicBezTo>
                  <a:cubicBezTo>
                    <a:pt x="149" y="207"/>
                    <a:pt x="180" y="217"/>
                    <a:pt x="192" y="222"/>
                  </a:cubicBezTo>
                  <a:cubicBezTo>
                    <a:pt x="205" y="227"/>
                    <a:pt x="238" y="229"/>
                    <a:pt x="246" y="234"/>
                  </a:cubicBezTo>
                  <a:cubicBezTo>
                    <a:pt x="255" y="240"/>
                    <a:pt x="333" y="253"/>
                    <a:pt x="338" y="247"/>
                  </a:cubicBezTo>
                  <a:cubicBezTo>
                    <a:pt x="341" y="244"/>
                    <a:pt x="326" y="244"/>
                    <a:pt x="314" y="2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  <a:normAutofit fontScale="85000" lnSpcReduction="20000"/>
            </a:bodyPr>
            <a:lstStyle/>
            <a:p>
              <a:pPr marL="0" algn="l"/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437757" y="2925806"/>
              <a:ext cx="544512" cy="334962"/>
            </a:xfrm>
            <a:custGeom>
              <a:avLst/>
              <a:gdLst/>
              <a:ahLst/>
              <a:cxnLst/>
              <a:rect l="l" t="t" r="r" b="b"/>
              <a:pathLst>
                <a:path w="330" h="203">
                  <a:moveTo>
                    <a:pt x="265" y="105"/>
                  </a:moveTo>
                  <a:cubicBezTo>
                    <a:pt x="265" y="105"/>
                    <a:pt x="258" y="96"/>
                    <a:pt x="249" y="99"/>
                  </a:cubicBezTo>
                  <a:cubicBezTo>
                    <a:pt x="241" y="101"/>
                    <a:pt x="235" y="104"/>
                    <a:pt x="230" y="103"/>
                  </a:cubicBezTo>
                  <a:cubicBezTo>
                    <a:pt x="224" y="103"/>
                    <a:pt x="203" y="99"/>
                    <a:pt x="197" y="77"/>
                  </a:cubicBezTo>
                  <a:cubicBezTo>
                    <a:pt x="190" y="56"/>
                    <a:pt x="199" y="24"/>
                    <a:pt x="181" y="16"/>
                  </a:cubicBezTo>
                  <a:cubicBezTo>
                    <a:pt x="164" y="9"/>
                    <a:pt x="115" y="0"/>
                    <a:pt x="60" y="5"/>
                  </a:cubicBezTo>
                  <a:cubicBezTo>
                    <a:pt x="4" y="11"/>
                    <a:pt x="0" y="9"/>
                    <a:pt x="17" y="22"/>
                  </a:cubicBezTo>
                  <a:cubicBezTo>
                    <a:pt x="35" y="35"/>
                    <a:pt x="63" y="39"/>
                    <a:pt x="73" y="39"/>
                  </a:cubicBezTo>
                  <a:cubicBezTo>
                    <a:pt x="82" y="39"/>
                    <a:pt x="103" y="41"/>
                    <a:pt x="111" y="48"/>
                  </a:cubicBezTo>
                  <a:cubicBezTo>
                    <a:pt x="119" y="55"/>
                    <a:pt x="124" y="71"/>
                    <a:pt x="136" y="94"/>
                  </a:cubicBezTo>
                  <a:cubicBezTo>
                    <a:pt x="149" y="117"/>
                    <a:pt x="164" y="142"/>
                    <a:pt x="163" y="149"/>
                  </a:cubicBezTo>
                  <a:cubicBezTo>
                    <a:pt x="163" y="157"/>
                    <a:pt x="153" y="166"/>
                    <a:pt x="141" y="170"/>
                  </a:cubicBezTo>
                  <a:cubicBezTo>
                    <a:pt x="130" y="174"/>
                    <a:pt x="121" y="176"/>
                    <a:pt x="123" y="180"/>
                  </a:cubicBezTo>
                  <a:cubicBezTo>
                    <a:pt x="125" y="184"/>
                    <a:pt x="137" y="189"/>
                    <a:pt x="142" y="193"/>
                  </a:cubicBezTo>
                  <a:cubicBezTo>
                    <a:pt x="147" y="197"/>
                    <a:pt x="154" y="203"/>
                    <a:pt x="157" y="199"/>
                  </a:cubicBezTo>
                  <a:cubicBezTo>
                    <a:pt x="160" y="195"/>
                    <a:pt x="167" y="181"/>
                    <a:pt x="180" y="177"/>
                  </a:cubicBezTo>
                  <a:cubicBezTo>
                    <a:pt x="193" y="173"/>
                    <a:pt x="200" y="175"/>
                    <a:pt x="221" y="163"/>
                  </a:cubicBezTo>
                  <a:cubicBezTo>
                    <a:pt x="243" y="151"/>
                    <a:pt x="256" y="132"/>
                    <a:pt x="258" y="129"/>
                  </a:cubicBezTo>
                  <a:cubicBezTo>
                    <a:pt x="261" y="126"/>
                    <a:pt x="270" y="131"/>
                    <a:pt x="274" y="136"/>
                  </a:cubicBezTo>
                  <a:cubicBezTo>
                    <a:pt x="278" y="141"/>
                    <a:pt x="284" y="155"/>
                    <a:pt x="296" y="164"/>
                  </a:cubicBezTo>
                  <a:cubicBezTo>
                    <a:pt x="308" y="173"/>
                    <a:pt x="312" y="189"/>
                    <a:pt x="321" y="191"/>
                  </a:cubicBezTo>
                  <a:cubicBezTo>
                    <a:pt x="330" y="194"/>
                    <a:pt x="327" y="155"/>
                    <a:pt x="326" y="135"/>
                  </a:cubicBezTo>
                  <a:cubicBezTo>
                    <a:pt x="326" y="116"/>
                    <a:pt x="324" y="107"/>
                    <a:pt x="318" y="97"/>
                  </a:cubicBezTo>
                  <a:cubicBezTo>
                    <a:pt x="311" y="88"/>
                    <a:pt x="304" y="86"/>
                    <a:pt x="298" y="89"/>
                  </a:cubicBezTo>
                  <a:cubicBezTo>
                    <a:pt x="293" y="93"/>
                    <a:pt x="272" y="105"/>
                    <a:pt x="265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  <a:normAutofit fontScale="62500" lnSpcReduction="20000"/>
            </a:bodyPr>
            <a:lstStyle/>
            <a:p>
              <a:pPr marL="0" algn="l"/>
              <a:endParaRPr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52400" y="707856"/>
            <a:ext cx="117400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5400" i="1" dirty="0">
                <a:latin typeface="Arial" panose="020B0604020202020204" pitchFamily="34" charset="0"/>
                <a:cs typeface="Arial" panose="020B0604020202020204" pitchFamily="34" charset="0"/>
              </a:rPr>
              <a:t>Technology is the fuel that facilitates the growth in agriculture, mining, manufacturing, education, and health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Hon. Felix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Mutati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Minister of Technology and Science, Zambia (2026)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1512420" y="612906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utoShape 2"/>
          <p:cNvSpPr>
            <a:spLocks noGrp="1"/>
          </p:cNvSpPr>
          <p:nvPr>
            <p:ph type="title"/>
          </p:nvPr>
        </p:nvSpPr>
        <p:spPr>
          <a:xfrm>
            <a:off x="1710267" y="6074107"/>
            <a:ext cx="8158670" cy="895350"/>
          </a:xfrm>
        </p:spPr>
        <p:txBody>
          <a:bodyPr vert="horz" lIns="91440" tIns="45720" rIns="91440" bIns="45720" anchor="ctr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b="1" i="0" u="none" baseline="0" dirty="0">
                <a:solidFill>
                  <a:schemeClr val="tx2"/>
                </a:solidFill>
                <a:latin typeface="Arial"/>
                <a:ea typeface="Arial"/>
              </a:rPr>
              <a:t>THANK</a:t>
            </a:r>
            <a:r>
              <a:rPr lang="en-US" sz="2800" b="1" i="0" u="none" dirty="0">
                <a:solidFill>
                  <a:schemeClr val="tx2"/>
                </a:solidFill>
                <a:latin typeface="Arial"/>
                <a:ea typeface="Arial"/>
              </a:rPr>
              <a:t> VERY MUCH FOR YOUR ATTENTION </a:t>
            </a:r>
            <a:br>
              <a:rPr lang="en-US" sz="2400" b="1" i="0" u="none" dirty="0">
                <a:solidFill>
                  <a:schemeClr val="tx2"/>
                </a:solidFill>
                <a:latin typeface="Arial"/>
                <a:ea typeface="Arial"/>
              </a:rPr>
            </a:br>
            <a:endParaRPr lang="en-US" sz="2400" b="1" i="0" u="none" baseline="0" dirty="0">
              <a:solidFill>
                <a:schemeClr val="tx2"/>
              </a:solidFill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3007183"/>
      </p:ext>
    </p:extLst>
  </p:cSld>
  <p:clrMapOvr>
    <a:masterClrMapping/>
  </p:clrMapOvr>
  <p:transition advTm="10725"/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1266</Words>
  <Application>Microsoft Office PowerPoint</Application>
  <PresentationFormat>Widescreen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微软雅黑</vt:lpstr>
      <vt:lpstr>Arial</vt:lpstr>
      <vt:lpstr>Calibri</vt:lpstr>
      <vt:lpstr>Calibri Light</vt:lpstr>
      <vt:lpstr>Office Theme</vt:lpstr>
      <vt:lpstr>2026 ENGINEERING INSTITUTION OF ZAMBIA SYMPOSIUM</vt:lpstr>
      <vt:lpstr>PowerPoint Presentation</vt:lpstr>
      <vt:lpstr>PRESENTATION OBJECTIVES  </vt:lpstr>
      <vt:lpstr>1.0 INTRODUCTION : ZAMBIA'S DIGITAL LANDSCAPE</vt:lpstr>
      <vt:lpstr>2.0 SMART INFRASTRUCTURE APPLICATIONS </vt:lpstr>
      <vt:lpstr>2.2 Agriculture Sector Applications </vt:lpstr>
      <vt:lpstr>PowerPoint Presentation</vt:lpstr>
      <vt:lpstr>4.1 Environmental Constraints</vt:lpstr>
      <vt:lpstr>4.2 Socioeconomic Barriers</vt:lpstr>
      <vt:lpstr>4.5 Digital Skills Gap</vt:lpstr>
      <vt:lpstr>5.0 RECOMMENDATIONS</vt:lpstr>
      <vt:lpstr>5.0 RECOMMENDATIONS cont’d </vt:lpstr>
      <vt:lpstr>6.0 CONCLUSION</vt:lpstr>
      <vt:lpstr>6.0 CONCLUSION cont’d </vt:lpstr>
      <vt:lpstr>THANK VERY MUCH FOR YOUR ATTENTION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ENGINEERING INSTITUTION OF ZAMBIA SYMPOSIUM</dc:title>
  <dc:creator>Patrick Mubanga</dc:creator>
  <cp:lastModifiedBy>Reviewer</cp:lastModifiedBy>
  <cp:revision>74</cp:revision>
  <dcterms:created xsi:type="dcterms:W3CDTF">2026-04-01T18:50:07Z</dcterms:created>
  <dcterms:modified xsi:type="dcterms:W3CDTF">2026-04-07T12:19:45Z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{"ContentPropagator":"文多多","Label":"1","ReservedCode1":"1775069407716","ProduceID":"wenduoduo-pptx-1775069407716","ReservedCode2":"1775069407716","PropagateID":"wenduoduo-pptx1775069407716","ContentProducer":"文多多"}</vt:lpwstr>
  </property>
</Properties>
</file>