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89" r:id="rId4"/>
    <p:sldId id="294" r:id="rId5"/>
    <p:sldId id="293" r:id="rId6"/>
    <p:sldId id="305" r:id="rId7"/>
    <p:sldId id="295" r:id="rId8"/>
    <p:sldId id="307" r:id="rId9"/>
    <p:sldId id="306" r:id="rId10"/>
    <p:sldId id="301" r:id="rId11"/>
    <p:sldId id="302" r:id="rId12"/>
    <p:sldId id="296" r:id="rId13"/>
    <p:sldId id="298" r:id="rId14"/>
    <p:sldId id="299" r:id="rId15"/>
    <p:sldId id="297" r:id="rId16"/>
    <p:sldId id="284" r:id="rId17"/>
    <p:sldId id="304" r:id="rId18"/>
    <p:sldId id="303" r:id="rId19"/>
    <p:sldId id="28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B945"/>
    <a:srgbClr val="00D65E"/>
    <a:srgbClr val="00AA3F"/>
    <a:srgbClr val="0AAA3F"/>
    <a:srgbClr val="0DE154"/>
    <a:srgbClr val="00D684"/>
    <a:srgbClr val="00CC99"/>
    <a:srgbClr val="418784"/>
    <a:srgbClr val="0000CC"/>
    <a:srgbClr val="C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>
      <p:cViewPr varScale="1">
        <p:scale>
          <a:sx n="83" d="100"/>
          <a:sy n="83" d="100"/>
        </p:scale>
        <p:origin x="384" y="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1.svg"/><Relationship Id="rId1" Type="http://schemas.openxmlformats.org/officeDocument/2006/relationships/image" Target="../media/image26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image" Target="../media/image3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1.svg"/><Relationship Id="rId1" Type="http://schemas.openxmlformats.org/officeDocument/2006/relationships/image" Target="../media/image26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image" Target="../media/image3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A475B1-D6AF-43B8-B8BC-2178A86905B9}" type="doc">
      <dgm:prSet loTypeId="urn:microsoft.com/office/officeart/2005/8/layout/vList3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8B08F1E7-B05B-464B-B1C5-2921FC9EC6ED}">
      <dgm:prSet phldrT="[Text]" phldr="0" custT="1"/>
      <dgm:spPr/>
      <dgm:t>
        <a:bodyPr/>
        <a:lstStyle/>
        <a:p>
          <a:r>
            <a:rPr lang="sv-FI" sz="2400" b="1">
              <a:latin typeface="Times New Roman" panose="02020603050405020304" pitchFamily="18" charset="0"/>
              <a:cs typeface="Times New Roman" panose="02020603050405020304" pitchFamily="18" charset="0"/>
            </a:rPr>
            <a:t>Alternative Energy Solutions  for Zambia’s energy crisis</a:t>
          </a:r>
          <a:endParaRPr lang="en-US" sz="2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0718BE-52A0-4DCB-A712-A367EE747E16}" type="parTrans" cxnId="{16F64DAB-388F-4872-87EC-675B7C5323B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FF06ED0-C1D7-4104-8122-C53EB236B1BF}" type="sibTrans" cxnId="{16F64DAB-388F-4872-87EC-675B7C5323B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B24B2F8-2679-4854-B803-3581D8B16380}">
      <dgm:prSet phldrT="[Text]" phldr="0" custT="1"/>
      <dgm:spPr/>
      <dgm:t>
        <a:bodyPr/>
        <a:lstStyle/>
        <a:p>
          <a:r>
            <a:rPr lang="sv-FI" sz="2400" b="1">
              <a:latin typeface="Times New Roman" panose="02020603050405020304" pitchFamily="18" charset="0"/>
              <a:cs typeface="Times New Roman" panose="02020603050405020304" pitchFamily="18" charset="0"/>
            </a:rPr>
            <a:t>Waste Management Crisis</a:t>
          </a:r>
          <a:endParaRPr lang="en-US" sz="2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FE9BB4-9EA9-4923-9B97-B5F7CC04BAAD}" type="parTrans" cxnId="{5C5580B2-22EA-46A6-97A6-D7C43EDB21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F3120FA-4876-4037-AC56-29300786ED89}" type="sibTrans" cxnId="{5C5580B2-22EA-46A6-97A6-D7C43EDB21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7EB9132-F795-442A-AE17-AB334898C5FB}">
      <dgm:prSet phldrT="[Text]" phldr="0"/>
      <dgm:spPr/>
      <dgm:t>
        <a:bodyPr/>
        <a:lstStyle/>
        <a:p>
          <a:r>
            <a:rPr lang="sv-FI" sz="1800">
              <a:latin typeface="Times New Roman" panose="02020603050405020304" pitchFamily="18" charset="0"/>
              <a:cs typeface="Times New Roman" panose="02020603050405020304" pitchFamily="18" charset="0"/>
            </a:rPr>
            <a:t>Waterborne diseases during rainy seasons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4B4513-E33D-46D2-AE6D-8E76E0DB4531}" type="parTrans" cxnId="{CA928BCC-EFF8-4D7E-8593-3FD4DF760C2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1B8085B-4B9B-4434-B6E0-7BC11463BF7F}" type="sibTrans" cxnId="{CA928BCC-EFF8-4D7E-8593-3FD4DF760C2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0DB261E-615F-40BE-8FD4-EC25B946F393}">
      <dgm:prSet phldrT="[Text]" phldr="0" custT="1"/>
      <dgm:spPr/>
      <dgm:t>
        <a:bodyPr/>
        <a:lstStyle/>
        <a:p>
          <a:r>
            <a:rPr lang="sv-FI" sz="2400" b="1">
              <a:latin typeface="Times New Roman" panose="02020603050405020304" pitchFamily="18" charset="0"/>
              <a:cs typeface="Times New Roman" panose="02020603050405020304" pitchFamily="18" charset="0"/>
            </a:rPr>
            <a:t>Knowledge Gaps</a:t>
          </a:r>
          <a:endParaRPr lang="en-US" sz="2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E5239C-BBEB-41AE-AA08-F97E547A1391}" type="parTrans" cxnId="{44D9466C-2693-4F0F-A5F4-98EF99F5F98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8942E64-3BD5-45B4-A9C2-04F6809F909F}" type="sibTrans" cxnId="{44D9466C-2693-4F0F-A5F4-98EF99F5F98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0AD5E70-2050-4679-9DAC-98C4EFE1EE32}">
      <dgm:prSet phldrT="[Text]" phldr="0"/>
      <dgm:spPr/>
      <dgm:t>
        <a:bodyPr/>
        <a:lstStyle/>
        <a:p>
          <a:r>
            <a:rPr lang="sv-FI" sz="1800">
              <a:latin typeface="Times New Roman" panose="02020603050405020304" pitchFamily="18" charset="0"/>
              <a:cs typeface="Times New Roman" panose="02020603050405020304" pitchFamily="18" charset="0"/>
            </a:rPr>
            <a:t>Potential of biogas as an alternative energy resource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E70AB3-48E5-4EA0-9349-D5DDA2A7DDD7}" type="parTrans" cxnId="{A646E43A-70F5-4072-B815-C6D24855348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30BEE18-6921-4C96-8926-F69013F1934A}" type="sibTrans" cxnId="{A646E43A-70F5-4072-B815-C6D24855348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2ABEF64-9BDE-43CF-828C-EA9AA9B9A3A3}">
      <dgm:prSet phldrT="[Text]" phldr="0"/>
      <dgm:spPr/>
      <dgm:t>
        <a:bodyPr/>
        <a:lstStyle/>
        <a:p>
          <a:r>
            <a:rPr lang="sv-FI" sz="1800">
              <a:latin typeface="Times New Roman" panose="02020603050405020304" pitchFamily="18" charset="0"/>
              <a:cs typeface="Times New Roman" panose="02020603050405020304" pitchFamily="18" charset="0"/>
            </a:rPr>
            <a:t>Circular economy competence growth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1AB5F6-27B0-43FB-B9BC-62C235F04B7F}" type="parTrans" cxnId="{382982A0-6B29-4C8A-B175-094D3ECA042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F201B98-7A1D-417F-AE33-179B678436C1}" type="sibTrans" cxnId="{382982A0-6B29-4C8A-B175-094D3ECA042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709B651-89FE-4360-8740-40FA5474FFEF}">
      <dgm:prSet phldrT="[Text]" phldr="0"/>
      <dgm:spPr/>
      <dgm:t>
        <a:bodyPr/>
        <a:lstStyle/>
        <a:p>
          <a:r>
            <a:rPr lang="sv-FI" sz="1800">
              <a:latin typeface="Times New Roman" panose="02020603050405020304" pitchFamily="18" charset="0"/>
              <a:cs typeface="Times New Roman" panose="02020603050405020304" pitchFamily="18" charset="0"/>
            </a:rPr>
            <a:t>Understanding of feedstock-process design &amp; utilisation pathways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F03DBA-C6D6-47E2-B014-87A59BC42DB5}" type="parTrans" cxnId="{71C7B902-B139-470B-8848-AB1E17E86DE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5420586-1F03-4476-B4BB-EDB2765CCBD4}" type="sibTrans" cxnId="{71C7B902-B139-470B-8848-AB1E17E86DE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10137B6-0FFA-4773-A86C-62E63B6A7EA8}" type="pres">
      <dgm:prSet presAssocID="{FFA475B1-D6AF-43B8-B8BC-2178A86905B9}" presName="linearFlow" presStyleCnt="0">
        <dgm:presLayoutVars>
          <dgm:dir/>
          <dgm:resizeHandles val="exact"/>
        </dgm:presLayoutVars>
      </dgm:prSet>
      <dgm:spPr/>
    </dgm:pt>
    <dgm:pt modelId="{AF61A7A4-3821-4BFA-9EF4-65491D4241F5}" type="pres">
      <dgm:prSet presAssocID="{8B08F1E7-B05B-464B-B1C5-2921FC9EC6ED}" presName="composite" presStyleCnt="0"/>
      <dgm:spPr/>
    </dgm:pt>
    <dgm:pt modelId="{CAD407F8-E1B2-4B08-A145-6E23CE216F3D}" type="pres">
      <dgm:prSet presAssocID="{8B08F1E7-B05B-464B-B1C5-2921FC9EC6ED}" presName="imgShp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</dgm:spPr>
      <dgm:extLst>
        <a:ext uri="{E40237B7-FDA0-4F09-8148-C483321AD2D9}">
          <dgm14:cNvPr xmlns:dgm14="http://schemas.microsoft.com/office/drawing/2010/diagram" id="0" name="" descr="Electric Tower with solid fill"/>
        </a:ext>
      </dgm:extLst>
    </dgm:pt>
    <dgm:pt modelId="{9F3331CF-448E-45A1-9879-4FEFC6F15B14}" type="pres">
      <dgm:prSet presAssocID="{8B08F1E7-B05B-464B-B1C5-2921FC9EC6ED}" presName="txShp" presStyleLbl="node1" presStyleIdx="0" presStyleCnt="3">
        <dgm:presLayoutVars>
          <dgm:bulletEnabled val="1"/>
        </dgm:presLayoutVars>
      </dgm:prSet>
      <dgm:spPr/>
    </dgm:pt>
    <dgm:pt modelId="{9CA22857-02B0-4E1B-BDA3-60319D2EF86D}" type="pres">
      <dgm:prSet presAssocID="{FFF06ED0-C1D7-4104-8122-C53EB236B1BF}" presName="spacing" presStyleCnt="0"/>
      <dgm:spPr/>
    </dgm:pt>
    <dgm:pt modelId="{A7532847-0A51-48DA-8459-A4755637A497}" type="pres">
      <dgm:prSet presAssocID="{DB24B2F8-2679-4854-B803-3581D8B16380}" presName="composite" presStyleCnt="0"/>
      <dgm:spPr/>
    </dgm:pt>
    <dgm:pt modelId="{274DEF2A-6DD0-4009-8757-14F20E4D8F6F}" type="pres">
      <dgm:prSet presAssocID="{DB24B2F8-2679-4854-B803-3581D8B16380}" presName="imgShp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</dgm:spPr>
      <dgm:extLst>
        <a:ext uri="{E40237B7-FDA0-4F09-8148-C483321AD2D9}">
          <dgm14:cNvPr xmlns:dgm14="http://schemas.microsoft.com/office/drawing/2010/diagram" id="0" name="" descr="Recycle with solid fill"/>
        </a:ext>
      </dgm:extLst>
    </dgm:pt>
    <dgm:pt modelId="{E4618329-EDF2-44F9-B436-702D74FB4827}" type="pres">
      <dgm:prSet presAssocID="{DB24B2F8-2679-4854-B803-3581D8B16380}" presName="txShp" presStyleLbl="node1" presStyleIdx="1" presStyleCnt="3">
        <dgm:presLayoutVars>
          <dgm:bulletEnabled val="1"/>
        </dgm:presLayoutVars>
      </dgm:prSet>
      <dgm:spPr/>
    </dgm:pt>
    <dgm:pt modelId="{549AB19C-11F9-4C86-83B5-2B6A91F907ED}" type="pres">
      <dgm:prSet presAssocID="{8F3120FA-4876-4037-AC56-29300786ED89}" presName="spacing" presStyleCnt="0"/>
      <dgm:spPr/>
    </dgm:pt>
    <dgm:pt modelId="{FD32FE4E-4247-44A7-A26F-E028A3DB89B8}" type="pres">
      <dgm:prSet presAssocID="{40DB261E-615F-40BE-8FD4-EC25B946F393}" presName="composite" presStyleCnt="0"/>
      <dgm:spPr/>
    </dgm:pt>
    <dgm:pt modelId="{0F42E3CC-DEED-482A-B04F-553F095A0336}" type="pres">
      <dgm:prSet presAssocID="{40DB261E-615F-40BE-8FD4-EC25B946F393}" presName="imgShp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</dgm:spPr>
      <dgm:extLst>
        <a:ext uri="{E40237B7-FDA0-4F09-8148-C483321AD2D9}">
          <dgm14:cNvPr xmlns:dgm14="http://schemas.microsoft.com/office/drawing/2010/diagram" id="0" name="" descr="Alarm Ringing with solid fill"/>
        </a:ext>
      </dgm:extLst>
    </dgm:pt>
    <dgm:pt modelId="{AE2B867C-CD0F-44E9-B22E-1E96A754B3E1}" type="pres">
      <dgm:prSet presAssocID="{40DB261E-615F-40BE-8FD4-EC25B946F393}" presName="txShp" presStyleLbl="node1" presStyleIdx="2" presStyleCnt="3">
        <dgm:presLayoutVars>
          <dgm:bulletEnabled val="1"/>
        </dgm:presLayoutVars>
      </dgm:prSet>
      <dgm:spPr/>
    </dgm:pt>
  </dgm:ptLst>
  <dgm:cxnLst>
    <dgm:cxn modelId="{71C7B902-B139-470B-8848-AB1E17E86DE3}" srcId="{40DB261E-615F-40BE-8FD4-EC25B946F393}" destId="{3709B651-89FE-4360-8740-40FA5474FFEF}" srcOrd="1" destOrd="0" parTransId="{69F03DBA-C6D6-47E2-B014-87A59BC42DB5}" sibTransId="{05420586-1F03-4476-B4BB-EDB2765CCBD4}"/>
    <dgm:cxn modelId="{7D764C10-1D06-4B4E-80F2-C3365544711F}" type="presOf" srcId="{E0AD5E70-2050-4679-9DAC-98C4EFE1EE32}" destId="{AE2B867C-CD0F-44E9-B22E-1E96A754B3E1}" srcOrd="0" destOrd="1" presId="urn:microsoft.com/office/officeart/2005/8/layout/vList3"/>
    <dgm:cxn modelId="{98F93C14-770E-4EB3-A1A4-98401E65998D}" type="presOf" srcId="{FFA475B1-D6AF-43B8-B8BC-2178A86905B9}" destId="{F10137B6-0FFA-4773-A86C-62E63B6A7EA8}" srcOrd="0" destOrd="0" presId="urn:microsoft.com/office/officeart/2005/8/layout/vList3"/>
    <dgm:cxn modelId="{A6970B20-A918-4E06-AF5D-B4DB5B146AB7}" type="presOf" srcId="{3709B651-89FE-4360-8740-40FA5474FFEF}" destId="{AE2B867C-CD0F-44E9-B22E-1E96A754B3E1}" srcOrd="0" destOrd="2" presId="urn:microsoft.com/office/officeart/2005/8/layout/vList3"/>
    <dgm:cxn modelId="{A646E43A-70F5-4072-B815-C6D24855348C}" srcId="{40DB261E-615F-40BE-8FD4-EC25B946F393}" destId="{E0AD5E70-2050-4679-9DAC-98C4EFE1EE32}" srcOrd="0" destOrd="0" parTransId="{58E70AB3-48E5-4EA0-9349-D5DDA2A7DDD7}" sibTransId="{A30BEE18-6921-4C96-8926-F69013F1934A}"/>
    <dgm:cxn modelId="{65E66543-A408-497A-9858-4DD560CDCDCC}" type="presOf" srcId="{40DB261E-615F-40BE-8FD4-EC25B946F393}" destId="{AE2B867C-CD0F-44E9-B22E-1E96A754B3E1}" srcOrd="0" destOrd="0" presId="urn:microsoft.com/office/officeart/2005/8/layout/vList3"/>
    <dgm:cxn modelId="{44D9466C-2693-4F0F-A5F4-98EF99F5F98B}" srcId="{FFA475B1-D6AF-43B8-B8BC-2178A86905B9}" destId="{40DB261E-615F-40BE-8FD4-EC25B946F393}" srcOrd="2" destOrd="0" parTransId="{D5E5239C-BBEB-41AE-AA08-F97E547A1391}" sibTransId="{D8942E64-3BD5-45B4-A9C2-04F6809F909F}"/>
    <dgm:cxn modelId="{1EE4A37C-906E-4E11-AE04-DE45C3AE2779}" type="presOf" srcId="{D7EB9132-F795-442A-AE17-AB334898C5FB}" destId="{E4618329-EDF2-44F9-B436-702D74FB4827}" srcOrd="0" destOrd="1" presId="urn:microsoft.com/office/officeart/2005/8/layout/vList3"/>
    <dgm:cxn modelId="{382982A0-6B29-4C8A-B175-094D3ECA042F}" srcId="{DB24B2F8-2679-4854-B803-3581D8B16380}" destId="{02ABEF64-9BDE-43CF-828C-EA9AA9B9A3A3}" srcOrd="1" destOrd="0" parTransId="{721AB5F6-27B0-43FB-B9BC-62C235F04B7F}" sibTransId="{7F201B98-7A1D-417F-AE33-179B678436C1}"/>
    <dgm:cxn modelId="{16F64DAB-388F-4872-87EC-675B7C5323B7}" srcId="{FFA475B1-D6AF-43B8-B8BC-2178A86905B9}" destId="{8B08F1E7-B05B-464B-B1C5-2921FC9EC6ED}" srcOrd="0" destOrd="0" parTransId="{B20718BE-52A0-4DCB-A712-A367EE747E16}" sibTransId="{FFF06ED0-C1D7-4104-8122-C53EB236B1BF}"/>
    <dgm:cxn modelId="{5C5580B2-22EA-46A6-97A6-D7C43EDB21A1}" srcId="{FFA475B1-D6AF-43B8-B8BC-2178A86905B9}" destId="{DB24B2F8-2679-4854-B803-3581D8B16380}" srcOrd="1" destOrd="0" parTransId="{45FE9BB4-9EA9-4923-9B97-B5F7CC04BAAD}" sibTransId="{8F3120FA-4876-4037-AC56-29300786ED89}"/>
    <dgm:cxn modelId="{74CAA9D7-E7A5-424D-AAE8-54173B4AA7E7}" type="presOf" srcId="{8B08F1E7-B05B-464B-B1C5-2921FC9EC6ED}" destId="{9F3331CF-448E-45A1-9879-4FEFC6F15B14}" srcOrd="0" destOrd="0" presId="urn:microsoft.com/office/officeart/2005/8/layout/vList3"/>
    <dgm:cxn modelId="{941148C2-273A-4DBA-82A3-508B9BE4D4B1}" type="presOf" srcId="{02ABEF64-9BDE-43CF-828C-EA9AA9B9A3A3}" destId="{E4618329-EDF2-44F9-B436-702D74FB4827}" srcOrd="0" destOrd="2" presId="urn:microsoft.com/office/officeart/2005/8/layout/vList3"/>
    <dgm:cxn modelId="{CA928BCC-EFF8-4D7E-8593-3FD4DF760C2E}" srcId="{DB24B2F8-2679-4854-B803-3581D8B16380}" destId="{D7EB9132-F795-442A-AE17-AB334898C5FB}" srcOrd="0" destOrd="0" parTransId="{A34B4513-E33D-46D2-AE6D-8E76E0DB4531}" sibTransId="{C1B8085B-4B9B-4434-B6E0-7BC11463BF7F}"/>
    <dgm:cxn modelId="{BB29D09F-3A0B-4755-9EF1-2203B6617584}" type="presOf" srcId="{DB24B2F8-2679-4854-B803-3581D8B16380}" destId="{E4618329-EDF2-44F9-B436-702D74FB4827}" srcOrd="0" destOrd="0" presId="urn:microsoft.com/office/officeart/2005/8/layout/vList3"/>
    <dgm:cxn modelId="{961D936D-6EBB-41A4-AEE0-EA4A9C310BD8}" type="presParOf" srcId="{F10137B6-0FFA-4773-A86C-62E63B6A7EA8}" destId="{AF61A7A4-3821-4BFA-9EF4-65491D4241F5}" srcOrd="0" destOrd="0" presId="urn:microsoft.com/office/officeart/2005/8/layout/vList3"/>
    <dgm:cxn modelId="{8C2A668A-C455-4EC6-8988-D610C5A601CE}" type="presParOf" srcId="{AF61A7A4-3821-4BFA-9EF4-65491D4241F5}" destId="{CAD407F8-E1B2-4B08-A145-6E23CE216F3D}" srcOrd="0" destOrd="0" presId="urn:microsoft.com/office/officeart/2005/8/layout/vList3"/>
    <dgm:cxn modelId="{36353456-C8B4-4710-9934-B491741FBAB1}" type="presParOf" srcId="{AF61A7A4-3821-4BFA-9EF4-65491D4241F5}" destId="{9F3331CF-448E-45A1-9879-4FEFC6F15B14}" srcOrd="1" destOrd="0" presId="urn:microsoft.com/office/officeart/2005/8/layout/vList3"/>
    <dgm:cxn modelId="{13349201-A6D0-4986-9D56-D514398C55BE}" type="presParOf" srcId="{F10137B6-0FFA-4773-A86C-62E63B6A7EA8}" destId="{9CA22857-02B0-4E1B-BDA3-60319D2EF86D}" srcOrd="1" destOrd="0" presId="urn:microsoft.com/office/officeart/2005/8/layout/vList3"/>
    <dgm:cxn modelId="{52F78D1C-7024-4AC5-B15A-C64CA717BBE2}" type="presParOf" srcId="{F10137B6-0FFA-4773-A86C-62E63B6A7EA8}" destId="{A7532847-0A51-48DA-8459-A4755637A497}" srcOrd="2" destOrd="0" presId="urn:microsoft.com/office/officeart/2005/8/layout/vList3"/>
    <dgm:cxn modelId="{928267C9-8935-4EB1-ACCA-06B350783823}" type="presParOf" srcId="{A7532847-0A51-48DA-8459-A4755637A497}" destId="{274DEF2A-6DD0-4009-8757-14F20E4D8F6F}" srcOrd="0" destOrd="0" presId="urn:microsoft.com/office/officeart/2005/8/layout/vList3"/>
    <dgm:cxn modelId="{BE358ED9-7425-49AC-B282-A5B54FBB51F1}" type="presParOf" srcId="{A7532847-0A51-48DA-8459-A4755637A497}" destId="{E4618329-EDF2-44F9-B436-702D74FB4827}" srcOrd="1" destOrd="0" presId="urn:microsoft.com/office/officeart/2005/8/layout/vList3"/>
    <dgm:cxn modelId="{A63B2360-757F-4BB6-9C8E-C9827FB8D3F5}" type="presParOf" srcId="{F10137B6-0FFA-4773-A86C-62E63B6A7EA8}" destId="{549AB19C-11F9-4C86-83B5-2B6A91F907ED}" srcOrd="3" destOrd="0" presId="urn:microsoft.com/office/officeart/2005/8/layout/vList3"/>
    <dgm:cxn modelId="{46D85B31-47D8-4B9B-B9EE-1833277E6DE8}" type="presParOf" srcId="{F10137B6-0FFA-4773-A86C-62E63B6A7EA8}" destId="{FD32FE4E-4247-44A7-A26F-E028A3DB89B8}" srcOrd="4" destOrd="0" presId="urn:microsoft.com/office/officeart/2005/8/layout/vList3"/>
    <dgm:cxn modelId="{188EB405-616B-451D-87EE-F2733B0871DA}" type="presParOf" srcId="{FD32FE4E-4247-44A7-A26F-E028A3DB89B8}" destId="{0F42E3CC-DEED-482A-B04F-553F095A0336}" srcOrd="0" destOrd="0" presId="urn:microsoft.com/office/officeart/2005/8/layout/vList3"/>
    <dgm:cxn modelId="{8980933A-AFE7-4BB0-B8F5-2D4C82A0A1A6}" type="presParOf" srcId="{FD32FE4E-4247-44A7-A26F-E028A3DB89B8}" destId="{AE2B867C-CD0F-44E9-B22E-1E96A754B3E1}" srcOrd="1" destOrd="0" presId="urn:microsoft.com/office/officeart/2005/8/layout/vList3"/>
  </dgm:cxnLst>
  <dgm:bg>
    <a:noFill/>
  </dgm:bg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A475B1-D6AF-43B8-B8BC-2178A86905B9}" type="doc">
      <dgm:prSet loTypeId="urn:microsoft.com/office/officeart/2005/8/layout/vList3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B08F1E7-B05B-464B-B1C5-2921FC9EC6ED}">
      <dgm:prSet phldrT="[Text]" phldr="0" custT="1"/>
      <dgm:spPr>
        <a:ln>
          <a:solidFill>
            <a:srgbClr val="0BB945"/>
          </a:solidFill>
        </a:ln>
      </dgm:spPr>
      <dgm:t>
        <a:bodyPr/>
        <a:lstStyle/>
        <a:p>
          <a:pPr algn="l"/>
          <a:r>
            <a:rPr lang="sv-FI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What is biogas?</a:t>
          </a:r>
        </a:p>
      </dgm:t>
    </dgm:pt>
    <dgm:pt modelId="{B20718BE-52A0-4DCB-A712-A367EE747E16}" type="parTrans" cxnId="{16F64DAB-388F-4872-87EC-675B7C5323B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FF06ED0-C1D7-4104-8122-C53EB236B1BF}" type="sibTrans" cxnId="{16F64DAB-388F-4872-87EC-675B7C5323B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B24B2F8-2679-4854-B803-3581D8B16380}">
      <dgm:prSet phldrT="[Text]" phldr="0" custT="1"/>
      <dgm:spPr/>
      <dgm:t>
        <a:bodyPr/>
        <a:lstStyle/>
        <a:p>
          <a:r>
            <a:rPr lang="sv-FI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Pros</a:t>
          </a:r>
          <a:endParaRPr lang="en-US" sz="2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FE9BB4-9EA9-4923-9B97-B5F7CC04BAAD}" type="parTrans" cxnId="{5C5580B2-22EA-46A6-97A6-D7C43EDB21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F3120FA-4876-4037-AC56-29300786ED89}" type="sibTrans" cxnId="{5C5580B2-22EA-46A6-97A6-D7C43EDB21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7EB9132-F795-442A-AE17-AB334898C5FB}">
      <dgm:prSet phldrT="[Text]" phldr="0"/>
      <dgm:spPr/>
      <dgm:t>
        <a:bodyPr/>
        <a:lstStyle/>
        <a:p>
          <a:r>
            <a:rPr lang="sv-FI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Waste as a resource/feedstock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4B4513-E33D-46D2-AE6D-8E76E0DB4531}" type="parTrans" cxnId="{CA928BCC-EFF8-4D7E-8593-3FD4DF760C2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1B8085B-4B9B-4434-B6E0-7BC11463BF7F}" type="sibTrans" cxnId="{CA928BCC-EFF8-4D7E-8593-3FD4DF760C2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0DB261E-615F-40BE-8FD4-EC25B946F393}">
      <dgm:prSet phldrT="[Text]" phldr="0" custT="1"/>
      <dgm:spPr/>
      <dgm:t>
        <a:bodyPr/>
        <a:lstStyle/>
        <a:p>
          <a:r>
            <a:rPr lang="sv-FI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Cons</a:t>
          </a:r>
          <a:endParaRPr lang="en-US" sz="2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E5239C-BBEB-41AE-AA08-F97E547A1391}" type="parTrans" cxnId="{44D9466C-2693-4F0F-A5F4-98EF99F5F98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8942E64-3BD5-45B4-A9C2-04F6809F909F}" type="sibTrans" cxnId="{44D9466C-2693-4F0F-A5F4-98EF99F5F98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0AD5E70-2050-4679-9DAC-98C4EFE1EE32}">
      <dgm:prSet phldrT="[Text]" phldr="0"/>
      <dgm:spPr/>
      <dgm:t>
        <a:bodyPr/>
        <a:lstStyle/>
        <a:p>
          <a:r>
            <a:rPr lang="sv-FI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Requires sustainable ecosystems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E70AB3-48E5-4EA0-9349-D5DDA2A7DDD7}" type="parTrans" cxnId="{A646E43A-70F5-4072-B815-C6D24855348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30BEE18-6921-4C96-8926-F69013F1934A}" type="sibTrans" cxnId="{A646E43A-70F5-4072-B815-C6D24855348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2ABEF64-9BDE-43CF-828C-EA9AA9B9A3A3}">
      <dgm:prSet phldrT="[Text]" phldr="0"/>
      <dgm:spPr/>
      <dgm:t>
        <a:bodyPr/>
        <a:lstStyle/>
        <a:p>
          <a:r>
            <a:rPr lang="sv-FI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Stand-alone or grid-connected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1AB5F6-27B0-43FB-B9BC-62C235F04B7F}" type="parTrans" cxnId="{382982A0-6B29-4C8A-B175-094D3ECA042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F201B98-7A1D-417F-AE33-179B678436C1}" type="sibTrans" cxnId="{382982A0-6B29-4C8A-B175-094D3ECA042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F9415D0-6725-4A41-81D9-2E2A55DB5C98}">
      <dgm:prSet phldrT="[Text]" phldr="0" custT="1"/>
      <dgm:spPr>
        <a:ln>
          <a:solidFill>
            <a:srgbClr val="0BB945"/>
          </a:solidFill>
        </a:ln>
      </dgm:spPr>
      <dgm:t>
        <a:bodyPr/>
        <a:lstStyle/>
        <a:p>
          <a:pPr algn="l"/>
          <a:r>
            <a:rPr lang="sv-FI" sz="1800" b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Renewable fuel</a:t>
          </a:r>
        </a:p>
      </dgm:t>
    </dgm:pt>
    <dgm:pt modelId="{5A9C78E7-5EB8-4B67-83A0-117E104BF48A}" type="parTrans" cxnId="{E59994BB-2DD7-4DFA-B383-F4790019A6E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DB1EE43-BDA1-4B06-8F01-1B9B74A66B9B}" type="sibTrans" cxnId="{E59994BB-2DD7-4DFA-B383-F4790019A6E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9B4B402-1A94-435F-B53C-CEC92FEDE21F}">
      <dgm:prSet phldrT="[Text]" phldr="0" custT="1"/>
      <dgm:spPr>
        <a:ln>
          <a:solidFill>
            <a:srgbClr val="0BB945"/>
          </a:solidFill>
        </a:ln>
      </dgm:spPr>
      <dgm:t>
        <a:bodyPr/>
        <a:lstStyle/>
        <a:p>
          <a:pPr algn="l"/>
          <a:r>
            <a:rPr lang="sv-FI" sz="1800" b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Decomposition of organic matter in O</a:t>
          </a:r>
          <a:r>
            <a:rPr lang="sv-FI" sz="1000" b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sv-FI" sz="1800" b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-free environments</a:t>
          </a:r>
        </a:p>
        <a:p>
          <a:pPr algn="l"/>
          <a:r>
            <a:rPr lang="sv-FI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endParaRPr lang="sv-FI" sz="2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734EB9-9289-4D33-AD04-C92BE5177E81}" type="parTrans" cxnId="{DEF4A44C-247C-482E-8404-DCB23AC107C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A0BD026-7EA0-4C46-A10F-CAD00B82BEC6}" type="sibTrans" cxnId="{DEF4A44C-247C-482E-8404-DCB23AC107C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F55EAA8-DD7C-4F5F-8A4E-235055D5832B}">
      <dgm:prSet phldrT="[Text]" phldr="0"/>
      <dgm:spPr/>
      <dgm:t>
        <a:bodyPr/>
        <a:lstStyle/>
        <a:p>
          <a:r>
            <a:rPr lang="sv-FI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Expensive (depending on technology)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6611A0-18E9-4E30-B1EB-6B6A168BF330}" type="parTrans" cxnId="{D5DF25FF-74F9-47C2-9CD0-FE314AAF888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772391B-7C5B-4694-BD9E-3F32BA4E2F29}" type="sibTrans" cxnId="{D5DF25FF-74F9-47C2-9CD0-FE314AAF888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AF281DD-DBF4-4415-9776-8C2E9D59FA81}">
      <dgm:prSet phldrT="[Text]" phldr="0"/>
      <dgm:spPr/>
      <dgm:t>
        <a:bodyPr/>
        <a:lstStyle/>
        <a:p>
          <a:r>
            <a:rPr lang="sv-FI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Multidisciplinary ecosystems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D456EE-4A5D-4003-A3AD-29DA747B6C62}" type="parTrans" cxnId="{42A49C28-CCBB-4630-A98C-D91BD8BDE3D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40F37E5-0ADB-4038-8760-99CAF8AA89C0}" type="sibTrans" cxnId="{42A49C28-CCBB-4630-A98C-D91BD8BDE3D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0DABA28-CC0C-4E5F-94C6-D3C16F651E26}">
      <dgm:prSet phldrT="[Text]" phldr="0"/>
      <dgm:spPr/>
      <dgm:t>
        <a:bodyPr/>
        <a:lstStyle/>
        <a:p>
          <a:r>
            <a:rPr lang="sv-FI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Complexity of process: know-how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79CD4D-4DCB-4184-8881-94A247EBB2A1}" type="parTrans" cxnId="{1A1F6311-7E3C-4858-BE09-038D780F7AAF}">
      <dgm:prSet/>
      <dgm:spPr/>
      <dgm:t>
        <a:bodyPr/>
        <a:lstStyle/>
        <a:p>
          <a:endParaRPr lang="en-GB"/>
        </a:p>
      </dgm:t>
    </dgm:pt>
    <dgm:pt modelId="{B1B91A36-26CE-4FFF-A0D5-49E5F73C9895}" type="sibTrans" cxnId="{1A1F6311-7E3C-4858-BE09-038D780F7AAF}">
      <dgm:prSet/>
      <dgm:spPr/>
      <dgm:t>
        <a:bodyPr/>
        <a:lstStyle/>
        <a:p>
          <a:endParaRPr lang="en-GB"/>
        </a:p>
      </dgm:t>
    </dgm:pt>
    <dgm:pt modelId="{F10137B6-0FFA-4773-A86C-62E63B6A7EA8}" type="pres">
      <dgm:prSet presAssocID="{FFA475B1-D6AF-43B8-B8BC-2178A86905B9}" presName="linearFlow" presStyleCnt="0">
        <dgm:presLayoutVars>
          <dgm:dir/>
          <dgm:resizeHandles val="exact"/>
        </dgm:presLayoutVars>
      </dgm:prSet>
      <dgm:spPr/>
    </dgm:pt>
    <dgm:pt modelId="{AF61A7A4-3821-4BFA-9EF4-65491D4241F5}" type="pres">
      <dgm:prSet presAssocID="{8B08F1E7-B05B-464B-B1C5-2921FC9EC6ED}" presName="composite" presStyleCnt="0"/>
      <dgm:spPr/>
    </dgm:pt>
    <dgm:pt modelId="{CAD407F8-E1B2-4B08-A145-6E23CE216F3D}" type="pres">
      <dgm:prSet presAssocID="{8B08F1E7-B05B-464B-B1C5-2921FC9EC6ED}" presName="imgShp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</dgm:spPr>
      <dgm:extLst>
        <a:ext uri="{E40237B7-FDA0-4F09-8148-C483321AD2D9}">
          <dgm14:cNvPr xmlns:dgm14="http://schemas.microsoft.com/office/drawing/2010/diagram" id="0" name="" descr="Electric Tower with solid fill"/>
        </a:ext>
      </dgm:extLst>
    </dgm:pt>
    <dgm:pt modelId="{9F3331CF-448E-45A1-9879-4FEFC6F15B14}" type="pres">
      <dgm:prSet presAssocID="{8B08F1E7-B05B-464B-B1C5-2921FC9EC6ED}" presName="txShp" presStyleLbl="node1" presStyleIdx="0" presStyleCnt="3">
        <dgm:presLayoutVars>
          <dgm:bulletEnabled val="1"/>
        </dgm:presLayoutVars>
      </dgm:prSet>
      <dgm:spPr/>
    </dgm:pt>
    <dgm:pt modelId="{9CA22857-02B0-4E1B-BDA3-60319D2EF86D}" type="pres">
      <dgm:prSet presAssocID="{FFF06ED0-C1D7-4104-8122-C53EB236B1BF}" presName="spacing" presStyleCnt="0"/>
      <dgm:spPr/>
    </dgm:pt>
    <dgm:pt modelId="{A7532847-0A51-48DA-8459-A4755637A497}" type="pres">
      <dgm:prSet presAssocID="{DB24B2F8-2679-4854-B803-3581D8B16380}" presName="composite" presStyleCnt="0"/>
      <dgm:spPr/>
    </dgm:pt>
    <dgm:pt modelId="{274DEF2A-6DD0-4009-8757-14F20E4D8F6F}" type="pres">
      <dgm:prSet presAssocID="{DB24B2F8-2679-4854-B803-3581D8B16380}" presName="imgShp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</dgm:spPr>
      <dgm:extLst>
        <a:ext uri="{E40237B7-FDA0-4F09-8148-C483321AD2D9}">
          <dgm14:cNvPr xmlns:dgm14="http://schemas.microsoft.com/office/drawing/2010/diagram" id="0" name="" descr="Recycle with solid fill"/>
        </a:ext>
      </dgm:extLst>
    </dgm:pt>
    <dgm:pt modelId="{E4618329-EDF2-44F9-B436-702D74FB4827}" type="pres">
      <dgm:prSet presAssocID="{DB24B2F8-2679-4854-B803-3581D8B16380}" presName="txShp" presStyleLbl="node1" presStyleIdx="1" presStyleCnt="3">
        <dgm:presLayoutVars>
          <dgm:bulletEnabled val="1"/>
        </dgm:presLayoutVars>
      </dgm:prSet>
      <dgm:spPr/>
    </dgm:pt>
    <dgm:pt modelId="{549AB19C-11F9-4C86-83B5-2B6A91F907ED}" type="pres">
      <dgm:prSet presAssocID="{8F3120FA-4876-4037-AC56-29300786ED89}" presName="spacing" presStyleCnt="0"/>
      <dgm:spPr/>
    </dgm:pt>
    <dgm:pt modelId="{FD32FE4E-4247-44A7-A26F-E028A3DB89B8}" type="pres">
      <dgm:prSet presAssocID="{40DB261E-615F-40BE-8FD4-EC25B946F393}" presName="composite" presStyleCnt="0"/>
      <dgm:spPr/>
    </dgm:pt>
    <dgm:pt modelId="{0F42E3CC-DEED-482A-B04F-553F095A0336}" type="pres">
      <dgm:prSet presAssocID="{40DB261E-615F-40BE-8FD4-EC25B946F393}" presName="imgShp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</dgm:spPr>
      <dgm:extLst>
        <a:ext uri="{E40237B7-FDA0-4F09-8148-C483321AD2D9}">
          <dgm14:cNvPr xmlns:dgm14="http://schemas.microsoft.com/office/drawing/2010/diagram" id="0" name="" descr="Alarm Ringing with solid fill"/>
        </a:ext>
      </dgm:extLst>
    </dgm:pt>
    <dgm:pt modelId="{AE2B867C-CD0F-44E9-B22E-1E96A754B3E1}" type="pres">
      <dgm:prSet presAssocID="{40DB261E-615F-40BE-8FD4-EC25B946F393}" presName="txShp" presStyleLbl="node1" presStyleIdx="2" presStyleCnt="3">
        <dgm:presLayoutVars>
          <dgm:bulletEnabled val="1"/>
        </dgm:presLayoutVars>
      </dgm:prSet>
      <dgm:spPr/>
    </dgm:pt>
  </dgm:ptLst>
  <dgm:cxnLst>
    <dgm:cxn modelId="{1A1F6311-7E3C-4858-BE09-038D780F7AAF}" srcId="{40DB261E-615F-40BE-8FD4-EC25B946F393}" destId="{50DABA28-CC0C-4E5F-94C6-D3C16F651E26}" srcOrd="1" destOrd="0" parTransId="{8879CD4D-4DCB-4184-8881-94A247EBB2A1}" sibTransId="{B1B91A36-26CE-4FFF-A0D5-49E5F73C9895}"/>
    <dgm:cxn modelId="{98F93C14-770E-4EB3-A1A4-98401E65998D}" type="presOf" srcId="{FFA475B1-D6AF-43B8-B8BC-2178A86905B9}" destId="{F10137B6-0FFA-4773-A86C-62E63B6A7EA8}" srcOrd="0" destOrd="0" presId="urn:microsoft.com/office/officeart/2005/8/layout/vList3"/>
    <dgm:cxn modelId="{E571ED15-7A59-493C-93A9-F5897E6FEC4B}" type="presOf" srcId="{D7EB9132-F795-442A-AE17-AB334898C5FB}" destId="{E4618329-EDF2-44F9-B436-702D74FB4827}" srcOrd="0" destOrd="1" presId="urn:microsoft.com/office/officeart/2005/8/layout/vList3"/>
    <dgm:cxn modelId="{8232891B-04BF-47B8-9603-09515A2207F0}" type="presOf" srcId="{E0AD5E70-2050-4679-9DAC-98C4EFE1EE32}" destId="{AE2B867C-CD0F-44E9-B22E-1E96A754B3E1}" srcOrd="0" destOrd="1" presId="urn:microsoft.com/office/officeart/2005/8/layout/vList3"/>
    <dgm:cxn modelId="{42A49C28-CCBB-4630-A98C-D91BD8BDE3D6}" srcId="{DB24B2F8-2679-4854-B803-3581D8B16380}" destId="{9AF281DD-DBF4-4415-9776-8C2E9D59FA81}" srcOrd="2" destOrd="0" parTransId="{1BD456EE-4A5D-4003-A3AD-29DA747B6C62}" sibTransId="{A40F37E5-0ADB-4038-8760-99CAF8AA89C0}"/>
    <dgm:cxn modelId="{5F7F042F-0D55-4C77-B47B-ABFFE8E65A8B}" type="presOf" srcId="{02ABEF64-9BDE-43CF-828C-EA9AA9B9A3A3}" destId="{E4618329-EDF2-44F9-B436-702D74FB4827}" srcOrd="0" destOrd="2" presId="urn:microsoft.com/office/officeart/2005/8/layout/vList3"/>
    <dgm:cxn modelId="{A646E43A-70F5-4072-B815-C6D24855348C}" srcId="{40DB261E-615F-40BE-8FD4-EC25B946F393}" destId="{E0AD5E70-2050-4679-9DAC-98C4EFE1EE32}" srcOrd="0" destOrd="0" parTransId="{58E70AB3-48E5-4EA0-9349-D5DDA2A7DDD7}" sibTransId="{A30BEE18-6921-4C96-8926-F69013F1934A}"/>
    <dgm:cxn modelId="{44D9466C-2693-4F0F-A5F4-98EF99F5F98B}" srcId="{FFA475B1-D6AF-43B8-B8BC-2178A86905B9}" destId="{40DB261E-615F-40BE-8FD4-EC25B946F393}" srcOrd="2" destOrd="0" parTransId="{D5E5239C-BBEB-41AE-AA08-F97E547A1391}" sibTransId="{D8942E64-3BD5-45B4-A9C2-04F6809F909F}"/>
    <dgm:cxn modelId="{DEF4A44C-247C-482E-8404-DCB23AC107CE}" srcId="{8B08F1E7-B05B-464B-B1C5-2921FC9EC6ED}" destId="{D9B4B402-1A94-435F-B53C-CEC92FEDE21F}" srcOrd="1" destOrd="0" parTransId="{4C734EB9-9289-4D33-AD04-C92BE5177E81}" sibTransId="{3A0BD026-7EA0-4C46-A10F-CAD00B82BEC6}"/>
    <dgm:cxn modelId="{2CB23C55-EF4E-4521-B844-09DB46CB16FC}" type="presOf" srcId="{D9B4B402-1A94-435F-B53C-CEC92FEDE21F}" destId="{9F3331CF-448E-45A1-9879-4FEFC6F15B14}" srcOrd="0" destOrd="2" presId="urn:microsoft.com/office/officeart/2005/8/layout/vList3"/>
    <dgm:cxn modelId="{590C905A-D412-472E-AA77-FB0664AD4DC8}" type="presOf" srcId="{9F9415D0-6725-4A41-81D9-2E2A55DB5C98}" destId="{9F3331CF-448E-45A1-9879-4FEFC6F15B14}" srcOrd="0" destOrd="1" presId="urn:microsoft.com/office/officeart/2005/8/layout/vList3"/>
    <dgm:cxn modelId="{1A96A27C-AED4-4E8E-862D-AA3EAF7BAB1E}" type="presOf" srcId="{9AF281DD-DBF4-4415-9776-8C2E9D59FA81}" destId="{E4618329-EDF2-44F9-B436-702D74FB4827}" srcOrd="0" destOrd="3" presId="urn:microsoft.com/office/officeart/2005/8/layout/vList3"/>
    <dgm:cxn modelId="{382982A0-6B29-4C8A-B175-094D3ECA042F}" srcId="{DB24B2F8-2679-4854-B803-3581D8B16380}" destId="{02ABEF64-9BDE-43CF-828C-EA9AA9B9A3A3}" srcOrd="1" destOrd="0" parTransId="{721AB5F6-27B0-43FB-B9BC-62C235F04B7F}" sibTransId="{7F201B98-7A1D-417F-AE33-179B678436C1}"/>
    <dgm:cxn modelId="{16F64DAB-388F-4872-87EC-675B7C5323B7}" srcId="{FFA475B1-D6AF-43B8-B8BC-2178A86905B9}" destId="{8B08F1E7-B05B-464B-B1C5-2921FC9EC6ED}" srcOrd="0" destOrd="0" parTransId="{B20718BE-52A0-4DCB-A712-A367EE747E16}" sibTransId="{FFF06ED0-C1D7-4104-8122-C53EB236B1BF}"/>
    <dgm:cxn modelId="{3850ECB0-4617-429D-B0E8-86DFD5193793}" type="presOf" srcId="{50DABA28-CC0C-4E5F-94C6-D3C16F651E26}" destId="{AE2B867C-CD0F-44E9-B22E-1E96A754B3E1}" srcOrd="0" destOrd="2" presId="urn:microsoft.com/office/officeart/2005/8/layout/vList3"/>
    <dgm:cxn modelId="{5C5580B2-22EA-46A6-97A6-D7C43EDB21A1}" srcId="{FFA475B1-D6AF-43B8-B8BC-2178A86905B9}" destId="{DB24B2F8-2679-4854-B803-3581D8B16380}" srcOrd="1" destOrd="0" parTransId="{45FE9BB4-9EA9-4923-9B97-B5F7CC04BAAD}" sibTransId="{8F3120FA-4876-4037-AC56-29300786ED89}"/>
    <dgm:cxn modelId="{E59994BB-2DD7-4DFA-B383-F4790019A6EE}" srcId="{8B08F1E7-B05B-464B-B1C5-2921FC9EC6ED}" destId="{9F9415D0-6725-4A41-81D9-2E2A55DB5C98}" srcOrd="0" destOrd="0" parTransId="{5A9C78E7-5EB8-4B67-83A0-117E104BF48A}" sibTransId="{9DB1EE43-BDA1-4B06-8F01-1B9B74A66B9B}"/>
    <dgm:cxn modelId="{451AE4E5-6FA6-487D-8586-EC6392538EB0}" type="presOf" srcId="{DB24B2F8-2679-4854-B803-3581D8B16380}" destId="{E4618329-EDF2-44F9-B436-702D74FB4827}" srcOrd="0" destOrd="0" presId="urn:microsoft.com/office/officeart/2005/8/layout/vList3"/>
    <dgm:cxn modelId="{94574BEC-5B89-47F1-897F-532972D2CC16}" type="presOf" srcId="{EF55EAA8-DD7C-4F5F-8A4E-235055D5832B}" destId="{AE2B867C-CD0F-44E9-B22E-1E96A754B3E1}" srcOrd="0" destOrd="3" presId="urn:microsoft.com/office/officeart/2005/8/layout/vList3"/>
    <dgm:cxn modelId="{CA928BCC-EFF8-4D7E-8593-3FD4DF760C2E}" srcId="{DB24B2F8-2679-4854-B803-3581D8B16380}" destId="{D7EB9132-F795-442A-AE17-AB334898C5FB}" srcOrd="0" destOrd="0" parTransId="{A34B4513-E33D-46D2-AE6D-8E76E0DB4531}" sibTransId="{C1B8085B-4B9B-4434-B6E0-7BC11463BF7F}"/>
    <dgm:cxn modelId="{465477D4-E424-43AE-8217-31957001A366}" type="presOf" srcId="{8B08F1E7-B05B-464B-B1C5-2921FC9EC6ED}" destId="{9F3331CF-448E-45A1-9879-4FEFC6F15B14}" srcOrd="0" destOrd="0" presId="urn:microsoft.com/office/officeart/2005/8/layout/vList3"/>
    <dgm:cxn modelId="{CE572CDC-41DF-47B0-BC92-91E4103B8BE0}" type="presOf" srcId="{40DB261E-615F-40BE-8FD4-EC25B946F393}" destId="{AE2B867C-CD0F-44E9-B22E-1E96A754B3E1}" srcOrd="0" destOrd="0" presId="urn:microsoft.com/office/officeart/2005/8/layout/vList3"/>
    <dgm:cxn modelId="{D5DF25FF-74F9-47C2-9CD0-FE314AAF8886}" srcId="{40DB261E-615F-40BE-8FD4-EC25B946F393}" destId="{EF55EAA8-DD7C-4F5F-8A4E-235055D5832B}" srcOrd="2" destOrd="0" parTransId="{456611A0-18E9-4E30-B1EB-6B6A168BF330}" sibTransId="{9772391B-7C5B-4694-BD9E-3F32BA4E2F29}"/>
    <dgm:cxn modelId="{E1EA35BA-55D5-4F59-AC1B-AF2FD1747ED0}" type="presParOf" srcId="{F10137B6-0FFA-4773-A86C-62E63B6A7EA8}" destId="{AF61A7A4-3821-4BFA-9EF4-65491D4241F5}" srcOrd="0" destOrd="0" presId="urn:microsoft.com/office/officeart/2005/8/layout/vList3"/>
    <dgm:cxn modelId="{0DB365EF-B629-4F81-9A39-1A7D67BEE52C}" type="presParOf" srcId="{AF61A7A4-3821-4BFA-9EF4-65491D4241F5}" destId="{CAD407F8-E1B2-4B08-A145-6E23CE216F3D}" srcOrd="0" destOrd="0" presId="urn:microsoft.com/office/officeart/2005/8/layout/vList3"/>
    <dgm:cxn modelId="{999886CA-888A-41DF-9998-660E6C96593F}" type="presParOf" srcId="{AF61A7A4-3821-4BFA-9EF4-65491D4241F5}" destId="{9F3331CF-448E-45A1-9879-4FEFC6F15B14}" srcOrd="1" destOrd="0" presId="urn:microsoft.com/office/officeart/2005/8/layout/vList3"/>
    <dgm:cxn modelId="{8AA1380A-9F39-4F49-96AA-2AD810F4D2BB}" type="presParOf" srcId="{F10137B6-0FFA-4773-A86C-62E63B6A7EA8}" destId="{9CA22857-02B0-4E1B-BDA3-60319D2EF86D}" srcOrd="1" destOrd="0" presId="urn:microsoft.com/office/officeart/2005/8/layout/vList3"/>
    <dgm:cxn modelId="{838C3E66-1314-44B1-A4FF-AE33DFBDE101}" type="presParOf" srcId="{F10137B6-0FFA-4773-A86C-62E63B6A7EA8}" destId="{A7532847-0A51-48DA-8459-A4755637A497}" srcOrd="2" destOrd="0" presId="urn:microsoft.com/office/officeart/2005/8/layout/vList3"/>
    <dgm:cxn modelId="{9EE6F100-33A5-4879-9082-423665AA850F}" type="presParOf" srcId="{A7532847-0A51-48DA-8459-A4755637A497}" destId="{274DEF2A-6DD0-4009-8757-14F20E4D8F6F}" srcOrd="0" destOrd="0" presId="urn:microsoft.com/office/officeart/2005/8/layout/vList3"/>
    <dgm:cxn modelId="{38344ADD-5F65-4F9C-86F5-AB0FD95814B1}" type="presParOf" srcId="{A7532847-0A51-48DA-8459-A4755637A497}" destId="{E4618329-EDF2-44F9-B436-702D74FB4827}" srcOrd="1" destOrd="0" presId="urn:microsoft.com/office/officeart/2005/8/layout/vList3"/>
    <dgm:cxn modelId="{4CC3CAD7-0F3C-42CB-BF10-86C432D57A79}" type="presParOf" srcId="{F10137B6-0FFA-4773-A86C-62E63B6A7EA8}" destId="{549AB19C-11F9-4C86-83B5-2B6A91F907ED}" srcOrd="3" destOrd="0" presId="urn:microsoft.com/office/officeart/2005/8/layout/vList3"/>
    <dgm:cxn modelId="{E2983204-39DC-449B-A85E-E5E48F377A5A}" type="presParOf" srcId="{F10137B6-0FFA-4773-A86C-62E63B6A7EA8}" destId="{FD32FE4E-4247-44A7-A26F-E028A3DB89B8}" srcOrd="4" destOrd="0" presId="urn:microsoft.com/office/officeart/2005/8/layout/vList3"/>
    <dgm:cxn modelId="{08FEC315-E2A0-439C-9283-33FC12927C7A}" type="presParOf" srcId="{FD32FE4E-4247-44A7-A26F-E028A3DB89B8}" destId="{0F42E3CC-DEED-482A-B04F-553F095A0336}" srcOrd="0" destOrd="0" presId="urn:microsoft.com/office/officeart/2005/8/layout/vList3"/>
    <dgm:cxn modelId="{46E5E2FF-59D4-4FBC-A1CD-30BFD1CFB04A}" type="presParOf" srcId="{FD32FE4E-4247-44A7-A26F-E028A3DB89B8}" destId="{AE2B867C-CD0F-44E9-B22E-1E96A754B3E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A475B1-D6AF-43B8-B8BC-2178A86905B9}" type="doc">
      <dgm:prSet loTypeId="urn:microsoft.com/office/officeart/2005/8/layout/vList3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B08F1E7-B05B-464B-B1C5-2921FC9EC6ED}">
      <dgm:prSet phldrT="[Text]" phldr="0" custT="1"/>
      <dgm:spPr/>
      <dgm:t>
        <a:bodyPr/>
        <a:lstStyle/>
        <a:p>
          <a:pPr algn="l"/>
          <a:r>
            <a:rPr lang="sv-FI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Biogas Yield Determinants</a:t>
          </a:r>
          <a:endParaRPr lang="en-US" sz="2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0718BE-52A0-4DCB-A712-A367EE747E16}" type="parTrans" cxnId="{16F64DAB-388F-4872-87EC-675B7C5323B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FF06ED0-C1D7-4104-8122-C53EB236B1BF}" type="sibTrans" cxnId="{16F64DAB-388F-4872-87EC-675B7C5323B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B24B2F8-2679-4854-B803-3581D8B16380}">
      <dgm:prSet phldrT="[Text]" phldr="0" custT="1"/>
      <dgm:spPr/>
      <dgm:t>
        <a:bodyPr/>
        <a:lstStyle/>
        <a:p>
          <a:pPr algn="l"/>
          <a:r>
            <a:rPr lang="sv-FI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Feedstock characterisation</a:t>
          </a:r>
          <a:endParaRPr lang="en-US" sz="2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FE9BB4-9EA9-4923-9B97-B5F7CC04BAAD}" type="parTrans" cxnId="{5C5580B2-22EA-46A6-97A6-D7C43EDB21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F3120FA-4876-4037-AC56-29300786ED89}" type="sibTrans" cxnId="{5C5580B2-22EA-46A6-97A6-D7C43EDB21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0DB261E-615F-40BE-8FD4-EC25B946F393}">
      <dgm:prSet phldrT="[Text]" phldr="0" custT="1"/>
      <dgm:spPr/>
      <dgm:t>
        <a:bodyPr/>
        <a:lstStyle/>
        <a:p>
          <a:r>
            <a:rPr lang="sv-FI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Biogas Production Technologies</a:t>
          </a:r>
          <a:endParaRPr lang="en-US" sz="2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E5239C-BBEB-41AE-AA08-F97E547A1391}" type="parTrans" cxnId="{44D9466C-2693-4F0F-A5F4-98EF99F5F98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8942E64-3BD5-45B4-A9C2-04F6809F909F}" type="sibTrans" cxnId="{44D9466C-2693-4F0F-A5F4-98EF99F5F98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0AD5E70-2050-4679-9DAC-98C4EFE1EE32}">
      <dgm:prSet phldrT="[Text]" phldr="0"/>
      <dgm:spPr/>
      <dgm:t>
        <a:bodyPr/>
        <a:lstStyle/>
        <a:p>
          <a:r>
            <a:rPr lang="sv-FI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Continous Stirred Tank Reactor (CSTR) vs Fixed Dome Reactor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E70AB3-48E5-4EA0-9349-D5DDA2A7DDD7}" type="parTrans" cxnId="{A646E43A-70F5-4072-B815-C6D24855348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30BEE18-6921-4C96-8926-F69013F1934A}" type="sibTrans" cxnId="{A646E43A-70F5-4072-B815-C6D24855348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D069628-5BCB-46E5-BC79-FF65D266DDD2}">
      <dgm:prSet phldrT="[Text]" phldr="0" custT="1"/>
      <dgm:spPr/>
      <dgm:t>
        <a:bodyPr/>
        <a:lstStyle/>
        <a:p>
          <a:pPr algn="l"/>
          <a:r>
            <a:rPr lang="sv-FI" sz="2000" b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How to get more &amp; better-qulity biogas</a:t>
          </a:r>
        </a:p>
        <a:p>
          <a:pPr algn="l"/>
          <a:endParaRPr lang="en-US" sz="2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33E562-D8B8-4337-B9C3-90F4EBAB237E}" type="parTrans" cxnId="{C3300526-DB66-413B-A99A-3FF30A681180}">
      <dgm:prSet/>
      <dgm:spPr/>
      <dgm:t>
        <a:bodyPr/>
        <a:lstStyle/>
        <a:p>
          <a:endParaRPr lang="en-US"/>
        </a:p>
      </dgm:t>
    </dgm:pt>
    <dgm:pt modelId="{CACC7CCA-30AD-4612-A634-C96467040FFB}" type="sibTrans" cxnId="{C3300526-DB66-413B-A99A-3FF30A681180}">
      <dgm:prSet/>
      <dgm:spPr/>
      <dgm:t>
        <a:bodyPr/>
        <a:lstStyle/>
        <a:p>
          <a:endParaRPr lang="en-US"/>
        </a:p>
      </dgm:t>
    </dgm:pt>
    <dgm:pt modelId="{4D0E30D0-3CFD-488C-8EA2-79EEAB86420A}">
      <dgm:prSet phldrT="[Text]" phldr="0" custT="1"/>
      <dgm:spPr/>
      <dgm:t>
        <a:bodyPr/>
        <a:lstStyle/>
        <a:p>
          <a:pPr algn="l"/>
          <a:r>
            <a:rPr lang="sv-FI" sz="2000" b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What does my feedstock contain</a:t>
          </a:r>
        </a:p>
        <a:p>
          <a:pPr algn="l"/>
          <a:endParaRPr lang="sv-FI" sz="2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endParaRPr lang="en-US" sz="2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8FAFE6-8A12-4586-B494-7DCBA405E97A}" type="parTrans" cxnId="{601FED5B-FCFD-4D82-BBF3-DDCA24D1BFFE}">
      <dgm:prSet/>
      <dgm:spPr/>
      <dgm:t>
        <a:bodyPr/>
        <a:lstStyle/>
        <a:p>
          <a:endParaRPr lang="en-US"/>
        </a:p>
      </dgm:t>
    </dgm:pt>
    <dgm:pt modelId="{CE6391E5-265D-487C-9201-FBFA06213D81}" type="sibTrans" cxnId="{601FED5B-FCFD-4D82-BBF3-DDCA24D1BFFE}">
      <dgm:prSet/>
      <dgm:spPr/>
      <dgm:t>
        <a:bodyPr/>
        <a:lstStyle/>
        <a:p>
          <a:endParaRPr lang="en-US"/>
        </a:p>
      </dgm:t>
    </dgm:pt>
    <dgm:pt modelId="{F10137B6-0FFA-4773-A86C-62E63B6A7EA8}" type="pres">
      <dgm:prSet presAssocID="{FFA475B1-D6AF-43B8-B8BC-2178A86905B9}" presName="linearFlow" presStyleCnt="0">
        <dgm:presLayoutVars>
          <dgm:dir/>
          <dgm:resizeHandles val="exact"/>
        </dgm:presLayoutVars>
      </dgm:prSet>
      <dgm:spPr/>
    </dgm:pt>
    <dgm:pt modelId="{AF61A7A4-3821-4BFA-9EF4-65491D4241F5}" type="pres">
      <dgm:prSet presAssocID="{8B08F1E7-B05B-464B-B1C5-2921FC9EC6ED}" presName="composite" presStyleCnt="0"/>
      <dgm:spPr/>
    </dgm:pt>
    <dgm:pt modelId="{CAD407F8-E1B2-4B08-A145-6E23CE216F3D}" type="pres">
      <dgm:prSet presAssocID="{8B08F1E7-B05B-464B-B1C5-2921FC9EC6ED}" presName="imgShp" presStyleLbl="fgImgPlace1" presStyleIdx="0" presStyleCnt="3" custLinFactNeighborX="-5910" custLinFactNeighborY="-98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</dgm:spPr>
      <dgm:extLst>
        <a:ext uri="{E40237B7-FDA0-4F09-8148-C483321AD2D9}">
          <dgm14:cNvPr xmlns:dgm14="http://schemas.microsoft.com/office/drawing/2010/diagram" id="0" name="" descr="Checklist with solid fill"/>
        </a:ext>
      </dgm:extLst>
    </dgm:pt>
    <dgm:pt modelId="{9F3331CF-448E-45A1-9879-4FEFC6F15B14}" type="pres">
      <dgm:prSet presAssocID="{8B08F1E7-B05B-464B-B1C5-2921FC9EC6ED}" presName="txShp" presStyleLbl="node1" presStyleIdx="0" presStyleCnt="3">
        <dgm:presLayoutVars>
          <dgm:bulletEnabled val="1"/>
        </dgm:presLayoutVars>
      </dgm:prSet>
      <dgm:spPr/>
    </dgm:pt>
    <dgm:pt modelId="{9CA22857-02B0-4E1B-BDA3-60319D2EF86D}" type="pres">
      <dgm:prSet presAssocID="{FFF06ED0-C1D7-4104-8122-C53EB236B1BF}" presName="spacing" presStyleCnt="0"/>
      <dgm:spPr/>
    </dgm:pt>
    <dgm:pt modelId="{A7532847-0A51-48DA-8459-A4755637A497}" type="pres">
      <dgm:prSet presAssocID="{DB24B2F8-2679-4854-B803-3581D8B16380}" presName="composite" presStyleCnt="0"/>
      <dgm:spPr/>
    </dgm:pt>
    <dgm:pt modelId="{274DEF2A-6DD0-4009-8757-14F20E4D8F6F}" type="pres">
      <dgm:prSet presAssocID="{DB24B2F8-2679-4854-B803-3581D8B16380}" presName="imgShp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</dgm:spPr>
      <dgm:extLst>
        <a:ext uri="{E40237B7-FDA0-4F09-8148-C483321AD2D9}">
          <dgm14:cNvPr xmlns:dgm14="http://schemas.microsoft.com/office/drawing/2010/diagram" id="0" name="" descr="Recycle with solid fill"/>
        </a:ext>
      </dgm:extLst>
    </dgm:pt>
    <dgm:pt modelId="{E4618329-EDF2-44F9-B436-702D74FB4827}" type="pres">
      <dgm:prSet presAssocID="{DB24B2F8-2679-4854-B803-3581D8B16380}" presName="txShp" presStyleLbl="node1" presStyleIdx="1" presStyleCnt="3">
        <dgm:presLayoutVars>
          <dgm:bulletEnabled val="1"/>
        </dgm:presLayoutVars>
      </dgm:prSet>
      <dgm:spPr/>
    </dgm:pt>
    <dgm:pt modelId="{549AB19C-11F9-4C86-83B5-2B6A91F907ED}" type="pres">
      <dgm:prSet presAssocID="{8F3120FA-4876-4037-AC56-29300786ED89}" presName="spacing" presStyleCnt="0"/>
      <dgm:spPr/>
    </dgm:pt>
    <dgm:pt modelId="{FD32FE4E-4247-44A7-A26F-E028A3DB89B8}" type="pres">
      <dgm:prSet presAssocID="{40DB261E-615F-40BE-8FD4-EC25B946F393}" presName="composite" presStyleCnt="0"/>
      <dgm:spPr/>
    </dgm:pt>
    <dgm:pt modelId="{0F42E3CC-DEED-482A-B04F-553F095A0336}" type="pres">
      <dgm:prSet presAssocID="{40DB261E-615F-40BE-8FD4-EC25B946F393}" presName="imgShp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</dgm:spPr>
      <dgm:extLst>
        <a:ext uri="{E40237B7-FDA0-4F09-8148-C483321AD2D9}">
          <dgm14:cNvPr xmlns:dgm14="http://schemas.microsoft.com/office/drawing/2010/diagram" id="0" name="" descr="Gears with solid fill"/>
        </a:ext>
      </dgm:extLst>
    </dgm:pt>
    <dgm:pt modelId="{AE2B867C-CD0F-44E9-B22E-1E96A754B3E1}" type="pres">
      <dgm:prSet presAssocID="{40DB261E-615F-40BE-8FD4-EC25B946F393}" presName="txShp" presStyleLbl="node1" presStyleIdx="2" presStyleCnt="3">
        <dgm:presLayoutVars>
          <dgm:bulletEnabled val="1"/>
        </dgm:presLayoutVars>
      </dgm:prSet>
      <dgm:spPr/>
    </dgm:pt>
  </dgm:ptLst>
  <dgm:cxnLst>
    <dgm:cxn modelId="{52768804-4F6D-4A77-8590-E7E895A53B97}" type="presOf" srcId="{DB24B2F8-2679-4854-B803-3581D8B16380}" destId="{E4618329-EDF2-44F9-B436-702D74FB4827}" srcOrd="0" destOrd="0" presId="urn:microsoft.com/office/officeart/2005/8/layout/vList3"/>
    <dgm:cxn modelId="{98F93C14-770E-4EB3-A1A4-98401E65998D}" type="presOf" srcId="{FFA475B1-D6AF-43B8-B8BC-2178A86905B9}" destId="{F10137B6-0FFA-4773-A86C-62E63B6A7EA8}" srcOrd="0" destOrd="0" presId="urn:microsoft.com/office/officeart/2005/8/layout/vList3"/>
    <dgm:cxn modelId="{C3300526-DB66-413B-A99A-3FF30A681180}" srcId="{8B08F1E7-B05B-464B-B1C5-2921FC9EC6ED}" destId="{5D069628-5BCB-46E5-BC79-FF65D266DDD2}" srcOrd="0" destOrd="0" parTransId="{5E33E562-D8B8-4337-B9C3-90F4EBAB237E}" sibTransId="{CACC7CCA-30AD-4612-A634-C96467040FFB}"/>
    <dgm:cxn modelId="{A646E43A-70F5-4072-B815-C6D24855348C}" srcId="{40DB261E-615F-40BE-8FD4-EC25B946F393}" destId="{E0AD5E70-2050-4679-9DAC-98C4EFE1EE32}" srcOrd="0" destOrd="0" parTransId="{58E70AB3-48E5-4EA0-9349-D5DDA2A7DDD7}" sibTransId="{A30BEE18-6921-4C96-8926-F69013F1934A}"/>
    <dgm:cxn modelId="{601FED5B-FCFD-4D82-BBF3-DDCA24D1BFFE}" srcId="{DB24B2F8-2679-4854-B803-3581D8B16380}" destId="{4D0E30D0-3CFD-488C-8EA2-79EEAB86420A}" srcOrd="0" destOrd="0" parTransId="{838FAFE6-8A12-4586-B494-7DCBA405E97A}" sibTransId="{CE6391E5-265D-487C-9201-FBFA06213D81}"/>
    <dgm:cxn modelId="{44D9466C-2693-4F0F-A5F4-98EF99F5F98B}" srcId="{FFA475B1-D6AF-43B8-B8BC-2178A86905B9}" destId="{40DB261E-615F-40BE-8FD4-EC25B946F393}" srcOrd="2" destOrd="0" parTransId="{D5E5239C-BBEB-41AE-AA08-F97E547A1391}" sibTransId="{D8942E64-3BD5-45B4-A9C2-04F6809F909F}"/>
    <dgm:cxn modelId="{71C1B659-A103-45CE-8E25-396A775D3497}" type="presOf" srcId="{5D069628-5BCB-46E5-BC79-FF65D266DDD2}" destId="{9F3331CF-448E-45A1-9879-4FEFC6F15B14}" srcOrd="0" destOrd="1" presId="urn:microsoft.com/office/officeart/2005/8/layout/vList3"/>
    <dgm:cxn modelId="{BC328F98-5311-47B0-A5AF-825EDF17465D}" type="presOf" srcId="{8B08F1E7-B05B-464B-B1C5-2921FC9EC6ED}" destId="{9F3331CF-448E-45A1-9879-4FEFC6F15B14}" srcOrd="0" destOrd="0" presId="urn:microsoft.com/office/officeart/2005/8/layout/vList3"/>
    <dgm:cxn modelId="{B4937FA9-D787-41DC-A883-5A0BDA361D6D}" type="presOf" srcId="{40DB261E-615F-40BE-8FD4-EC25B946F393}" destId="{AE2B867C-CD0F-44E9-B22E-1E96A754B3E1}" srcOrd="0" destOrd="0" presId="urn:microsoft.com/office/officeart/2005/8/layout/vList3"/>
    <dgm:cxn modelId="{16F64DAB-388F-4872-87EC-675B7C5323B7}" srcId="{FFA475B1-D6AF-43B8-B8BC-2178A86905B9}" destId="{8B08F1E7-B05B-464B-B1C5-2921FC9EC6ED}" srcOrd="0" destOrd="0" parTransId="{B20718BE-52A0-4DCB-A712-A367EE747E16}" sibTransId="{FFF06ED0-C1D7-4104-8122-C53EB236B1BF}"/>
    <dgm:cxn modelId="{5C5580B2-22EA-46A6-97A6-D7C43EDB21A1}" srcId="{FFA475B1-D6AF-43B8-B8BC-2178A86905B9}" destId="{DB24B2F8-2679-4854-B803-3581D8B16380}" srcOrd="1" destOrd="0" parTransId="{45FE9BB4-9EA9-4923-9B97-B5F7CC04BAAD}" sibTransId="{8F3120FA-4876-4037-AC56-29300786ED89}"/>
    <dgm:cxn modelId="{9AA604D2-5112-4252-9BBB-BB79B8904A11}" type="presOf" srcId="{4D0E30D0-3CFD-488C-8EA2-79EEAB86420A}" destId="{E4618329-EDF2-44F9-B436-702D74FB4827}" srcOrd="0" destOrd="1" presId="urn:microsoft.com/office/officeart/2005/8/layout/vList3"/>
    <dgm:cxn modelId="{C44590F7-34B6-400F-8E42-718453CD3D89}" type="presOf" srcId="{E0AD5E70-2050-4679-9DAC-98C4EFE1EE32}" destId="{AE2B867C-CD0F-44E9-B22E-1E96A754B3E1}" srcOrd="0" destOrd="1" presId="urn:microsoft.com/office/officeart/2005/8/layout/vList3"/>
    <dgm:cxn modelId="{96B1242C-0D91-4600-BEE1-D4E120F0E044}" type="presParOf" srcId="{F10137B6-0FFA-4773-A86C-62E63B6A7EA8}" destId="{AF61A7A4-3821-4BFA-9EF4-65491D4241F5}" srcOrd="0" destOrd="0" presId="urn:microsoft.com/office/officeart/2005/8/layout/vList3"/>
    <dgm:cxn modelId="{6CC5CB4A-A151-4BAB-B19A-CBE66766B645}" type="presParOf" srcId="{AF61A7A4-3821-4BFA-9EF4-65491D4241F5}" destId="{CAD407F8-E1B2-4B08-A145-6E23CE216F3D}" srcOrd="0" destOrd="0" presId="urn:microsoft.com/office/officeart/2005/8/layout/vList3"/>
    <dgm:cxn modelId="{0FCE6484-B457-469A-AD13-6CB08A9B8CA1}" type="presParOf" srcId="{AF61A7A4-3821-4BFA-9EF4-65491D4241F5}" destId="{9F3331CF-448E-45A1-9879-4FEFC6F15B14}" srcOrd="1" destOrd="0" presId="urn:microsoft.com/office/officeart/2005/8/layout/vList3"/>
    <dgm:cxn modelId="{22B02E85-F7F6-4499-B846-2773622CC6EC}" type="presParOf" srcId="{F10137B6-0FFA-4773-A86C-62E63B6A7EA8}" destId="{9CA22857-02B0-4E1B-BDA3-60319D2EF86D}" srcOrd="1" destOrd="0" presId="urn:microsoft.com/office/officeart/2005/8/layout/vList3"/>
    <dgm:cxn modelId="{84683F10-B4EF-42BE-A060-94B377BFD899}" type="presParOf" srcId="{F10137B6-0FFA-4773-A86C-62E63B6A7EA8}" destId="{A7532847-0A51-48DA-8459-A4755637A497}" srcOrd="2" destOrd="0" presId="urn:microsoft.com/office/officeart/2005/8/layout/vList3"/>
    <dgm:cxn modelId="{CA9016BC-762F-443B-8000-0C4D8DF79ADC}" type="presParOf" srcId="{A7532847-0A51-48DA-8459-A4755637A497}" destId="{274DEF2A-6DD0-4009-8757-14F20E4D8F6F}" srcOrd="0" destOrd="0" presId="urn:microsoft.com/office/officeart/2005/8/layout/vList3"/>
    <dgm:cxn modelId="{AB7CDA75-0AAA-4C71-863C-6FE0E2926FCA}" type="presParOf" srcId="{A7532847-0A51-48DA-8459-A4755637A497}" destId="{E4618329-EDF2-44F9-B436-702D74FB4827}" srcOrd="1" destOrd="0" presId="urn:microsoft.com/office/officeart/2005/8/layout/vList3"/>
    <dgm:cxn modelId="{05E3A4D6-08DD-4C7B-B8D6-E0679D86C82B}" type="presParOf" srcId="{F10137B6-0FFA-4773-A86C-62E63B6A7EA8}" destId="{549AB19C-11F9-4C86-83B5-2B6A91F907ED}" srcOrd="3" destOrd="0" presId="urn:microsoft.com/office/officeart/2005/8/layout/vList3"/>
    <dgm:cxn modelId="{FAA331A4-C28A-4358-AE32-00F0455E22C1}" type="presParOf" srcId="{F10137B6-0FFA-4773-A86C-62E63B6A7EA8}" destId="{FD32FE4E-4247-44A7-A26F-E028A3DB89B8}" srcOrd="4" destOrd="0" presId="urn:microsoft.com/office/officeart/2005/8/layout/vList3"/>
    <dgm:cxn modelId="{43AD2D9E-0CE2-48B8-A177-5E53B040991F}" type="presParOf" srcId="{FD32FE4E-4247-44A7-A26F-E028A3DB89B8}" destId="{0F42E3CC-DEED-482A-B04F-553F095A0336}" srcOrd="0" destOrd="0" presId="urn:microsoft.com/office/officeart/2005/8/layout/vList3"/>
    <dgm:cxn modelId="{EB629C06-903A-4E5C-9109-64AAA7F93E79}" type="presParOf" srcId="{FD32FE4E-4247-44A7-A26F-E028A3DB89B8}" destId="{AE2B867C-CD0F-44E9-B22E-1E96A754B3E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A475B1-D6AF-43B8-B8BC-2178A86905B9}" type="doc">
      <dgm:prSet loTypeId="urn:microsoft.com/office/officeart/2005/8/layout/vList3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B08F1E7-B05B-464B-B1C5-2921FC9EC6ED}">
      <dgm:prSet phldrT="[Text]" phldr="0" custT="1"/>
      <dgm:spPr/>
      <dgm:t>
        <a:bodyPr/>
        <a:lstStyle/>
        <a:p>
          <a:r>
            <a:rPr lang="sv-FI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Thermal &amp; Electrical Energy Source</a:t>
          </a:r>
          <a:endParaRPr lang="en-US" sz="2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0718BE-52A0-4DCB-A712-A367EE747E16}" type="parTrans" cxnId="{16F64DAB-388F-4872-87EC-675B7C5323B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FF06ED0-C1D7-4104-8122-C53EB236B1BF}" type="sibTrans" cxnId="{16F64DAB-388F-4872-87EC-675B7C5323B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B24B2F8-2679-4854-B803-3581D8B16380}">
      <dgm:prSet phldrT="[Text]" phldr="0" custT="1"/>
      <dgm:spPr/>
      <dgm:t>
        <a:bodyPr/>
        <a:lstStyle/>
        <a:p>
          <a:r>
            <a:rPr lang="sv-FI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Upgraded Biogas (Biomethane ~99% CH</a:t>
          </a:r>
          <a:r>
            <a:rPr lang="sv-FI" sz="18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sv-FI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2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FE9BB4-9EA9-4923-9B97-B5F7CC04BAAD}" type="parTrans" cxnId="{5C5580B2-22EA-46A6-97A6-D7C43EDB21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F3120FA-4876-4037-AC56-29300786ED89}" type="sibTrans" cxnId="{5C5580B2-22EA-46A6-97A6-D7C43EDB21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7EB9132-F795-442A-AE17-AB334898C5FB}">
      <dgm:prSet phldrT="[Text]" phldr="0"/>
      <dgm:spPr/>
      <dgm:t>
        <a:bodyPr/>
        <a:lstStyle/>
        <a:p>
          <a:r>
            <a:rPr lang="sv-FI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Use as fuel in transport (engine sensitivity &amp; storage optimisation)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4B4513-E33D-46D2-AE6D-8E76E0DB4531}" type="parTrans" cxnId="{CA928BCC-EFF8-4D7E-8593-3FD4DF760C2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1B8085B-4B9B-4434-B6E0-7BC11463BF7F}" type="sibTrans" cxnId="{CA928BCC-EFF8-4D7E-8593-3FD4DF760C2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0DB261E-615F-40BE-8FD4-EC25B946F393}">
      <dgm:prSet phldrT="[Text]" phldr="0" custT="1"/>
      <dgm:spPr/>
      <dgm:t>
        <a:bodyPr/>
        <a:lstStyle/>
        <a:p>
          <a:r>
            <a:rPr lang="sv-FI" sz="2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Digestate-Agricultural Usage</a:t>
          </a:r>
          <a:endParaRPr lang="en-US" sz="2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E5239C-BBEB-41AE-AA08-F97E547A1391}" type="parTrans" cxnId="{44D9466C-2693-4F0F-A5F4-98EF99F5F98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8942E64-3BD5-45B4-A9C2-04F6809F909F}" type="sibTrans" cxnId="{44D9466C-2693-4F0F-A5F4-98EF99F5F98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0AD5E70-2050-4679-9DAC-98C4EFE1EE32}">
      <dgm:prSet phldrT="[Text]" phldr="0"/>
      <dgm:spPr/>
      <dgm:t>
        <a:bodyPr/>
        <a:lstStyle/>
        <a:p>
          <a:r>
            <a:rPr lang="sv-FI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Bio-fertiliser most common, feedstock composition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E70AB3-48E5-4EA0-9349-D5DDA2A7DDD7}" type="parTrans" cxnId="{A646E43A-70F5-4072-B815-C6D24855348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30BEE18-6921-4C96-8926-F69013F1934A}" type="sibTrans" cxnId="{A646E43A-70F5-4072-B815-C6D24855348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2ABEF64-9BDE-43CF-828C-EA9AA9B9A3A3}">
      <dgm:prSet phldrT="[Text]" phldr="0"/>
      <dgm:spPr/>
      <dgm:t>
        <a:bodyPr/>
        <a:lstStyle/>
        <a:p>
          <a:r>
            <a:rPr lang="sv-FI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Methane gas grids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1AB5F6-27B0-43FB-B9BC-62C235F04B7F}" type="parTrans" cxnId="{382982A0-6B29-4C8A-B175-094D3ECA042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F201B98-7A1D-417F-AE33-179B678436C1}" type="sibTrans" cxnId="{382982A0-6B29-4C8A-B175-094D3ECA042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1566651-E48A-4678-AFD5-34D70CC52DB0}">
      <dgm:prSet phldrT="[Text]" phldr="0"/>
      <dgm:spPr/>
      <dgm:t>
        <a:bodyPr/>
        <a:lstStyle/>
        <a:p>
          <a:r>
            <a:rPr lang="sv-FI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May require further treatment/processing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8340FB-A199-4E4B-8FE6-5F9E75B4CA61}" type="parTrans" cxnId="{9CE2E0B0-D71E-4793-A02E-8B689F20E52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44D39AB-DCB5-476D-A2A7-65631F08AD4E}" type="sibTrans" cxnId="{9CE2E0B0-D71E-4793-A02E-8B689F20E52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28C8D3A-A339-4EBF-BA8A-767040CF1414}">
      <dgm:prSet phldrT="[Text]" phldr="0" custT="1"/>
      <dgm:spPr/>
      <dgm:t>
        <a:bodyPr/>
        <a:lstStyle/>
        <a:p>
          <a:r>
            <a:rPr lang="sv-FI" sz="1800" b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 cleaning required to produce electricity</a:t>
          </a:r>
          <a:endParaRPr lang="en-US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47F5FF-2913-4897-A73F-6AA346716139}" type="parTrans" cxnId="{F565A069-4D8E-4000-A59B-99B4B95407F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B9D370D-B4DE-4812-99BC-2E2F81C6FAFC}" type="sibTrans" cxnId="{F565A069-4D8E-4000-A59B-99B4B95407F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F85DD71-7C0A-40B2-9717-AE4164584D0D}">
      <dgm:prSet phldrT="[Text]" phldr="0" custT="1"/>
      <dgm:spPr/>
      <dgm:t>
        <a:bodyPr/>
        <a:lstStyle/>
        <a:p>
          <a:r>
            <a:rPr lang="sv-FI" sz="1800" b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More efficent if CHP (70-90%) vs 20-60% electrical energy</a:t>
          </a:r>
          <a:endParaRPr lang="en-US" sz="1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0B8D91-45B0-49B5-9A67-E37D584AC581}" type="parTrans" cxnId="{69CAA123-7D33-4209-8B6A-889340776DD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CF8CC58-08C9-440C-9C80-B60F42F88E79}" type="sibTrans" cxnId="{69CAA123-7D33-4209-8B6A-889340776DD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10137B6-0FFA-4773-A86C-62E63B6A7EA8}" type="pres">
      <dgm:prSet presAssocID="{FFA475B1-D6AF-43B8-B8BC-2178A86905B9}" presName="linearFlow" presStyleCnt="0">
        <dgm:presLayoutVars>
          <dgm:dir/>
          <dgm:resizeHandles val="exact"/>
        </dgm:presLayoutVars>
      </dgm:prSet>
      <dgm:spPr/>
    </dgm:pt>
    <dgm:pt modelId="{AF61A7A4-3821-4BFA-9EF4-65491D4241F5}" type="pres">
      <dgm:prSet presAssocID="{8B08F1E7-B05B-464B-B1C5-2921FC9EC6ED}" presName="composite" presStyleCnt="0"/>
      <dgm:spPr/>
    </dgm:pt>
    <dgm:pt modelId="{CAD407F8-E1B2-4B08-A145-6E23CE216F3D}" type="pres">
      <dgm:prSet presAssocID="{8B08F1E7-B05B-464B-B1C5-2921FC9EC6ED}" presName="imgShp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</dgm:spPr>
      <dgm:extLst>
        <a:ext uri="{E40237B7-FDA0-4F09-8148-C483321AD2D9}">
          <dgm14:cNvPr xmlns:dgm14="http://schemas.microsoft.com/office/drawing/2010/diagram" id="0" name="" descr="Renewable Energy with solid fill"/>
        </a:ext>
      </dgm:extLst>
    </dgm:pt>
    <dgm:pt modelId="{9F3331CF-448E-45A1-9879-4FEFC6F15B14}" type="pres">
      <dgm:prSet presAssocID="{8B08F1E7-B05B-464B-B1C5-2921FC9EC6ED}" presName="txShp" presStyleLbl="node1" presStyleIdx="0" presStyleCnt="3" custScaleY="172561">
        <dgm:presLayoutVars>
          <dgm:bulletEnabled val="1"/>
        </dgm:presLayoutVars>
      </dgm:prSet>
      <dgm:spPr/>
    </dgm:pt>
    <dgm:pt modelId="{9CA22857-02B0-4E1B-BDA3-60319D2EF86D}" type="pres">
      <dgm:prSet presAssocID="{FFF06ED0-C1D7-4104-8122-C53EB236B1BF}" presName="spacing" presStyleCnt="0"/>
      <dgm:spPr/>
    </dgm:pt>
    <dgm:pt modelId="{A7532847-0A51-48DA-8459-A4755637A497}" type="pres">
      <dgm:prSet presAssocID="{DB24B2F8-2679-4854-B803-3581D8B16380}" presName="composite" presStyleCnt="0"/>
      <dgm:spPr/>
    </dgm:pt>
    <dgm:pt modelId="{274DEF2A-6DD0-4009-8757-14F20E4D8F6F}" type="pres">
      <dgm:prSet presAssocID="{DB24B2F8-2679-4854-B803-3581D8B16380}" presName="imgShp" presStyleLbl="fgImgPlace1" presStyleIdx="1" presStyleCnt="3" custLinFactNeighborX="6863" custLinFactNeighborY="5392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</dgm:spPr>
      <dgm:extLst>
        <a:ext uri="{E40237B7-FDA0-4F09-8148-C483321AD2D9}">
          <dgm14:cNvPr xmlns:dgm14="http://schemas.microsoft.com/office/drawing/2010/diagram" id="0" name="" descr="Cruise ship with solid fill"/>
        </a:ext>
      </dgm:extLst>
    </dgm:pt>
    <dgm:pt modelId="{E4618329-EDF2-44F9-B436-702D74FB4827}" type="pres">
      <dgm:prSet presAssocID="{DB24B2F8-2679-4854-B803-3581D8B16380}" presName="txShp" presStyleLbl="node1" presStyleIdx="1" presStyleCnt="3" custScaleY="154956">
        <dgm:presLayoutVars>
          <dgm:bulletEnabled val="1"/>
        </dgm:presLayoutVars>
      </dgm:prSet>
      <dgm:spPr/>
    </dgm:pt>
    <dgm:pt modelId="{549AB19C-11F9-4C86-83B5-2B6A91F907ED}" type="pres">
      <dgm:prSet presAssocID="{8F3120FA-4876-4037-AC56-29300786ED89}" presName="spacing" presStyleCnt="0"/>
      <dgm:spPr/>
    </dgm:pt>
    <dgm:pt modelId="{FD32FE4E-4247-44A7-A26F-E028A3DB89B8}" type="pres">
      <dgm:prSet presAssocID="{40DB261E-615F-40BE-8FD4-EC25B946F393}" presName="composite" presStyleCnt="0"/>
      <dgm:spPr/>
    </dgm:pt>
    <dgm:pt modelId="{0F42E3CC-DEED-482A-B04F-553F095A0336}" type="pres">
      <dgm:prSet presAssocID="{40DB261E-615F-40BE-8FD4-EC25B946F393}" presName="imgShp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</dgm:spPr>
      <dgm:extLst>
        <a:ext uri="{E40237B7-FDA0-4F09-8148-C483321AD2D9}">
          <dgm14:cNvPr xmlns:dgm14="http://schemas.microsoft.com/office/drawing/2010/diagram" id="0" name="" descr="Corn with solid fill"/>
        </a:ext>
      </dgm:extLst>
    </dgm:pt>
    <dgm:pt modelId="{AE2B867C-CD0F-44E9-B22E-1E96A754B3E1}" type="pres">
      <dgm:prSet presAssocID="{40DB261E-615F-40BE-8FD4-EC25B946F393}" presName="txShp" presStyleLbl="node1" presStyleIdx="2" presStyleCnt="3" custScaleY="155273">
        <dgm:presLayoutVars>
          <dgm:bulletEnabled val="1"/>
        </dgm:presLayoutVars>
      </dgm:prSet>
      <dgm:spPr/>
    </dgm:pt>
  </dgm:ptLst>
  <dgm:cxnLst>
    <dgm:cxn modelId="{98F93C14-770E-4EB3-A1A4-98401E65998D}" type="presOf" srcId="{FFA475B1-D6AF-43B8-B8BC-2178A86905B9}" destId="{F10137B6-0FFA-4773-A86C-62E63B6A7EA8}" srcOrd="0" destOrd="0" presId="urn:microsoft.com/office/officeart/2005/8/layout/vList3"/>
    <dgm:cxn modelId="{69CAA123-7D33-4209-8B6A-889340776DD2}" srcId="{8B08F1E7-B05B-464B-B1C5-2921FC9EC6ED}" destId="{CF85DD71-7C0A-40B2-9717-AE4164584D0D}" srcOrd="1" destOrd="0" parTransId="{1B0B8D91-45B0-49B5-9A67-E37D584AC581}" sibTransId="{5CF8CC58-08C9-440C-9C80-B60F42F88E79}"/>
    <dgm:cxn modelId="{CECA5B2D-8A09-438C-B381-D9C6C31F1EBE}" type="presOf" srcId="{B28C8D3A-A339-4EBF-BA8A-767040CF1414}" destId="{9F3331CF-448E-45A1-9879-4FEFC6F15B14}" srcOrd="0" destOrd="1" presId="urn:microsoft.com/office/officeart/2005/8/layout/vList3"/>
    <dgm:cxn modelId="{A646E43A-70F5-4072-B815-C6D24855348C}" srcId="{40DB261E-615F-40BE-8FD4-EC25B946F393}" destId="{E0AD5E70-2050-4679-9DAC-98C4EFE1EE32}" srcOrd="0" destOrd="0" parTransId="{58E70AB3-48E5-4EA0-9349-D5DDA2A7DDD7}" sibTransId="{A30BEE18-6921-4C96-8926-F69013F1934A}"/>
    <dgm:cxn modelId="{F565A069-4D8E-4000-A59B-99B4B95407FD}" srcId="{8B08F1E7-B05B-464B-B1C5-2921FC9EC6ED}" destId="{B28C8D3A-A339-4EBF-BA8A-767040CF1414}" srcOrd="0" destOrd="0" parTransId="{9347F5FF-2913-4897-A73F-6AA346716139}" sibTransId="{BB9D370D-B4DE-4812-99BC-2E2F81C6FAFC}"/>
    <dgm:cxn modelId="{44D9466C-2693-4F0F-A5F4-98EF99F5F98B}" srcId="{FFA475B1-D6AF-43B8-B8BC-2178A86905B9}" destId="{40DB261E-615F-40BE-8FD4-EC25B946F393}" srcOrd="2" destOrd="0" parTransId="{D5E5239C-BBEB-41AE-AA08-F97E547A1391}" sibTransId="{D8942E64-3BD5-45B4-A9C2-04F6809F909F}"/>
    <dgm:cxn modelId="{3C698B80-FE1E-45D0-AF02-58FC66FCA3BD}" type="presOf" srcId="{40DB261E-615F-40BE-8FD4-EC25B946F393}" destId="{AE2B867C-CD0F-44E9-B22E-1E96A754B3E1}" srcOrd="0" destOrd="0" presId="urn:microsoft.com/office/officeart/2005/8/layout/vList3"/>
    <dgm:cxn modelId="{178B078F-19C9-4E46-8CEC-B0B72ADDAE8E}" type="presOf" srcId="{D7EB9132-F795-442A-AE17-AB334898C5FB}" destId="{E4618329-EDF2-44F9-B436-702D74FB4827}" srcOrd="0" destOrd="1" presId="urn:microsoft.com/office/officeart/2005/8/layout/vList3"/>
    <dgm:cxn modelId="{B7FDD193-F847-4AE1-9835-5A4C09CE6099}" type="presOf" srcId="{02ABEF64-9BDE-43CF-828C-EA9AA9B9A3A3}" destId="{E4618329-EDF2-44F9-B436-702D74FB4827}" srcOrd="0" destOrd="2" presId="urn:microsoft.com/office/officeart/2005/8/layout/vList3"/>
    <dgm:cxn modelId="{CE6DA498-A217-41E6-9B4A-02A2B17FD987}" type="presOf" srcId="{E0AD5E70-2050-4679-9DAC-98C4EFE1EE32}" destId="{AE2B867C-CD0F-44E9-B22E-1E96A754B3E1}" srcOrd="0" destOrd="1" presId="urn:microsoft.com/office/officeart/2005/8/layout/vList3"/>
    <dgm:cxn modelId="{382982A0-6B29-4C8A-B175-094D3ECA042F}" srcId="{DB24B2F8-2679-4854-B803-3581D8B16380}" destId="{02ABEF64-9BDE-43CF-828C-EA9AA9B9A3A3}" srcOrd="1" destOrd="0" parTransId="{721AB5F6-27B0-43FB-B9BC-62C235F04B7F}" sibTransId="{7F201B98-7A1D-417F-AE33-179B678436C1}"/>
    <dgm:cxn modelId="{C803A6A2-746B-41F6-A12A-61C2FCCCD985}" type="presOf" srcId="{DB24B2F8-2679-4854-B803-3581D8B16380}" destId="{E4618329-EDF2-44F9-B436-702D74FB4827}" srcOrd="0" destOrd="0" presId="urn:microsoft.com/office/officeart/2005/8/layout/vList3"/>
    <dgm:cxn modelId="{832381A5-BA76-449B-BD4F-ECFE6410F1DB}" type="presOf" srcId="{61566651-E48A-4678-AFD5-34D70CC52DB0}" destId="{AE2B867C-CD0F-44E9-B22E-1E96A754B3E1}" srcOrd="0" destOrd="2" presId="urn:microsoft.com/office/officeart/2005/8/layout/vList3"/>
    <dgm:cxn modelId="{16F64DAB-388F-4872-87EC-675B7C5323B7}" srcId="{FFA475B1-D6AF-43B8-B8BC-2178A86905B9}" destId="{8B08F1E7-B05B-464B-B1C5-2921FC9EC6ED}" srcOrd="0" destOrd="0" parTransId="{B20718BE-52A0-4DCB-A712-A367EE747E16}" sibTransId="{FFF06ED0-C1D7-4104-8122-C53EB236B1BF}"/>
    <dgm:cxn modelId="{9CE2E0B0-D71E-4793-A02E-8B689F20E524}" srcId="{40DB261E-615F-40BE-8FD4-EC25B946F393}" destId="{61566651-E48A-4678-AFD5-34D70CC52DB0}" srcOrd="1" destOrd="0" parTransId="{B98340FB-A199-4E4B-8FE6-5F9E75B4CA61}" sibTransId="{644D39AB-DCB5-476D-A2A7-65631F08AD4E}"/>
    <dgm:cxn modelId="{5C5580B2-22EA-46A6-97A6-D7C43EDB21A1}" srcId="{FFA475B1-D6AF-43B8-B8BC-2178A86905B9}" destId="{DB24B2F8-2679-4854-B803-3581D8B16380}" srcOrd="1" destOrd="0" parTransId="{45FE9BB4-9EA9-4923-9B97-B5F7CC04BAAD}" sibTransId="{8F3120FA-4876-4037-AC56-29300786ED89}"/>
    <dgm:cxn modelId="{CA928BCC-EFF8-4D7E-8593-3FD4DF760C2E}" srcId="{DB24B2F8-2679-4854-B803-3581D8B16380}" destId="{D7EB9132-F795-442A-AE17-AB334898C5FB}" srcOrd="0" destOrd="0" parTransId="{A34B4513-E33D-46D2-AE6D-8E76E0DB4531}" sibTransId="{C1B8085B-4B9B-4434-B6E0-7BC11463BF7F}"/>
    <dgm:cxn modelId="{E4535FCE-D248-4EF7-9B58-129293FB79A3}" type="presOf" srcId="{8B08F1E7-B05B-464B-B1C5-2921FC9EC6ED}" destId="{9F3331CF-448E-45A1-9879-4FEFC6F15B14}" srcOrd="0" destOrd="0" presId="urn:microsoft.com/office/officeart/2005/8/layout/vList3"/>
    <dgm:cxn modelId="{2B666FFA-8D49-4905-B774-6A836BB32B1A}" type="presOf" srcId="{CF85DD71-7C0A-40B2-9717-AE4164584D0D}" destId="{9F3331CF-448E-45A1-9879-4FEFC6F15B14}" srcOrd="0" destOrd="2" presId="urn:microsoft.com/office/officeart/2005/8/layout/vList3"/>
    <dgm:cxn modelId="{06801E97-23C1-440B-BC3D-B676E8B316CE}" type="presParOf" srcId="{F10137B6-0FFA-4773-A86C-62E63B6A7EA8}" destId="{AF61A7A4-3821-4BFA-9EF4-65491D4241F5}" srcOrd="0" destOrd="0" presId="urn:microsoft.com/office/officeart/2005/8/layout/vList3"/>
    <dgm:cxn modelId="{E155814E-262E-4F2D-ADC7-EFF93A321F2B}" type="presParOf" srcId="{AF61A7A4-3821-4BFA-9EF4-65491D4241F5}" destId="{CAD407F8-E1B2-4B08-A145-6E23CE216F3D}" srcOrd="0" destOrd="0" presId="urn:microsoft.com/office/officeart/2005/8/layout/vList3"/>
    <dgm:cxn modelId="{4118AE5B-BECF-4AF5-9817-788A8311E7F4}" type="presParOf" srcId="{AF61A7A4-3821-4BFA-9EF4-65491D4241F5}" destId="{9F3331CF-448E-45A1-9879-4FEFC6F15B14}" srcOrd="1" destOrd="0" presId="urn:microsoft.com/office/officeart/2005/8/layout/vList3"/>
    <dgm:cxn modelId="{C58234CB-DB00-4809-AE88-6C1E9E985D50}" type="presParOf" srcId="{F10137B6-0FFA-4773-A86C-62E63B6A7EA8}" destId="{9CA22857-02B0-4E1B-BDA3-60319D2EF86D}" srcOrd="1" destOrd="0" presId="urn:microsoft.com/office/officeart/2005/8/layout/vList3"/>
    <dgm:cxn modelId="{971F7ED5-54AD-41C8-989D-5F3566BD79CF}" type="presParOf" srcId="{F10137B6-0FFA-4773-A86C-62E63B6A7EA8}" destId="{A7532847-0A51-48DA-8459-A4755637A497}" srcOrd="2" destOrd="0" presId="urn:microsoft.com/office/officeart/2005/8/layout/vList3"/>
    <dgm:cxn modelId="{7E8F0D67-712D-49A1-8B1E-CD3A6898272B}" type="presParOf" srcId="{A7532847-0A51-48DA-8459-A4755637A497}" destId="{274DEF2A-6DD0-4009-8757-14F20E4D8F6F}" srcOrd="0" destOrd="0" presId="urn:microsoft.com/office/officeart/2005/8/layout/vList3"/>
    <dgm:cxn modelId="{CE569D6F-6CA7-404E-BFF3-8AB33B1B963C}" type="presParOf" srcId="{A7532847-0A51-48DA-8459-A4755637A497}" destId="{E4618329-EDF2-44F9-B436-702D74FB4827}" srcOrd="1" destOrd="0" presId="urn:microsoft.com/office/officeart/2005/8/layout/vList3"/>
    <dgm:cxn modelId="{85B3FE0F-1074-4D1B-A84B-46E96EA47119}" type="presParOf" srcId="{F10137B6-0FFA-4773-A86C-62E63B6A7EA8}" destId="{549AB19C-11F9-4C86-83B5-2B6A91F907ED}" srcOrd="3" destOrd="0" presId="urn:microsoft.com/office/officeart/2005/8/layout/vList3"/>
    <dgm:cxn modelId="{D64372F8-6AFE-4476-9120-6457BB695521}" type="presParOf" srcId="{F10137B6-0FFA-4773-A86C-62E63B6A7EA8}" destId="{FD32FE4E-4247-44A7-A26F-E028A3DB89B8}" srcOrd="4" destOrd="0" presId="urn:microsoft.com/office/officeart/2005/8/layout/vList3"/>
    <dgm:cxn modelId="{B5F64A8E-5A0A-46EF-809E-CC138916D08D}" type="presParOf" srcId="{FD32FE4E-4247-44A7-A26F-E028A3DB89B8}" destId="{0F42E3CC-DEED-482A-B04F-553F095A0336}" srcOrd="0" destOrd="0" presId="urn:microsoft.com/office/officeart/2005/8/layout/vList3"/>
    <dgm:cxn modelId="{F6A1FE32-73EA-441A-A684-7C6A00282538}" type="presParOf" srcId="{FD32FE4E-4247-44A7-A26F-E028A3DB89B8}" destId="{AE2B867C-CD0F-44E9-B22E-1E96A754B3E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3331CF-448E-45A1-9879-4FEFC6F15B14}">
      <dsp:nvSpPr>
        <dsp:cNvPr id="0" name=""/>
        <dsp:cNvSpPr/>
      </dsp:nvSpPr>
      <dsp:spPr>
        <a:xfrm rot="10800000">
          <a:off x="1558524" y="2587"/>
          <a:ext cx="4712589" cy="1486075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55318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Alternative Energy Solutions  for Zambia’s energy crisis</a:t>
          </a:r>
          <a:endParaRPr lang="en-US" sz="2400" b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930043" y="2587"/>
        <a:ext cx="4341070" cy="1486075"/>
      </dsp:txXfrm>
    </dsp:sp>
    <dsp:sp modelId="{CAD407F8-E1B2-4B08-A145-6E23CE216F3D}">
      <dsp:nvSpPr>
        <dsp:cNvPr id="0" name=""/>
        <dsp:cNvSpPr/>
      </dsp:nvSpPr>
      <dsp:spPr>
        <a:xfrm>
          <a:off x="815486" y="2587"/>
          <a:ext cx="1486075" cy="148607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4618329-EDF2-44F9-B436-702D74FB4827}">
      <dsp:nvSpPr>
        <dsp:cNvPr id="0" name=""/>
        <dsp:cNvSpPr/>
      </dsp:nvSpPr>
      <dsp:spPr>
        <a:xfrm rot="10800000">
          <a:off x="1558524" y="1932267"/>
          <a:ext cx="4712589" cy="1486075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55318" tIns="91440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Waste Management Crisis</a:t>
          </a:r>
          <a:endParaRPr lang="en-US" sz="2400" b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Waterborne diseases during rainy seasons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Circular economy competence growth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930043" y="1932267"/>
        <a:ext cx="4341070" cy="1486075"/>
      </dsp:txXfrm>
    </dsp:sp>
    <dsp:sp modelId="{274DEF2A-6DD0-4009-8757-14F20E4D8F6F}">
      <dsp:nvSpPr>
        <dsp:cNvPr id="0" name=""/>
        <dsp:cNvSpPr/>
      </dsp:nvSpPr>
      <dsp:spPr>
        <a:xfrm>
          <a:off x="815486" y="1932267"/>
          <a:ext cx="1486075" cy="148607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E2B867C-CD0F-44E9-B22E-1E96A754B3E1}">
      <dsp:nvSpPr>
        <dsp:cNvPr id="0" name=""/>
        <dsp:cNvSpPr/>
      </dsp:nvSpPr>
      <dsp:spPr>
        <a:xfrm rot="10800000">
          <a:off x="1558524" y="3861947"/>
          <a:ext cx="4712589" cy="1486075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55318" tIns="91440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Knowledge Gaps</a:t>
          </a:r>
          <a:endParaRPr lang="en-US" sz="2400" b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Potential of biogas as an alternative energy resource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Understanding of feedstock-process design &amp; utilisation pathways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930043" y="3861947"/>
        <a:ext cx="4341070" cy="1486075"/>
      </dsp:txXfrm>
    </dsp:sp>
    <dsp:sp modelId="{0F42E3CC-DEED-482A-B04F-553F095A0336}">
      <dsp:nvSpPr>
        <dsp:cNvPr id="0" name=""/>
        <dsp:cNvSpPr/>
      </dsp:nvSpPr>
      <dsp:spPr>
        <a:xfrm>
          <a:off x="815486" y="3861947"/>
          <a:ext cx="1486075" cy="148607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3331CF-448E-45A1-9879-4FEFC6F15B14}">
      <dsp:nvSpPr>
        <dsp:cNvPr id="0" name=""/>
        <dsp:cNvSpPr/>
      </dsp:nvSpPr>
      <dsp:spPr>
        <a:xfrm rot="10800000">
          <a:off x="1684937" y="180"/>
          <a:ext cx="5175671" cy="1525164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rgbClr val="0BB945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72555" tIns="91440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4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What is biogas?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b="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Renewable fuel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b="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Decomposition of organic matter in O</a:t>
          </a:r>
          <a:r>
            <a:rPr lang="sv-FI" sz="1000" b="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sv-FI" sz="1800" b="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-free environments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endParaRPr lang="sv-FI" sz="24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66228" y="180"/>
        <a:ext cx="4794380" cy="1525164"/>
      </dsp:txXfrm>
    </dsp:sp>
    <dsp:sp modelId="{CAD407F8-E1B2-4B08-A145-6E23CE216F3D}">
      <dsp:nvSpPr>
        <dsp:cNvPr id="0" name=""/>
        <dsp:cNvSpPr/>
      </dsp:nvSpPr>
      <dsp:spPr>
        <a:xfrm>
          <a:off x="922355" y="180"/>
          <a:ext cx="1525164" cy="1525164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4618329-EDF2-44F9-B436-702D74FB4827}">
      <dsp:nvSpPr>
        <dsp:cNvPr id="0" name=""/>
        <dsp:cNvSpPr/>
      </dsp:nvSpPr>
      <dsp:spPr>
        <a:xfrm rot="10800000">
          <a:off x="1684937" y="1980617"/>
          <a:ext cx="5175671" cy="1525164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72555" tIns="91440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4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Pros</a:t>
          </a:r>
          <a:endParaRPr lang="en-US" sz="24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Waste as a resource/feedstock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Stand-alone or grid-connected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Multidisciplinary ecosystems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66228" y="1980617"/>
        <a:ext cx="4794380" cy="1525164"/>
      </dsp:txXfrm>
    </dsp:sp>
    <dsp:sp modelId="{274DEF2A-6DD0-4009-8757-14F20E4D8F6F}">
      <dsp:nvSpPr>
        <dsp:cNvPr id="0" name=""/>
        <dsp:cNvSpPr/>
      </dsp:nvSpPr>
      <dsp:spPr>
        <a:xfrm>
          <a:off x="922355" y="1980617"/>
          <a:ext cx="1525164" cy="1525164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E2B867C-CD0F-44E9-B22E-1E96A754B3E1}">
      <dsp:nvSpPr>
        <dsp:cNvPr id="0" name=""/>
        <dsp:cNvSpPr/>
      </dsp:nvSpPr>
      <dsp:spPr>
        <a:xfrm rot="10800000">
          <a:off x="1684937" y="3961055"/>
          <a:ext cx="5175671" cy="1525164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72555" tIns="91440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4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Cons</a:t>
          </a:r>
          <a:endParaRPr lang="en-US" sz="24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Requires sustainable ecosystems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Complexity of process: know-how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Expensive (depending on technology)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66228" y="3961055"/>
        <a:ext cx="4794380" cy="1525164"/>
      </dsp:txXfrm>
    </dsp:sp>
    <dsp:sp modelId="{0F42E3CC-DEED-482A-B04F-553F095A0336}">
      <dsp:nvSpPr>
        <dsp:cNvPr id="0" name=""/>
        <dsp:cNvSpPr/>
      </dsp:nvSpPr>
      <dsp:spPr>
        <a:xfrm>
          <a:off x="922355" y="3961055"/>
          <a:ext cx="1525164" cy="1525164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3331CF-448E-45A1-9879-4FEFC6F15B14}">
      <dsp:nvSpPr>
        <dsp:cNvPr id="0" name=""/>
        <dsp:cNvSpPr/>
      </dsp:nvSpPr>
      <dsp:spPr>
        <a:xfrm rot="10800000">
          <a:off x="1597412" y="1112"/>
          <a:ext cx="5175671" cy="1175064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8171" tIns="91440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4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Biogas Yield Determinants</a:t>
          </a:r>
          <a:endParaRPr lang="en-US" sz="24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2000" b="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How to get more &amp; better-qulity biogas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91178" y="1112"/>
        <a:ext cx="4881905" cy="1175064"/>
      </dsp:txXfrm>
    </dsp:sp>
    <dsp:sp modelId="{CAD407F8-E1B2-4B08-A145-6E23CE216F3D}">
      <dsp:nvSpPr>
        <dsp:cNvPr id="0" name=""/>
        <dsp:cNvSpPr/>
      </dsp:nvSpPr>
      <dsp:spPr>
        <a:xfrm>
          <a:off x="940434" y="0"/>
          <a:ext cx="1175064" cy="1175064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618329-EDF2-44F9-B436-702D74FB4827}">
      <dsp:nvSpPr>
        <dsp:cNvPr id="0" name=""/>
        <dsp:cNvSpPr/>
      </dsp:nvSpPr>
      <dsp:spPr>
        <a:xfrm rot="10800000">
          <a:off x="1597412" y="1526942"/>
          <a:ext cx="5175671" cy="1175064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8171" tIns="91440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4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Feedstock characterisation</a:t>
          </a:r>
          <a:endParaRPr lang="en-US" sz="24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2000" b="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What does my feedstock contain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sv-FI" sz="24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91178" y="1526942"/>
        <a:ext cx="4881905" cy="1175064"/>
      </dsp:txXfrm>
    </dsp:sp>
    <dsp:sp modelId="{274DEF2A-6DD0-4009-8757-14F20E4D8F6F}">
      <dsp:nvSpPr>
        <dsp:cNvPr id="0" name=""/>
        <dsp:cNvSpPr/>
      </dsp:nvSpPr>
      <dsp:spPr>
        <a:xfrm>
          <a:off x="1009880" y="1526942"/>
          <a:ext cx="1175064" cy="1175064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2B867C-CD0F-44E9-B22E-1E96A754B3E1}">
      <dsp:nvSpPr>
        <dsp:cNvPr id="0" name=""/>
        <dsp:cNvSpPr/>
      </dsp:nvSpPr>
      <dsp:spPr>
        <a:xfrm rot="10800000">
          <a:off x="1597412" y="3052771"/>
          <a:ext cx="5175671" cy="1175064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8171" tIns="91440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4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Biogas Production Technologies</a:t>
          </a:r>
          <a:endParaRPr lang="en-US" sz="24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Continous Stirred Tank Reactor (CSTR) vs Fixed Dome Reactor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91178" y="3052771"/>
        <a:ext cx="4881905" cy="1175064"/>
      </dsp:txXfrm>
    </dsp:sp>
    <dsp:sp modelId="{0F42E3CC-DEED-482A-B04F-553F095A0336}">
      <dsp:nvSpPr>
        <dsp:cNvPr id="0" name=""/>
        <dsp:cNvSpPr/>
      </dsp:nvSpPr>
      <dsp:spPr>
        <a:xfrm>
          <a:off x="1009880" y="3052771"/>
          <a:ext cx="1175064" cy="1175064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3331CF-448E-45A1-9879-4FEFC6F15B14}">
      <dsp:nvSpPr>
        <dsp:cNvPr id="0" name=""/>
        <dsp:cNvSpPr/>
      </dsp:nvSpPr>
      <dsp:spPr>
        <a:xfrm rot="10800000">
          <a:off x="1560492" y="645"/>
          <a:ext cx="5175671" cy="177286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3048" tIns="91440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4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Thermal &amp; Electrical Energy Source</a:t>
          </a:r>
          <a:endParaRPr lang="en-US" sz="24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b="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 cleaning required to produce electricity</a:t>
          </a:r>
          <a:endParaRPr lang="en-US" sz="18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b="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More efficent if CHP (70-90%) vs 20-60% electrical energy</a:t>
          </a:r>
          <a:endParaRPr lang="en-US" sz="18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03708" y="645"/>
        <a:ext cx="4732455" cy="1772866"/>
      </dsp:txXfrm>
    </dsp:sp>
    <dsp:sp modelId="{CAD407F8-E1B2-4B08-A145-6E23CE216F3D}">
      <dsp:nvSpPr>
        <dsp:cNvPr id="0" name=""/>
        <dsp:cNvSpPr/>
      </dsp:nvSpPr>
      <dsp:spPr>
        <a:xfrm>
          <a:off x="1046800" y="373385"/>
          <a:ext cx="1027385" cy="102738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4618329-EDF2-44F9-B436-702D74FB4827}">
      <dsp:nvSpPr>
        <dsp:cNvPr id="0" name=""/>
        <dsp:cNvSpPr/>
      </dsp:nvSpPr>
      <dsp:spPr>
        <a:xfrm rot="10800000">
          <a:off x="1560492" y="2080193"/>
          <a:ext cx="5175671" cy="1591995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3048" tIns="91440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4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Upgraded Biogas (Biomethane ~99% CH</a:t>
          </a:r>
          <a:r>
            <a:rPr lang="sv-FI" sz="18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sv-FI" sz="24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24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Use as fuel in transport (engine sensitivity &amp; storage optimisation)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Methane gas grids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958491" y="2080193"/>
        <a:ext cx="4777672" cy="1591995"/>
      </dsp:txXfrm>
    </dsp:sp>
    <dsp:sp modelId="{274DEF2A-6DD0-4009-8757-14F20E4D8F6F}">
      <dsp:nvSpPr>
        <dsp:cNvPr id="0" name=""/>
        <dsp:cNvSpPr/>
      </dsp:nvSpPr>
      <dsp:spPr>
        <a:xfrm>
          <a:off x="1117309" y="2417895"/>
          <a:ext cx="1027385" cy="102738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E2B867C-CD0F-44E9-B22E-1E96A754B3E1}">
      <dsp:nvSpPr>
        <dsp:cNvPr id="0" name=""/>
        <dsp:cNvSpPr/>
      </dsp:nvSpPr>
      <dsp:spPr>
        <a:xfrm rot="10800000">
          <a:off x="1560492" y="3978871"/>
          <a:ext cx="5175671" cy="1595252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3048" tIns="91440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4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Digestate-Agricultural Usage</a:t>
          </a:r>
          <a:endParaRPr lang="en-US" sz="24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Bio-fertiliser most common, feedstock composition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FI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May require further treatment/processing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959305" y="3978871"/>
        <a:ext cx="4776858" cy="1595252"/>
      </dsp:txXfrm>
    </dsp:sp>
    <dsp:sp modelId="{0F42E3CC-DEED-482A-B04F-553F095A0336}">
      <dsp:nvSpPr>
        <dsp:cNvPr id="0" name=""/>
        <dsp:cNvSpPr/>
      </dsp:nvSpPr>
      <dsp:spPr>
        <a:xfrm>
          <a:off x="1046800" y="4262805"/>
          <a:ext cx="1027385" cy="102738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solidFill>
            <a:srgbClr val="0BB945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30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33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34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996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01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555DE07-62AF-A2CC-D9B8-F7FD613E4128}"/>
              </a:ext>
            </a:extLst>
          </p:cNvPr>
          <p:cNvSpPr/>
          <p:nvPr/>
        </p:nvSpPr>
        <p:spPr>
          <a:xfrm>
            <a:off x="0" y="913255"/>
            <a:ext cx="12192000" cy="5231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92294"/>
            <a:ext cx="10515600" cy="91709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r">
              <a:defRPr b="1">
                <a:solidFill>
                  <a:schemeClr val="accent6">
                    <a:lumMod val="75000"/>
                  </a:schemeClr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09273"/>
            <a:ext cx="10515600" cy="402204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buClr>
                <a:schemeClr val="accent6">
                  <a:lumMod val="75000"/>
                </a:schemeClr>
              </a:buClr>
              <a:defRPr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chemeClr val="accent6">
                  <a:lumMod val="75000"/>
                </a:schemeClr>
              </a:buClr>
              <a:defRPr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Clr>
                <a:schemeClr val="accent6">
                  <a:lumMod val="75000"/>
                </a:schemeClr>
              </a:buClr>
              <a:defRPr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buClr>
                <a:schemeClr val="accent6">
                  <a:lumMod val="75000"/>
                </a:schemeClr>
              </a:buClr>
              <a:defRPr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buClr>
                <a:schemeClr val="accent6">
                  <a:lumMod val="75000"/>
                </a:schemeClr>
              </a:buClr>
              <a:defRPr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7" name="Picture 16" descr="A green text with a black background&#10;&#10;AI-generated content may be incorrect.">
            <a:extLst>
              <a:ext uri="{FF2B5EF4-FFF2-40B4-BE49-F238E27FC236}">
                <a16:creationId xmlns:a16="http://schemas.microsoft.com/office/drawing/2014/main" id="{FF74C9FE-94DD-1CCC-F7E1-39DF96EEEF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53203"/>
            <a:ext cx="2914650" cy="62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15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0B36-AA96-404D-84C9-7784A9D4818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983146"/>
            <a:ext cx="10515600" cy="929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3337"/>
            <a:ext cx="10515600" cy="4006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3A78AB4-DACE-A627-59BC-D0BCAF51EE00}"/>
              </a:ext>
            </a:extLst>
          </p:cNvPr>
          <p:cNvGrpSpPr/>
          <p:nvPr/>
        </p:nvGrpSpPr>
        <p:grpSpPr>
          <a:xfrm>
            <a:off x="468993" y="6200152"/>
            <a:ext cx="11254014" cy="608330"/>
            <a:chOff x="527753" y="6096467"/>
            <a:chExt cx="11254014" cy="608330"/>
          </a:xfrm>
        </p:grpSpPr>
        <p:pic>
          <p:nvPicPr>
            <p:cNvPr id="18" name="Picture 17" descr="A black background with white text&#10;&#10;AI-generated content may be incorrect.">
              <a:extLst>
                <a:ext uri="{FF2B5EF4-FFF2-40B4-BE49-F238E27FC236}">
                  <a16:creationId xmlns:a16="http://schemas.microsoft.com/office/drawing/2014/main" id="{8881FD1C-B639-B381-63EB-CB381AE9F5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3812" y="6218705"/>
              <a:ext cx="1456055" cy="363855"/>
            </a:xfrm>
            <a:prstGeom prst="rect">
              <a:avLst/>
            </a:prstGeom>
          </p:spPr>
        </p:pic>
        <p:pic>
          <p:nvPicPr>
            <p:cNvPr id="19" name="Picture 18" descr="A red and black logo&#10;&#10;AI-generated content may be incorrect.">
              <a:extLst>
                <a:ext uri="{FF2B5EF4-FFF2-40B4-BE49-F238E27FC236}">
                  <a16:creationId xmlns:a16="http://schemas.microsoft.com/office/drawing/2014/main" id="{219453AA-1DE4-04D0-AFD0-B224E27CA1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6377" y="6251725"/>
              <a:ext cx="915670" cy="297815"/>
            </a:xfrm>
            <a:prstGeom prst="rect">
              <a:avLst/>
            </a:prstGeom>
          </p:spPr>
        </p:pic>
        <p:pic>
          <p:nvPicPr>
            <p:cNvPr id="20" name="Picture 19" descr="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A73E13E4-9F71-A460-9776-BABE8D9021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4322" y="6125042"/>
              <a:ext cx="1199515" cy="484505"/>
            </a:xfrm>
            <a:prstGeom prst="rect">
              <a:avLst/>
            </a:prstGeom>
          </p:spPr>
        </p:pic>
        <p:pic>
          <p:nvPicPr>
            <p:cNvPr id="21" name="Picture 20" descr="A black text on a black background&#10;&#10;AI-generated content may be incorrect.">
              <a:extLst>
                <a:ext uri="{FF2B5EF4-FFF2-40B4-BE49-F238E27FC236}">
                  <a16:creationId xmlns:a16="http://schemas.microsoft.com/office/drawing/2014/main" id="{3F21D131-A940-D337-FD25-65A18FD55CC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0347" y="6250455"/>
              <a:ext cx="1201420" cy="300355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DFFFB71-EC69-875F-8F0D-F473558ECE64}"/>
                </a:ext>
              </a:extLst>
            </p:cNvPr>
            <p:cNvGrpSpPr/>
            <p:nvPr userDrawn="1"/>
          </p:nvGrpSpPr>
          <p:grpSpPr>
            <a:xfrm>
              <a:off x="527753" y="6096467"/>
              <a:ext cx="3218179" cy="608330"/>
              <a:chOff x="0" y="0"/>
              <a:chExt cx="3218483" cy="608330"/>
            </a:xfrm>
          </p:grpSpPr>
          <p:pic>
            <p:nvPicPr>
              <p:cNvPr id="24" name="Picture 23" descr="A blue sphere with white text&#10;&#10;AI-generated content may be incorrect.">
                <a:extLst>
                  <a:ext uri="{FF2B5EF4-FFF2-40B4-BE49-F238E27FC236}">
                    <a16:creationId xmlns:a16="http://schemas.microsoft.com/office/drawing/2014/main" id="{7F93AA96-F804-BB7E-0C9C-663F2921768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20848" y="0"/>
                <a:ext cx="1397635" cy="608330"/>
              </a:xfrm>
              <a:prstGeom prst="rect">
                <a:avLst/>
              </a:prstGeom>
            </p:spPr>
          </p:pic>
          <p:pic>
            <p:nvPicPr>
              <p:cNvPr id="25" name="Graphic 6">
                <a:extLst>
                  <a:ext uri="{FF2B5EF4-FFF2-40B4-BE49-F238E27FC236}">
                    <a16:creationId xmlns:a16="http://schemas.microsoft.com/office/drawing/2014/main" id="{0F28EA05-443D-5AEE-E8A9-3143E2F4582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0" y="95250"/>
                <a:ext cx="1478915" cy="417830"/>
              </a:xfrm>
              <a:prstGeom prst="rect">
                <a:avLst/>
              </a:prstGeom>
            </p:spPr>
          </p:pic>
        </p:grpSp>
        <p:pic>
          <p:nvPicPr>
            <p:cNvPr id="23" name="Picture 22" descr="A logo with a light bulb&#10;&#10;AI-generated content may be incorrect.">
              <a:extLst>
                <a:ext uri="{FF2B5EF4-FFF2-40B4-BE49-F238E27FC236}">
                  <a16:creationId xmlns:a16="http://schemas.microsoft.com/office/drawing/2014/main" id="{E31E7814-EE56-9367-102C-AAB2A63366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8557" y="6206005"/>
              <a:ext cx="389255" cy="389255"/>
            </a:xfrm>
            <a:prstGeom prst="rect">
              <a:avLst/>
            </a:prstGeom>
          </p:spPr>
        </p:pic>
      </p:grpSp>
      <p:pic>
        <p:nvPicPr>
          <p:cNvPr id="26" name="Picture 25" descr="A green text with a black background&#10;&#10;AI-generated content may be incorrect.">
            <a:extLst>
              <a:ext uri="{FF2B5EF4-FFF2-40B4-BE49-F238E27FC236}">
                <a16:creationId xmlns:a16="http://schemas.microsoft.com/office/drawing/2014/main" id="{EBEC8805-D2FA-02E9-9ADF-32838D6EB96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53203"/>
            <a:ext cx="2914650" cy="62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81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Ink Free" panose="03080402000500000000" pitchFamily="66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6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0.jpeg"/><Relationship Id="rId4" Type="http://schemas.openxmlformats.org/officeDocument/2006/relationships/diagramData" Target="../diagrams/data1.xml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0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0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0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>
                <a:solidFill>
                  <a:srgbClr val="0AAA3F"/>
                </a:solidFill>
                <a:latin typeface="Times New Roman"/>
                <a:cs typeface="Times New Roman"/>
              </a:rPr>
              <a:t>2026 ENGINEERING INSTITUTION OF ZAMBIA </a:t>
            </a:r>
            <a:r>
              <a:rPr lang="en-US" sz="2400" b="1" dirty="0">
                <a:solidFill>
                  <a:srgbClr val="0AAA3F"/>
                </a:solidFill>
                <a:latin typeface="Times New Roman"/>
                <a:cs typeface="Times New Roman"/>
              </a:rPr>
              <a:t>SYMPOSIUM</a:t>
            </a:r>
            <a:endParaRPr lang="en-US" sz="2400" dirty="0">
              <a:solidFill>
                <a:srgbClr val="0AAA3F"/>
              </a:solidFill>
              <a:latin typeface="Times New Roman"/>
              <a:cs typeface="Times New Roman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800" y="2927685"/>
            <a:ext cx="11582400" cy="1139525"/>
          </a:xfr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Unlocking Zambia’s Biogas Potential: Insights from the SF-BioVac Project (Focus on Biogas Production)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2837255" y="4480295"/>
            <a:ext cx="8810625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PRESENTER	: CYNTHIA SÖDERBACKA</a:t>
            </a:r>
            <a:b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	:	</a:t>
            </a:r>
            <a:r>
              <a:rPr lang="en-GB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Friday 17</a:t>
            </a:r>
            <a:r>
              <a:rPr lang="en-GB" sz="2400" b="1" baseline="30000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April 2026</a:t>
            </a:r>
            <a:endParaRPr lang="en-US" sz="2400" dirty="0">
              <a:solidFill>
                <a:srgbClr val="00AA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1235" y="5914990"/>
            <a:ext cx="6569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Avani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Victoria Falls Resort, Livingstone, Zambia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3BFC56-9A76-1AC6-41E9-BC762390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003" y="2263565"/>
            <a:ext cx="3796306" cy="1203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  <a:br>
              <a:rPr lang="en-US" sz="4800" kern="120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endParaRPr lang="en-US" sz="4800" kern="120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D05574-01C4-253F-77AA-D4153236B6C7}"/>
              </a:ext>
            </a:extLst>
          </p:cNvPr>
          <p:cNvSpPr/>
          <p:nvPr/>
        </p:nvSpPr>
        <p:spPr>
          <a:xfrm>
            <a:off x="5638800" y="572994"/>
            <a:ext cx="5559805" cy="5190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571500" lvl="0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 b="1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About the SF-BioVac Project</a:t>
            </a:r>
          </a:p>
          <a:p>
            <a:pPr marL="571500" lvl="0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 b="1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&amp; Aim of study</a:t>
            </a:r>
          </a:p>
          <a:p>
            <a:pPr marL="571500" lvl="0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 b="1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About Biogas: Production &amp; Applications</a:t>
            </a:r>
          </a:p>
          <a:p>
            <a:pPr marL="571500" lvl="0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 b="1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</a:p>
          <a:p>
            <a:pPr marL="1028700" lvl="1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Mapping: Stakeholder Engagement</a:t>
            </a:r>
          </a:p>
          <a:p>
            <a:pPr marL="1028700" lvl="1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Biogas Capacity Building</a:t>
            </a:r>
          </a:p>
          <a:p>
            <a:pPr marL="1028700" lvl="1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BMP Tests on cassava</a:t>
            </a:r>
          </a:p>
          <a:p>
            <a:pPr marL="571500" lvl="0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 b="1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Results &amp; Discussion</a:t>
            </a:r>
          </a:p>
          <a:p>
            <a:pPr marL="571500" lvl="0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 b="1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pPr marL="571500" lvl="0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 b="1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</a:t>
            </a:r>
          </a:p>
          <a:p>
            <a:pPr marL="571500" lvl="0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4572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 b="1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7AD2D6-E694-F85E-E642-11E2AB3A61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98" y="245129"/>
            <a:ext cx="11247950" cy="6025042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B5916DF9-BBBC-4FB1-B784-0D6626E0625E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A120-7B6A-0471-C615-6C197EC8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" y="887791"/>
            <a:ext cx="3022020" cy="917090"/>
          </a:xfrm>
        </p:spPr>
        <p:txBody>
          <a:bodyPr>
            <a:normAutofit/>
          </a:bodyPr>
          <a:lstStyle/>
          <a:p>
            <a:r>
              <a:rPr lang="sv-FI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the project</a:t>
            </a:r>
            <a:endParaRPr lang="sv-FI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702326-52E6-12EA-03EF-E9260AE0743A}"/>
              </a:ext>
            </a:extLst>
          </p:cNvPr>
          <p:cNvSpPr txBox="1"/>
          <p:nvPr/>
        </p:nvSpPr>
        <p:spPr>
          <a:xfrm>
            <a:off x="4800600" y="292372"/>
            <a:ext cx="7294256" cy="5791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1000"/>
              </a:spcBef>
              <a:buClr>
                <a:sysClr val="windowText" lastClr="000000"/>
              </a:buClr>
              <a:defRPr/>
            </a:pPr>
            <a:r>
              <a:rPr lang="en-US" sz="2400" b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Name: </a:t>
            </a:r>
            <a:r>
              <a:rPr lang="sv-FI" sz="24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v-FI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Futures</a:t>
            </a:r>
            <a:r>
              <a:rPr lang="sv-FI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Biogas </a:t>
            </a:r>
            <a:r>
              <a:rPr lang="sv-FI" sz="24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sv-FI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Chain</a:t>
            </a:r>
            <a:r>
              <a:rPr lang="sv-FI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 </a:t>
            </a:r>
            <a:r>
              <a:rPr lang="sv-FI" sz="24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Circular</a:t>
            </a:r>
            <a:r>
              <a:rPr lang="sv-FI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Economy</a:t>
            </a:r>
            <a:r>
              <a:rPr lang="sv-FI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Competence</a:t>
            </a:r>
            <a:r>
              <a:rPr lang="sv-FI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  <a:r>
              <a:rPr lang="sv-FI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Zambia (SF-BioVac)</a:t>
            </a:r>
          </a:p>
          <a:p>
            <a:pPr marR="0" lvl="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tabLst/>
              <a:defRPr/>
            </a:pPr>
            <a:r>
              <a:rPr lang="sv-FI" sz="2000" b="1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</a:t>
            </a:r>
            <a:r>
              <a:rPr lang="sv-FI" sz="2000" b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v-FI" sz="200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Climate</a:t>
            </a:r>
            <a:r>
              <a:rPr lang="sv-FI" sz="20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Change, </a:t>
            </a:r>
            <a:r>
              <a:rPr lang="sv-FI" sz="200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Circular</a:t>
            </a:r>
            <a:r>
              <a:rPr lang="sv-FI" sz="20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00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Economy</a:t>
            </a:r>
            <a:r>
              <a:rPr lang="sv-FI" sz="20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Energy Transition</a:t>
            </a:r>
            <a:endParaRPr lang="en-US" sz="20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tabLst/>
              <a:defRPr/>
            </a:pPr>
            <a:r>
              <a:rPr lang="en-US" sz="2000" b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Partner Countries: </a:t>
            </a:r>
            <a:r>
              <a:rPr lang="en-US" sz="20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Finland &amp; Zambia</a:t>
            </a:r>
          </a:p>
          <a:p>
            <a:pPr marR="0" lvl="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tabLst/>
              <a:defRPr/>
            </a:pPr>
            <a:r>
              <a:rPr lang="en-US" sz="2000" b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Period: </a:t>
            </a:r>
            <a:r>
              <a:rPr lang="en-US" sz="20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1.1.2024-31.8.2026</a:t>
            </a:r>
          </a:p>
          <a:p>
            <a:pPr>
              <a:spcBef>
                <a:spcPts val="1000"/>
              </a:spcBef>
              <a:buClr>
                <a:sysClr val="windowText" lastClr="000000"/>
              </a:buClr>
              <a:defRPr/>
            </a:pPr>
            <a:r>
              <a:rPr lang="en-US" sz="2000"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Finland</a:t>
            </a:r>
            <a:br>
              <a:rPr lang="en-US" sz="2000"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Novia University of Applied Sciences (Faculty of Technology &amp; Seafaring) </a:t>
            </a:r>
            <a:br>
              <a:rPr lang="en-US" sz="20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Oulu (Faculty of Technology)</a:t>
            </a:r>
          </a:p>
          <a:p>
            <a:pPr>
              <a:spcBef>
                <a:spcPts val="1000"/>
              </a:spcBef>
              <a:buClr>
                <a:sysClr val="windowText" lastClr="000000"/>
              </a:buClr>
              <a:defRPr/>
            </a:pPr>
            <a:r>
              <a:rPr 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Zambia</a:t>
            </a:r>
            <a:br>
              <a:rPr lang="en-US" sz="2000"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Copperbelt University (School of Engineering)</a:t>
            </a:r>
            <a:br>
              <a:rPr lang="en-US" sz="20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Zambia (School of Engineering)</a:t>
            </a:r>
          </a:p>
          <a:p>
            <a:pPr>
              <a:spcBef>
                <a:spcPts val="1000"/>
              </a:spcBef>
              <a:buClr>
                <a:sysClr val="windowText" lastClr="000000"/>
              </a:buClr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Rural Electrification Authority (REA) as industrial partner</a:t>
            </a:r>
            <a:endParaRPr lang="en-US" sz="200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Total Budget: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€ 1 096 221,89</a:t>
            </a:r>
            <a:endParaRPr lang="en-US" sz="20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F17250-7656-E5DA-1329-431FDF0D28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74" r="-1966"/>
          <a:stretch/>
        </p:blipFill>
        <p:spPr>
          <a:xfrm>
            <a:off x="695914" y="1589588"/>
            <a:ext cx="2511163" cy="34635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0AADFE-5334-6F20-3B4E-15C32F5C3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579" y="4800600"/>
            <a:ext cx="1158887" cy="7734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97D8E6-BCB4-E9B3-6879-F2A9316D6774}"/>
              </a:ext>
            </a:extLst>
          </p:cNvPr>
          <p:cNvSpPr/>
          <p:nvPr/>
        </p:nvSpPr>
        <p:spPr>
          <a:xfrm>
            <a:off x="1521303" y="5682346"/>
            <a:ext cx="2985961" cy="347958"/>
          </a:xfrm>
          <a:prstGeom prst="rect">
            <a:avLst/>
          </a:prstGeom>
          <a:solidFill>
            <a:schemeClr val="bg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FF0000"/>
                </a:solidFill>
              </a:rPr>
              <a:t>https://www.sf-biovac.com/</a:t>
            </a:r>
          </a:p>
        </p:txBody>
      </p:sp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065E8520-2637-C411-1D0E-C99E72B9EDB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7" y="5401857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3136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F823A-0C08-0583-4FE3-3955E0CDF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6687"/>
            <a:ext cx="10896600" cy="917090"/>
          </a:xfrm>
        </p:spPr>
        <p:txBody>
          <a:bodyPr>
            <a:normAutofit/>
          </a:bodyPr>
          <a:lstStyle/>
          <a:p>
            <a:r>
              <a:rPr lang="sv-FI" sz="2800" b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Funder for HEP </a:t>
            </a:r>
            <a:r>
              <a:rPr lang="sv-FI" sz="2800" b="1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sv-FI" sz="280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v-FI" sz="2800" b="1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Ministry</a:t>
            </a:r>
            <a:r>
              <a:rPr lang="sv-FI" sz="2800" b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sv-FI" sz="2800" b="1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Foreign</a:t>
            </a:r>
            <a:r>
              <a:rPr lang="sv-FI" sz="2800" b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800" b="1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Affairs</a:t>
            </a:r>
            <a:r>
              <a:rPr lang="sv-FI" sz="2800" b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800" b="1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v-FI" sz="2800" b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Finland</a:t>
            </a:r>
            <a:endParaRPr lang="en-US" sz="2800" b="1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C9560B1C-4CF6-D873-098E-118BB571EA0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0"/>
            <a:ext cx="990600" cy="90199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2EE0DB5-D716-31A6-7DB1-4DE8D4E659A5}"/>
              </a:ext>
            </a:extLst>
          </p:cNvPr>
          <p:cNvSpPr txBox="1">
            <a:spLocks/>
          </p:cNvSpPr>
          <p:nvPr/>
        </p:nvSpPr>
        <p:spPr>
          <a:xfrm>
            <a:off x="304800" y="1524000"/>
            <a:ext cx="11734800" cy="480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60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Higher Education Partnership (HEP) Programme </a:t>
            </a:r>
            <a:r>
              <a:rPr lang="en-US" sz="2600">
                <a:latin typeface="Times New Roman" panose="02020603050405020304" pitchFamily="18" charset="0"/>
                <a:cs typeface="Times New Roman" panose="02020603050405020304" pitchFamily="18" charset="0"/>
              </a:rPr>
              <a:t>supports cooperation projects between higher education institutions in Finland and the developing world. The projects support the HEIs as they develop their subject-specific, methodological, educational and administrative capacity. The programme is funded by the </a:t>
            </a:r>
            <a:r>
              <a:rPr 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Ministry for Foreign Affairs of Finland </a:t>
            </a:r>
            <a:r>
              <a:rPr lang="en-US" sz="2600">
                <a:latin typeface="Times New Roman" panose="02020603050405020304" pitchFamily="18" charset="0"/>
                <a:cs typeface="Times New Roman" panose="02020603050405020304" pitchFamily="18" charset="0"/>
              </a:rPr>
              <a:t>and administered by the </a:t>
            </a:r>
            <a:r>
              <a:rPr 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Finnish National Agency for Education</a:t>
            </a:r>
            <a:r>
              <a:rPr lang="en-US" sz="26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Partners </a:t>
            </a:r>
            <a:r>
              <a:rPr lang="en-US" sz="2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 10%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Objective: </a:t>
            </a:r>
            <a:r>
              <a:rPr lang="en-US" sz="2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Circular Economy competence, biogas value chain as an example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5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61FEA-0A6A-A244-ECD8-047BC3BA4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F3D8E-3C3F-DEDE-F2E9-2E0F382FF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0"/>
            <a:ext cx="10515600" cy="1325563"/>
          </a:xfrm>
        </p:spPr>
        <p:txBody>
          <a:bodyPr>
            <a:normAutofit/>
          </a:bodyPr>
          <a:lstStyle/>
          <a:p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 &amp; Aim: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E33475-E12D-A7AD-7BE7-A3DD977458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81800" y="152400"/>
            <a:ext cx="3429000" cy="1673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21D643-5C53-D53A-DF5D-C28982343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1825847"/>
            <a:ext cx="3657600" cy="2681373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0C6F0EDB-D78A-5683-1F68-EC6FF8BF3D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0719593"/>
              </p:ext>
            </p:extLst>
          </p:nvPr>
        </p:nvGraphicFramePr>
        <p:xfrm>
          <a:off x="0" y="1375310"/>
          <a:ext cx="7086600" cy="5350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3F539BC-D1D9-2485-E0CC-D1060D2330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1835" y="4267200"/>
            <a:ext cx="3124200" cy="23431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589F9C-2CD3-07F4-1A71-BBB13FBEE8C3}"/>
              </a:ext>
            </a:extLst>
          </p:cNvPr>
          <p:cNvSpPr txBox="1"/>
          <p:nvPr/>
        </p:nvSpPr>
        <p:spPr>
          <a:xfrm>
            <a:off x="6324600" y="6526431"/>
            <a:ext cx="4764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b="1">
                <a:latin typeface="Times New Roman" panose="02020603050405020304" pitchFamily="18" charset="0"/>
                <a:cs typeface="Times New Roman" panose="02020603050405020304" pitchFamily="18" charset="0"/>
              </a:rPr>
              <a:t>Photo: </a:t>
            </a:r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Rural Electrification Authority, Zambia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32176A-63F2-4C2F-E082-49B1FFBAA23A}"/>
              </a:ext>
            </a:extLst>
          </p:cNvPr>
          <p:cNvSpPr txBox="1"/>
          <p:nvPr/>
        </p:nvSpPr>
        <p:spPr>
          <a:xfrm>
            <a:off x="9601200" y="450722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b="1">
                <a:latin typeface="Times New Roman" panose="02020603050405020304" pitchFamily="18" charset="0"/>
                <a:cs typeface="Times New Roman" panose="02020603050405020304" pitchFamily="18" charset="0"/>
              </a:rPr>
              <a:t>Photo: </a:t>
            </a:r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Woima Corporation, Finland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B6A24E67-14DD-CA44-C3F7-43DF78E5394F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6688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DE9CD-65A3-708B-A8EE-80A625C95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30" y="0"/>
            <a:ext cx="5435404" cy="1001440"/>
          </a:xfrm>
        </p:spPr>
        <p:txBody>
          <a:bodyPr>
            <a:normAutofit/>
          </a:bodyPr>
          <a:lstStyle/>
          <a:p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Biogas: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4651314E-90D6-92D2-646A-07E7A01E47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6782311"/>
              </p:ext>
            </p:extLst>
          </p:nvPr>
        </p:nvGraphicFramePr>
        <p:xfrm>
          <a:off x="-315364" y="838200"/>
          <a:ext cx="7782964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79AA9F6-C355-412A-8DA4-5DE5C3B63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604" y="338524"/>
            <a:ext cx="4061461" cy="154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452974B-5B8A-086D-4BF7-CBDD175FA4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227" y="2514600"/>
            <a:ext cx="4797769" cy="358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2">
            <a:extLst>
              <a:ext uri="{FF2B5EF4-FFF2-40B4-BE49-F238E27FC236}">
                <a16:creationId xmlns:a16="http://schemas.microsoft.com/office/drawing/2014/main" id="{B4AFE7F1-E697-3797-C7FA-6C22EDB9C7EE}"/>
              </a:ext>
            </a:extLst>
          </p:cNvPr>
          <p:cNvSpPr txBox="1"/>
          <p:nvPr/>
        </p:nvSpPr>
        <p:spPr>
          <a:xfrm>
            <a:off x="6602216" y="1910807"/>
            <a:ext cx="53087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sz="800" b="1"/>
              <a:t>Source</a:t>
            </a:r>
            <a:r>
              <a:rPr lang="sv-FI" sz="800"/>
              <a:t>:https://www.researchgate.net/publication/324794647_Biogas_production_-_A_review_on_composition_fuel_properties_feed_stock_and_principles_of_anaerobic_digestion/figures?lo=1</a:t>
            </a:r>
            <a:endParaRPr lang="en-US" sz="800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51BB084D-1687-0B34-1230-00BDCFC65E0D}"/>
              </a:ext>
            </a:extLst>
          </p:cNvPr>
          <p:cNvSpPr txBox="1"/>
          <p:nvPr/>
        </p:nvSpPr>
        <p:spPr>
          <a:xfrm>
            <a:off x="6477000" y="6361272"/>
            <a:ext cx="6052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b="1"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https://www.e-education.psu.edu/egee439/node/727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9E25A48-CE6E-F317-5B12-AE9F8CEE03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09278" y="267356"/>
            <a:ext cx="6564292" cy="2323443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9B118893-15EA-846D-BE5A-F064AFFCB07D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617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111E0-B41A-18B2-A591-854B47202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8F480-BB51-B9F7-55D1-6F452DAB3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96" y="14401"/>
            <a:ext cx="10515600" cy="1325563"/>
          </a:xfrm>
        </p:spPr>
        <p:txBody>
          <a:bodyPr>
            <a:normAutofit/>
          </a:bodyPr>
          <a:lstStyle/>
          <a:p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Biogas Production: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44DFDC28-D177-7AC8-E941-64DAD83C7C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2120216"/>
              </p:ext>
            </p:extLst>
          </p:nvPr>
        </p:nvGraphicFramePr>
        <p:xfrm>
          <a:off x="-762000" y="1513975"/>
          <a:ext cx="7782964" cy="4228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94E76CBA-DC27-4C17-7790-05C1BC8131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5600" y="218009"/>
            <a:ext cx="4883401" cy="289574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CCB2D9-BB04-DFF8-EC18-A16551B9EC7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4348" t="209" r="8187" b="26457"/>
          <a:stretch>
            <a:fillRect/>
          </a:stretch>
        </p:blipFill>
        <p:spPr>
          <a:xfrm rot="20296468">
            <a:off x="6338327" y="3737434"/>
            <a:ext cx="2986545" cy="2119484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6E6252-99CD-E75F-105E-B9C5E8ABFEBA}"/>
              </a:ext>
            </a:extLst>
          </p:cNvPr>
          <p:cNvSpPr txBox="1"/>
          <p:nvPr/>
        </p:nvSpPr>
        <p:spPr>
          <a:xfrm>
            <a:off x="3925819" y="6334394"/>
            <a:ext cx="4764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b="1">
                <a:latin typeface="Times New Roman" panose="02020603050405020304" pitchFamily="18" charset="0"/>
                <a:cs typeface="Times New Roman" panose="02020603050405020304" pitchFamily="18" charset="0"/>
              </a:rPr>
              <a:t>Photo:</a:t>
            </a:r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Viskaali Eco-Village BP, Finland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58EEA9-F579-B0B7-4D1D-2F0772C331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550203">
            <a:off x="9372600" y="3810250"/>
            <a:ext cx="2297562" cy="258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99EF7B-047E-BD75-8E73-981944EFE200}"/>
              </a:ext>
            </a:extLst>
          </p:cNvPr>
          <p:cNvSpPr txBox="1"/>
          <p:nvPr/>
        </p:nvSpPr>
        <p:spPr>
          <a:xfrm>
            <a:off x="7853178" y="6188194"/>
            <a:ext cx="4764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b="1">
                <a:latin typeface="Times New Roman" panose="02020603050405020304" pitchFamily="18" charset="0"/>
                <a:cs typeface="Times New Roman" panose="02020603050405020304" pitchFamily="18" charset="0"/>
              </a:rPr>
              <a:t>Photo:</a:t>
            </a:r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Rural Electrification Authority, Zambia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75393BAD-DCA5-5B2C-2AE8-E5857DEBAC6A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0168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9AE5D-A02F-5073-F2D3-F33768264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7AA0A-8287-9F5D-371B-27F9457C9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96" y="14401"/>
            <a:ext cx="10515600" cy="1325563"/>
          </a:xfrm>
        </p:spPr>
        <p:txBody>
          <a:bodyPr>
            <a:normAutofit/>
          </a:bodyPr>
          <a:lstStyle/>
          <a:p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Applications: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7046323C-C421-DF7D-E878-4325A98946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4612376"/>
              </p:ext>
            </p:extLst>
          </p:nvPr>
        </p:nvGraphicFramePr>
        <p:xfrm>
          <a:off x="-304800" y="1054630"/>
          <a:ext cx="7782964" cy="5574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AFC1E4B-F8C3-C849-8115-03241A89DD00}"/>
              </a:ext>
            </a:extLst>
          </p:cNvPr>
          <p:cNvSpPr txBox="1"/>
          <p:nvPr/>
        </p:nvSpPr>
        <p:spPr>
          <a:xfrm>
            <a:off x="6629400" y="6019800"/>
            <a:ext cx="476495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FI" b="1">
                <a:latin typeface="Times New Roman"/>
                <a:cs typeface="Times New Roman"/>
              </a:rPr>
              <a:t>Photo: </a:t>
            </a:r>
            <a:r>
              <a:rPr lang="sv-FI">
                <a:latin typeface="Times New Roman"/>
                <a:cs typeface="Times New Roman"/>
              </a:rPr>
              <a:t>Galileo Technologies</a:t>
            </a:r>
            <a:endParaRPr lang="en-US">
              <a:latin typeface="Times New Roman"/>
              <a:cs typeface="Times New Roman"/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A53B391-3385-744B-B198-FD0153634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6477000" y="1481085"/>
            <a:ext cx="5503636" cy="4351338"/>
          </a:xfrm>
          <a:prstGeom prst="rect">
            <a:avLst/>
          </a:prstGeom>
        </p:spPr>
      </p:pic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229E4168-07FD-77D1-0FCD-7C951B9DC4FD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4599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8FB773-6EF6-2FE0-AA93-30FDDA66D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19C5200-2D23-3473-A88F-0AF5EF4D7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86D5BA9-6FBF-C763-40AB-85CDDB37F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5284C3-186A-7620-C4D6-E70E8D63E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0602"/>
            <a:ext cx="3093720" cy="1645920"/>
          </a:xfrm>
        </p:spPr>
        <p:txBody>
          <a:bodyPr>
            <a:normAutofit/>
          </a:bodyPr>
          <a:lstStyle/>
          <a:p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Stakeholder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Engagement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BF6365-B35A-6E52-C1BA-12EF566A1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20125E-2FB6-671F-EC42-EE68895BF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4112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06248F6-8EAA-47D2-6EC5-B3BDC575D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5704" y="4056396"/>
            <a:ext cx="7506159" cy="2672830"/>
          </a:xfrm>
        </p:spPr>
        <p:txBody>
          <a:bodyPr anchor="ctr">
            <a:noAutofit/>
          </a:bodyPr>
          <a:lstStyle/>
          <a:p>
            <a:pPr algn="just"/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Target Regions: Copperbelt, Lusaka &amp; Southern Provinces</a:t>
            </a:r>
          </a:p>
          <a:p>
            <a:pPr algn="just"/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Target Stakeholders: Implementing biogas solution of some sort &amp; potential to implement biogas solutions</a:t>
            </a:r>
          </a:p>
          <a:p>
            <a:pPr algn="just"/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knowledge gaps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834E96-401D-2926-5289-723B8AD02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734" y="141476"/>
            <a:ext cx="1771669" cy="37454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0CB86B-D4A7-C9F1-9378-2D783C06B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5" y="0"/>
            <a:ext cx="3962604" cy="40374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FE0C309-1395-AFBF-F2A8-5163F2EE592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62" r="4244"/>
          <a:stretch>
            <a:fillRect/>
          </a:stretch>
        </p:blipFill>
        <p:spPr>
          <a:xfrm>
            <a:off x="4063654" y="209967"/>
            <a:ext cx="5690296" cy="35879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8B34D8C-6966-A35D-BAE0-42D40FB83462}"/>
              </a:ext>
            </a:extLst>
          </p:cNvPr>
          <p:cNvSpPr txBox="1"/>
          <p:nvPr/>
        </p:nvSpPr>
        <p:spPr>
          <a:xfrm>
            <a:off x="4366780" y="3735754"/>
            <a:ext cx="4928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Lusaka Water &amp; Sanitation Company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7614CB-D2EF-4229-1549-EF65FCD2F260}"/>
              </a:ext>
            </a:extLst>
          </p:cNvPr>
          <p:cNvSpPr txBox="1"/>
          <p:nvPr/>
        </p:nvSpPr>
        <p:spPr>
          <a:xfrm>
            <a:off x="-29873" y="4007868"/>
            <a:ext cx="4928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Nkuyuma Farm, Ndola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6FF60-D1A0-7EA6-9960-8B972194D600}"/>
              </a:ext>
            </a:extLst>
          </p:cNvPr>
          <p:cNvSpPr txBox="1"/>
          <p:nvPr/>
        </p:nvSpPr>
        <p:spPr>
          <a:xfrm>
            <a:off x="8559711" y="3797901"/>
            <a:ext cx="3716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Njase GSS Biogas Plant, Choma-REA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77F1BE71-BE9C-AF42-51BF-4D63656626C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486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5FE76B-BBD7-0EDB-5309-BCC94F28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0EFD753D-6A49-46DD-9E82-AA6E2C62B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38A5824-1F4A-4EE7-BC13-5BB48FC08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5" y="318582"/>
            <a:ext cx="4556762" cy="2028511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F9D67D-9004-23FC-97F3-FA9A93606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70" y="378146"/>
            <a:ext cx="4419600" cy="19049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</a:t>
            </a:r>
            <a:b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Capacity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Building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Biogas </a:t>
            </a:r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Production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Process Design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82B6A0C-193C-A94D-29A3-6399A9B055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633" b="4"/>
          <a:stretch>
            <a:fillRect/>
          </a:stretch>
        </p:blipFill>
        <p:spPr>
          <a:xfrm>
            <a:off x="4968250" y="324472"/>
            <a:ext cx="4556762" cy="20123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538D95-DD1E-6CF9-AFF5-0985A9C511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19" r="3651" b="7"/>
          <a:stretch>
            <a:fillRect/>
          </a:stretch>
        </p:blipFill>
        <p:spPr>
          <a:xfrm>
            <a:off x="9617743" y="333326"/>
            <a:ext cx="2251026" cy="20137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924483-B69C-7647-18E0-A88A4F694B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375" r="7284" b="-2"/>
          <a:stretch>
            <a:fillRect/>
          </a:stretch>
        </p:blipFill>
        <p:spPr>
          <a:xfrm>
            <a:off x="320044" y="2429124"/>
            <a:ext cx="4556762" cy="4100764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F8BFD3B-29FB-4A95-BB51-220F8A6C5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6650" y="2429124"/>
            <a:ext cx="4561251" cy="4108837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D987643-A88A-4F03-4323-1B3F6B233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2204" y="2470819"/>
            <a:ext cx="4327865" cy="41007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sv-FI" sz="24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sv-FI" sz="240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  <a:r>
              <a:rPr lang="sv-FI" sz="24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 Biogas </a:t>
            </a:r>
            <a:r>
              <a:rPr lang="sv-FI" sz="240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Production</a:t>
            </a:r>
            <a:r>
              <a:rPr lang="sv-FI" sz="24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&amp; Process Design (</a:t>
            </a:r>
            <a:r>
              <a:rPr lang="sv-FI" sz="240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Oct</a:t>
            </a:r>
            <a:r>
              <a:rPr lang="sv-FI" sz="24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-April)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v-FI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300 </a:t>
            </a:r>
            <a:r>
              <a:rPr lang="sv-FI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signed</a:t>
            </a:r>
            <a:r>
              <a:rPr lang="sv-FI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sv-FI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67 </a:t>
            </a:r>
            <a:r>
              <a:rPr lang="sv-FI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completed</a:t>
            </a:r>
            <a:endParaRPr lang="sv-FI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FI" sz="24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Company visits to biogas plants (different </a:t>
            </a:r>
            <a:r>
              <a:rPr lang="sv-FI" sz="240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  <a:r>
              <a:rPr lang="sv-FI" sz="24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sv-FI" sz="240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sizes</a:t>
            </a:r>
            <a:r>
              <a:rPr lang="sv-FI" sz="24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in Finland</a:t>
            </a:r>
          </a:p>
          <a:p>
            <a:r>
              <a:rPr lang="sv-FI" sz="24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Plant Design Workshops</a:t>
            </a:r>
          </a:p>
          <a:p>
            <a:r>
              <a:rPr lang="sv-FI" sz="24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Lab demonstrations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73AF2CF-3627-510A-D667-07E4803F75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545" r="5" b="22864"/>
          <a:stretch>
            <a:fillRect/>
          </a:stretch>
        </p:blipFill>
        <p:spPr>
          <a:xfrm>
            <a:off x="9617746" y="2426918"/>
            <a:ext cx="2251025" cy="19984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226CC7-33F6-F8FF-E402-7426916019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874" r="12222" b="2"/>
          <a:stretch>
            <a:fillRect/>
          </a:stretch>
        </p:blipFill>
        <p:spPr>
          <a:xfrm>
            <a:off x="9617746" y="4499919"/>
            <a:ext cx="2251024" cy="2036361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4D095005-D187-475A-C78A-8997B8304F9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35041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3062723-6941-4ABE-8146-AC6FA530B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883D64-08F8-767A-4099-CD34E23DE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0602"/>
            <a:ext cx="3422936" cy="1645920"/>
          </a:xfrm>
        </p:spPr>
        <p:txBody>
          <a:bodyPr>
            <a:normAutofit/>
          </a:bodyPr>
          <a:lstStyle/>
          <a:p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Biochemical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Methane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Potential Tests (BMP test)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9BD9CF-6827-04B4-EB8C-7875E234A2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1" r="1820" b="3"/>
          <a:stretch>
            <a:fillRect/>
          </a:stretch>
        </p:blipFill>
        <p:spPr>
          <a:xfrm>
            <a:off x="132772" y="-13"/>
            <a:ext cx="2793308" cy="35814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95C184-7A1C-37EE-9EBF-6E76D423DD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6" b="3"/>
          <a:stretch>
            <a:fillRect/>
          </a:stretch>
        </p:blipFill>
        <p:spPr>
          <a:xfrm>
            <a:off x="3077487" y="8"/>
            <a:ext cx="2935224" cy="35794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E7E8F1-2801-4ABF-92D6-251C0C8304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32" b="3"/>
          <a:stretch>
            <a:fillRect/>
          </a:stretch>
        </p:blipFill>
        <p:spPr>
          <a:xfrm>
            <a:off x="9202721" y="59191"/>
            <a:ext cx="2901110" cy="352657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4112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A3A52C5-923E-6645-B0BD-B176316BC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1136" y="3429001"/>
            <a:ext cx="7517526" cy="3296920"/>
          </a:xfrm>
        </p:spPr>
        <p:txBody>
          <a:bodyPr anchor="ctr">
            <a:noAutofit/>
          </a:bodyPr>
          <a:lstStyle/>
          <a:p>
            <a:pPr algn="just"/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Test different parts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cassava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roots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peel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pulp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leaves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mixed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crop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avoid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competion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innoculum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from a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functional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industrial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scale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plant-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biowaste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stream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42</a:t>
            </a:r>
            <a:r>
              <a:rPr lang="sv-FI" sz="2400"/>
              <a:t>°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just"/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APMTS II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machine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BMP tests</a:t>
            </a:r>
          </a:p>
          <a:p>
            <a:pPr algn="just"/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Tests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prepared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triplicates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&amp; test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39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days</a:t>
            </a:r>
            <a:endParaRPr lang="sv-FI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5C287C-68E4-B1F4-37CB-1C31B6352C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0104" y="11461"/>
            <a:ext cx="2935224" cy="3568046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DE5EE6E1-04C6-BA1A-02CB-C547A953B6E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2759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0206A619-6436-C9D8-DB2F-34E78D2734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9805" y="460452"/>
            <a:ext cx="9714282" cy="62444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7CD6F4-2C3A-010D-A4FD-E1A6811B8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894" y="-92800"/>
            <a:ext cx="10515600" cy="673807"/>
          </a:xfrm>
        </p:spPr>
        <p:txBody>
          <a:bodyPr>
            <a:normAutofit/>
          </a:bodyPr>
          <a:lstStyle/>
          <a:p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Status </a:t>
            </a:r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Biogas in Zambia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74013B9-B400-C262-5193-50280975D665}"/>
              </a:ext>
            </a:extLst>
          </p:cNvPr>
          <p:cNvGrpSpPr/>
          <p:nvPr/>
        </p:nvGrpSpPr>
        <p:grpSpPr>
          <a:xfrm>
            <a:off x="9205791" y="389784"/>
            <a:ext cx="3044588" cy="6244983"/>
            <a:chOff x="9034514" y="888122"/>
            <a:chExt cx="2866378" cy="5627611"/>
          </a:xfrm>
        </p:grpSpPr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2983D05A-5BED-130C-294C-854037A2B0F1}"/>
                </a:ext>
              </a:extLst>
            </p:cNvPr>
            <p:cNvSpPr/>
            <p:nvPr/>
          </p:nvSpPr>
          <p:spPr>
            <a:xfrm rot="5400000">
              <a:off x="9766663" y="3671603"/>
              <a:ext cx="1402080" cy="1341120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C1C7916-3A11-F6C9-7ECA-C4C4006EC2E4}"/>
                </a:ext>
              </a:extLst>
            </p:cNvPr>
            <p:cNvSpPr/>
            <p:nvPr/>
          </p:nvSpPr>
          <p:spPr>
            <a:xfrm>
              <a:off x="9596846" y="5113652"/>
              <a:ext cx="1915885" cy="1402081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One New Reactor Size (m</a:t>
              </a:r>
              <a:r>
                <a:rPr lang="en-GB" sz="2400" b="1" baseline="30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GB" sz="2400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sz="2400" b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sv-FI" sz="24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4 400 </a:t>
              </a:r>
              <a:endParaRPr lang="en-US" sz="24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26793B2-60E4-D5FA-0020-5AB1402E6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34514" y="2250014"/>
              <a:ext cx="2866378" cy="1091687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B18FFEC-C2A3-8A81-2D4B-F76AD501901E}"/>
                </a:ext>
              </a:extLst>
            </p:cNvPr>
            <p:cNvSpPr/>
            <p:nvPr/>
          </p:nvSpPr>
          <p:spPr>
            <a:xfrm>
              <a:off x="9135291" y="888122"/>
              <a:ext cx="2612572" cy="129144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FI" sz="2400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Biogas Plant in Vaasa Region (SS &amp; Biowaste</a:t>
              </a:r>
              <a:endParaRPr 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0022FE0F-F662-FCBC-5C23-759EC756AE8D}"/>
              </a:ext>
            </a:extLst>
          </p:cNvPr>
          <p:cNvSpPr/>
          <p:nvPr/>
        </p:nvSpPr>
        <p:spPr>
          <a:xfrm>
            <a:off x="736753" y="506421"/>
            <a:ext cx="7950926" cy="627838"/>
          </a:xfrm>
          <a:custGeom>
            <a:avLst/>
            <a:gdLst>
              <a:gd name="csX0" fmla="*/ 0 w 7950926"/>
              <a:gd name="csY0" fmla="*/ 0 h 627838"/>
              <a:gd name="csX1" fmla="*/ 503559 w 7950926"/>
              <a:gd name="csY1" fmla="*/ 0 h 627838"/>
              <a:gd name="csX2" fmla="*/ 1007117 w 7950926"/>
              <a:gd name="csY2" fmla="*/ 0 h 627838"/>
              <a:gd name="csX3" fmla="*/ 1669694 w 7950926"/>
              <a:gd name="csY3" fmla="*/ 0 h 627838"/>
              <a:gd name="csX4" fmla="*/ 2411781 w 7950926"/>
              <a:gd name="csY4" fmla="*/ 0 h 627838"/>
              <a:gd name="csX5" fmla="*/ 2915340 w 7950926"/>
              <a:gd name="csY5" fmla="*/ 0 h 627838"/>
              <a:gd name="csX6" fmla="*/ 3577917 w 7950926"/>
              <a:gd name="csY6" fmla="*/ 0 h 627838"/>
              <a:gd name="csX7" fmla="*/ 4081475 w 7950926"/>
              <a:gd name="csY7" fmla="*/ 0 h 627838"/>
              <a:gd name="csX8" fmla="*/ 4903071 w 7950926"/>
              <a:gd name="csY8" fmla="*/ 0 h 627838"/>
              <a:gd name="csX9" fmla="*/ 5645157 w 7950926"/>
              <a:gd name="csY9" fmla="*/ 0 h 627838"/>
              <a:gd name="csX10" fmla="*/ 6466753 w 7950926"/>
              <a:gd name="csY10" fmla="*/ 0 h 627838"/>
              <a:gd name="csX11" fmla="*/ 7129330 w 7950926"/>
              <a:gd name="csY11" fmla="*/ 0 h 627838"/>
              <a:gd name="csX12" fmla="*/ 7950926 w 7950926"/>
              <a:gd name="csY12" fmla="*/ 0 h 627838"/>
              <a:gd name="csX13" fmla="*/ 7950926 w 7950926"/>
              <a:gd name="csY13" fmla="*/ 627838 h 627838"/>
              <a:gd name="csX14" fmla="*/ 7367858 w 7950926"/>
              <a:gd name="csY14" fmla="*/ 627838 h 627838"/>
              <a:gd name="csX15" fmla="*/ 6784790 w 7950926"/>
              <a:gd name="csY15" fmla="*/ 627838 h 627838"/>
              <a:gd name="csX16" fmla="*/ 6201722 w 7950926"/>
              <a:gd name="csY16" fmla="*/ 627838 h 627838"/>
              <a:gd name="csX17" fmla="*/ 5539145 w 7950926"/>
              <a:gd name="csY17" fmla="*/ 627838 h 627838"/>
              <a:gd name="csX18" fmla="*/ 5035586 w 7950926"/>
              <a:gd name="csY18" fmla="*/ 627838 h 627838"/>
              <a:gd name="csX19" fmla="*/ 4611537 w 7950926"/>
              <a:gd name="csY19" fmla="*/ 627838 h 627838"/>
              <a:gd name="csX20" fmla="*/ 4107978 w 7950926"/>
              <a:gd name="csY20" fmla="*/ 627838 h 627838"/>
              <a:gd name="csX21" fmla="*/ 3524911 w 7950926"/>
              <a:gd name="csY21" fmla="*/ 627838 h 627838"/>
              <a:gd name="csX22" fmla="*/ 2941843 w 7950926"/>
              <a:gd name="csY22" fmla="*/ 627838 h 627838"/>
              <a:gd name="csX23" fmla="*/ 2517793 w 7950926"/>
              <a:gd name="csY23" fmla="*/ 627838 h 627838"/>
              <a:gd name="csX24" fmla="*/ 1775707 w 7950926"/>
              <a:gd name="csY24" fmla="*/ 627838 h 627838"/>
              <a:gd name="csX25" fmla="*/ 954111 w 7950926"/>
              <a:gd name="csY25" fmla="*/ 627838 h 627838"/>
              <a:gd name="csX26" fmla="*/ 0 w 7950926"/>
              <a:gd name="csY26" fmla="*/ 627838 h 627838"/>
              <a:gd name="csX27" fmla="*/ 0 w 7950926"/>
              <a:gd name="csY27" fmla="*/ 0 h 6278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950926" h="627838" fill="none" extrusionOk="0">
                <a:moveTo>
                  <a:pt x="0" y="0"/>
                </a:moveTo>
                <a:cubicBezTo>
                  <a:pt x="130060" y="-17461"/>
                  <a:pt x="359767" y="8936"/>
                  <a:pt x="503559" y="0"/>
                </a:cubicBezTo>
                <a:cubicBezTo>
                  <a:pt x="647351" y="-8936"/>
                  <a:pt x="845402" y="3780"/>
                  <a:pt x="1007117" y="0"/>
                </a:cubicBezTo>
                <a:cubicBezTo>
                  <a:pt x="1168832" y="-3780"/>
                  <a:pt x="1446539" y="-9111"/>
                  <a:pt x="1669694" y="0"/>
                </a:cubicBezTo>
                <a:cubicBezTo>
                  <a:pt x="1892849" y="9111"/>
                  <a:pt x="2107523" y="-15584"/>
                  <a:pt x="2411781" y="0"/>
                </a:cubicBezTo>
                <a:cubicBezTo>
                  <a:pt x="2716039" y="15584"/>
                  <a:pt x="2792289" y="-817"/>
                  <a:pt x="2915340" y="0"/>
                </a:cubicBezTo>
                <a:cubicBezTo>
                  <a:pt x="3038391" y="817"/>
                  <a:pt x="3307875" y="13669"/>
                  <a:pt x="3577917" y="0"/>
                </a:cubicBezTo>
                <a:cubicBezTo>
                  <a:pt x="3847959" y="-13669"/>
                  <a:pt x="3931813" y="-2407"/>
                  <a:pt x="4081475" y="0"/>
                </a:cubicBezTo>
                <a:cubicBezTo>
                  <a:pt x="4231137" y="2407"/>
                  <a:pt x="4700446" y="-15159"/>
                  <a:pt x="4903071" y="0"/>
                </a:cubicBezTo>
                <a:cubicBezTo>
                  <a:pt x="5105696" y="15159"/>
                  <a:pt x="5307327" y="-19180"/>
                  <a:pt x="5645157" y="0"/>
                </a:cubicBezTo>
                <a:cubicBezTo>
                  <a:pt x="5982987" y="19180"/>
                  <a:pt x="6057370" y="-18303"/>
                  <a:pt x="6466753" y="0"/>
                </a:cubicBezTo>
                <a:cubicBezTo>
                  <a:pt x="6876136" y="18303"/>
                  <a:pt x="6968236" y="-30854"/>
                  <a:pt x="7129330" y="0"/>
                </a:cubicBezTo>
                <a:cubicBezTo>
                  <a:pt x="7290424" y="30854"/>
                  <a:pt x="7627762" y="-34595"/>
                  <a:pt x="7950926" y="0"/>
                </a:cubicBezTo>
                <a:cubicBezTo>
                  <a:pt x="7938164" y="209944"/>
                  <a:pt x="7925680" y="487786"/>
                  <a:pt x="7950926" y="627838"/>
                </a:cubicBezTo>
                <a:cubicBezTo>
                  <a:pt x="7781518" y="642491"/>
                  <a:pt x="7654703" y="612367"/>
                  <a:pt x="7367858" y="627838"/>
                </a:cubicBezTo>
                <a:cubicBezTo>
                  <a:pt x="7081013" y="643309"/>
                  <a:pt x="6923022" y="611700"/>
                  <a:pt x="6784790" y="627838"/>
                </a:cubicBezTo>
                <a:cubicBezTo>
                  <a:pt x="6646558" y="643976"/>
                  <a:pt x="6440396" y="638405"/>
                  <a:pt x="6201722" y="627838"/>
                </a:cubicBezTo>
                <a:cubicBezTo>
                  <a:pt x="5963048" y="617271"/>
                  <a:pt x="5785222" y="595340"/>
                  <a:pt x="5539145" y="627838"/>
                </a:cubicBezTo>
                <a:cubicBezTo>
                  <a:pt x="5293068" y="660336"/>
                  <a:pt x="5192935" y="603792"/>
                  <a:pt x="5035586" y="627838"/>
                </a:cubicBezTo>
                <a:cubicBezTo>
                  <a:pt x="4878237" y="651884"/>
                  <a:pt x="4709702" y="610428"/>
                  <a:pt x="4611537" y="627838"/>
                </a:cubicBezTo>
                <a:cubicBezTo>
                  <a:pt x="4513372" y="645248"/>
                  <a:pt x="4225534" y="612481"/>
                  <a:pt x="4107978" y="627838"/>
                </a:cubicBezTo>
                <a:cubicBezTo>
                  <a:pt x="3990422" y="643195"/>
                  <a:pt x="3792699" y="618984"/>
                  <a:pt x="3524911" y="627838"/>
                </a:cubicBezTo>
                <a:cubicBezTo>
                  <a:pt x="3257123" y="636692"/>
                  <a:pt x="3116465" y="599599"/>
                  <a:pt x="2941843" y="627838"/>
                </a:cubicBezTo>
                <a:cubicBezTo>
                  <a:pt x="2767221" y="656077"/>
                  <a:pt x="2665018" y="633103"/>
                  <a:pt x="2517793" y="627838"/>
                </a:cubicBezTo>
                <a:cubicBezTo>
                  <a:pt x="2370568" y="622574"/>
                  <a:pt x="2040911" y="641038"/>
                  <a:pt x="1775707" y="627838"/>
                </a:cubicBezTo>
                <a:cubicBezTo>
                  <a:pt x="1510503" y="614638"/>
                  <a:pt x="1182806" y="642714"/>
                  <a:pt x="954111" y="627838"/>
                </a:cubicBezTo>
                <a:cubicBezTo>
                  <a:pt x="725416" y="612962"/>
                  <a:pt x="456883" y="663659"/>
                  <a:pt x="0" y="627838"/>
                </a:cubicBezTo>
                <a:cubicBezTo>
                  <a:pt x="21239" y="351254"/>
                  <a:pt x="-12759" y="149373"/>
                  <a:pt x="0" y="0"/>
                </a:cubicBezTo>
                <a:close/>
              </a:path>
              <a:path w="7950926" h="627838" stroke="0" extrusionOk="0">
                <a:moveTo>
                  <a:pt x="0" y="0"/>
                </a:moveTo>
                <a:cubicBezTo>
                  <a:pt x="275780" y="16947"/>
                  <a:pt x="604065" y="19279"/>
                  <a:pt x="821596" y="0"/>
                </a:cubicBezTo>
                <a:cubicBezTo>
                  <a:pt x="1039127" y="-19279"/>
                  <a:pt x="1306544" y="-6560"/>
                  <a:pt x="1643191" y="0"/>
                </a:cubicBezTo>
                <a:cubicBezTo>
                  <a:pt x="1979839" y="6560"/>
                  <a:pt x="2179483" y="19392"/>
                  <a:pt x="2464787" y="0"/>
                </a:cubicBezTo>
                <a:cubicBezTo>
                  <a:pt x="2750091" y="-19392"/>
                  <a:pt x="2934226" y="19623"/>
                  <a:pt x="3206873" y="0"/>
                </a:cubicBezTo>
                <a:cubicBezTo>
                  <a:pt x="3479520" y="-19623"/>
                  <a:pt x="3664041" y="-16624"/>
                  <a:pt x="3789941" y="0"/>
                </a:cubicBezTo>
                <a:cubicBezTo>
                  <a:pt x="3915841" y="16624"/>
                  <a:pt x="4265875" y="-35312"/>
                  <a:pt x="4611537" y="0"/>
                </a:cubicBezTo>
                <a:cubicBezTo>
                  <a:pt x="4957199" y="35312"/>
                  <a:pt x="4986678" y="26234"/>
                  <a:pt x="5194605" y="0"/>
                </a:cubicBezTo>
                <a:cubicBezTo>
                  <a:pt x="5402532" y="-26234"/>
                  <a:pt x="5489928" y="18561"/>
                  <a:pt x="5777673" y="0"/>
                </a:cubicBezTo>
                <a:cubicBezTo>
                  <a:pt x="6065418" y="-18561"/>
                  <a:pt x="6273981" y="-20190"/>
                  <a:pt x="6519759" y="0"/>
                </a:cubicBezTo>
                <a:cubicBezTo>
                  <a:pt x="6765537" y="20190"/>
                  <a:pt x="6926843" y="21857"/>
                  <a:pt x="7102827" y="0"/>
                </a:cubicBezTo>
                <a:cubicBezTo>
                  <a:pt x="7278811" y="-21857"/>
                  <a:pt x="7675739" y="30817"/>
                  <a:pt x="7950926" y="0"/>
                </a:cubicBezTo>
                <a:cubicBezTo>
                  <a:pt x="7930169" y="272598"/>
                  <a:pt x="7919738" y="406270"/>
                  <a:pt x="7950926" y="627838"/>
                </a:cubicBezTo>
                <a:cubicBezTo>
                  <a:pt x="7817891" y="627204"/>
                  <a:pt x="7488698" y="655273"/>
                  <a:pt x="7288349" y="627838"/>
                </a:cubicBezTo>
                <a:cubicBezTo>
                  <a:pt x="7088000" y="600403"/>
                  <a:pt x="6989232" y="642008"/>
                  <a:pt x="6864299" y="627838"/>
                </a:cubicBezTo>
                <a:cubicBezTo>
                  <a:pt x="6739366" y="613669"/>
                  <a:pt x="6472807" y="602710"/>
                  <a:pt x="6122213" y="627838"/>
                </a:cubicBezTo>
                <a:cubicBezTo>
                  <a:pt x="5771619" y="652966"/>
                  <a:pt x="5771841" y="609207"/>
                  <a:pt x="5618654" y="627838"/>
                </a:cubicBezTo>
                <a:cubicBezTo>
                  <a:pt x="5465467" y="646469"/>
                  <a:pt x="5316990" y="609964"/>
                  <a:pt x="5035586" y="627838"/>
                </a:cubicBezTo>
                <a:cubicBezTo>
                  <a:pt x="4754182" y="645712"/>
                  <a:pt x="4530736" y="624125"/>
                  <a:pt x="4293500" y="627838"/>
                </a:cubicBezTo>
                <a:cubicBezTo>
                  <a:pt x="4056264" y="631551"/>
                  <a:pt x="3894182" y="614715"/>
                  <a:pt x="3630923" y="627838"/>
                </a:cubicBezTo>
                <a:cubicBezTo>
                  <a:pt x="3367664" y="640961"/>
                  <a:pt x="3230938" y="649779"/>
                  <a:pt x="3127364" y="627838"/>
                </a:cubicBezTo>
                <a:cubicBezTo>
                  <a:pt x="3023790" y="605897"/>
                  <a:pt x="2592928" y="636187"/>
                  <a:pt x="2385278" y="627838"/>
                </a:cubicBezTo>
                <a:cubicBezTo>
                  <a:pt x="2177628" y="619489"/>
                  <a:pt x="2047755" y="627514"/>
                  <a:pt x="1961228" y="627838"/>
                </a:cubicBezTo>
                <a:cubicBezTo>
                  <a:pt x="1874701" y="628163"/>
                  <a:pt x="1369947" y="589848"/>
                  <a:pt x="1139633" y="627838"/>
                </a:cubicBezTo>
                <a:cubicBezTo>
                  <a:pt x="909319" y="665828"/>
                  <a:pt x="233723" y="571472"/>
                  <a:pt x="0" y="627838"/>
                </a:cubicBezTo>
                <a:cubicBezTo>
                  <a:pt x="21755" y="460820"/>
                  <a:pt x="20501" y="158122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17094679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FI" sz="24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Population of Lusaka Zambia= 1.8million people vs Vaasa Region, Finland= 114k people</a:t>
            </a:r>
            <a:endParaRPr lang="en-US" sz="2400" b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B3959F5C-02A3-8296-7F5E-890F5208092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16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EA53A-3D92-1ED3-E07E-BC1473C21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26204-C375-C8F0-9E2D-07B4338A4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658" y="97294"/>
            <a:ext cx="10515600" cy="1325563"/>
          </a:xfrm>
        </p:spPr>
        <p:txBody>
          <a:bodyPr>
            <a:normAutofit/>
          </a:bodyPr>
          <a:lstStyle/>
          <a:p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</a:t>
            </a:r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Biogas </a:t>
            </a:r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Production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Process Design </a:t>
            </a:r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Capacity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Building</a:t>
            </a:r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HEI </a:t>
            </a:r>
            <a:r>
              <a:rPr lang="sv-FI" sz="2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A14A996-438E-8FB5-95F2-477ECAF1EA36}"/>
              </a:ext>
            </a:extLst>
          </p:cNvPr>
          <p:cNvGrpSpPr/>
          <p:nvPr/>
        </p:nvGrpSpPr>
        <p:grpSpPr>
          <a:xfrm>
            <a:off x="354149" y="1676423"/>
            <a:ext cx="7333342" cy="4596995"/>
            <a:chOff x="0" y="0"/>
            <a:chExt cx="5400040" cy="351853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6685BD6-6347-08DA-F21B-8DE4045EA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400040" cy="3189605"/>
            </a:xfrm>
            <a:prstGeom prst="rect">
              <a:avLst/>
            </a:prstGeom>
          </p:spPr>
        </p:pic>
        <p:sp>
          <p:nvSpPr>
            <p:cNvPr id="6" name="Text Box 1">
              <a:extLst>
                <a:ext uri="{FF2B5EF4-FFF2-40B4-BE49-F238E27FC236}">
                  <a16:creationId xmlns:a16="http://schemas.microsoft.com/office/drawing/2014/main" id="{AE6695EB-3207-BF25-3A4C-2D0CA1B6889F}"/>
                </a:ext>
              </a:extLst>
            </p:cNvPr>
            <p:cNvSpPr txBox="1"/>
            <p:nvPr/>
          </p:nvSpPr>
          <p:spPr>
            <a:xfrm>
              <a:off x="0" y="3251835"/>
              <a:ext cx="5400040" cy="26670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ts val="1500"/>
                </a:lnSpc>
                <a:spcAft>
                  <a:spcPts val="600"/>
                </a:spcAft>
                <a:buNone/>
              </a:pPr>
              <a:r>
                <a:rPr lang="en-US" sz="1100" b="1" i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Figure 1: Schematic design of the lab-scale biogas pilot plant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614CC-8040-7346-5E2C-F518E738B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0" y="1981200"/>
            <a:ext cx="3788833" cy="369533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CSTR</a:t>
            </a:r>
          </a:p>
          <a:p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Dual-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</a:t>
            </a:r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, 200L 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Reactors</a:t>
            </a:r>
            <a:endParaRPr lang="sv-FI" sz="2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Multi-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functional</a:t>
            </a:r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: BMP test &amp; 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production</a:t>
            </a:r>
            <a:endParaRPr lang="sv-FI" sz="2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controlled</a:t>
            </a:r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 process</a:t>
            </a:r>
          </a:p>
          <a:p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Variety</a:t>
            </a:r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feedstock</a:t>
            </a:r>
            <a:endParaRPr lang="sv-FI" sz="2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efficient</a:t>
            </a:r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feedstock</a:t>
            </a:r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lang="sv-FI" sz="2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yields</a:t>
            </a:r>
            <a:r>
              <a:rPr lang="sv-FI" sz="26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v-FI" sz="260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recirculation</a:t>
            </a:r>
            <a:endParaRPr lang="sv-FI" sz="2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27B0922-4F8A-2B5E-02AA-59B6F77D28C1}"/>
              </a:ext>
            </a:extLst>
          </p:cNvPr>
          <p:cNvSpPr/>
          <p:nvPr/>
        </p:nvSpPr>
        <p:spPr>
          <a:xfrm>
            <a:off x="7010400" y="4038600"/>
            <a:ext cx="1123406" cy="1066800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FI">
                <a:ln w="0"/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Pilot Design</a:t>
            </a:r>
            <a:endParaRPr lang="en-US">
              <a:ln w="0"/>
              <a:solidFill>
                <a:schemeClr val="tx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8301AF-BE55-3771-3D34-18D3EA96D164}"/>
              </a:ext>
            </a:extLst>
          </p:cNvPr>
          <p:cNvSpPr txBox="1"/>
          <p:nvPr/>
        </p:nvSpPr>
        <p:spPr>
          <a:xfrm>
            <a:off x="354149" y="1097598"/>
            <a:ext cx="87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Lab-</a:t>
            </a:r>
            <a:r>
              <a:rPr lang="sv-FI" sz="2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Scale</a:t>
            </a:r>
            <a:r>
              <a:rPr lang="sv-FI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Pilot Plant Design: Pilot to be </a:t>
            </a:r>
            <a:r>
              <a:rPr lang="sv-FI" sz="2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located</a:t>
            </a:r>
            <a:r>
              <a:rPr lang="sv-FI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at UNZA</a:t>
            </a:r>
            <a:endParaRPr 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EIZ Green Logo">
            <a:extLst>
              <a:ext uri="{FF2B5EF4-FFF2-40B4-BE49-F238E27FC236}">
                <a16:creationId xmlns:a16="http://schemas.microsoft.com/office/drawing/2014/main" id="{FF22F870-15F6-0582-B6C6-BFD6D35CBDA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9281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46DF5-E20A-37C9-5C1A-884E47288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60" y="63699"/>
            <a:ext cx="10515600" cy="1325563"/>
          </a:xfrm>
        </p:spPr>
        <p:txBody>
          <a:bodyPr>
            <a:normAutofit/>
          </a:bodyPr>
          <a:lstStyle/>
          <a:p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Result-3: Biochemical Methane Potential of Cassava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31A7A94-3698-040B-E42C-8C3D47D350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5672" y="1469958"/>
            <a:ext cx="6731816" cy="426920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AD8D090-EDCE-9F96-E0D1-56F55E38257A}"/>
              </a:ext>
            </a:extLst>
          </p:cNvPr>
          <p:cNvGrpSpPr/>
          <p:nvPr/>
        </p:nvGrpSpPr>
        <p:grpSpPr>
          <a:xfrm>
            <a:off x="7207488" y="1193677"/>
            <a:ext cx="4469360" cy="4437118"/>
            <a:chOff x="7207488" y="1193677"/>
            <a:chExt cx="4469360" cy="443711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E190418-B4B1-08DC-B21D-0EA4A299C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07488" y="1193677"/>
              <a:ext cx="4469360" cy="153360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18A4FA2-3C7F-42E6-FD5D-1B4E6F9D2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16783" y="3071713"/>
              <a:ext cx="4250769" cy="2559082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C44D821-C707-181D-128B-CE47F53C6844}"/>
              </a:ext>
            </a:extLst>
          </p:cNvPr>
          <p:cNvSpPr txBox="1"/>
          <p:nvPr/>
        </p:nvSpPr>
        <p:spPr>
          <a:xfrm>
            <a:off x="815875" y="5664323"/>
            <a:ext cx="1089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2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Take-Away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: BMP tests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very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controlled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stable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production (Lit values higher than obtained here, VS-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insight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inorganic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(bio-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fertiliser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&amp; TS on reactor sizing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3CCA9-AF85-5F19-F83A-4E54689C123A}"/>
              </a:ext>
            </a:extLst>
          </p:cNvPr>
          <p:cNvSpPr txBox="1"/>
          <p:nvPr/>
        </p:nvSpPr>
        <p:spPr>
          <a:xfrm>
            <a:off x="7190630" y="940860"/>
            <a:ext cx="5386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b="1">
                <a:latin typeface="Times New Roman" panose="02020603050405020304" pitchFamily="18" charset="0"/>
                <a:cs typeface="Times New Roman" panose="02020603050405020304" pitchFamily="18" charset="0"/>
              </a:rPr>
              <a:t>I asked AI what 36kWh can power in Zambia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>
            <a:extLst>
              <a:ext uri="{FF2B5EF4-FFF2-40B4-BE49-F238E27FC236}">
                <a16:creationId xmlns:a16="http://schemas.microsoft.com/office/drawing/2014/main" id="{BFB7697A-6441-208B-82E7-264D481BC8C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031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BB5026-2C97-43D8-FAFE-5C0313C38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00045"/>
            <a:ext cx="4646904" cy="1042955"/>
          </a:xfrm>
        </p:spPr>
        <p:txBody>
          <a:bodyPr anchor="ctr">
            <a:normAutofit/>
          </a:bodyPr>
          <a:lstStyle/>
          <a:p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EB07-95B8-594F-8512-F5E011E36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20273"/>
            <a:ext cx="7010400" cy="4908549"/>
          </a:xfrm>
        </p:spPr>
        <p:txBody>
          <a:bodyPr anchor="ctr"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interest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for biogas in Zambia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Current biogas plants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run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inefficienctly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due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limited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the biogas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production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process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Process preparation &amp; </a:t>
            </a:r>
            <a:r>
              <a:rPr lang="sv-FI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monitoring</a:t>
            </a:r>
            <a:endParaRPr lang="sv-FI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sv-FI" err="1">
                <a:latin typeface="Times New Roman" panose="02020603050405020304" pitchFamily="18" charset="0"/>
                <a:cs typeface="Times New Roman" panose="02020603050405020304" pitchFamily="18" charset="0"/>
              </a:rPr>
              <a:t>measurement</a:t>
            </a:r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 instruments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v-FI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</a:t>
            </a:r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err="1">
                <a:latin typeface="Times New Roman" panose="02020603050405020304" pitchFamily="18" charset="0"/>
                <a:cs typeface="Times New Roman" panose="02020603050405020304" pitchFamily="18" charset="0"/>
              </a:rPr>
              <a:t>feedstock</a:t>
            </a:r>
            <a:endParaRPr lang="sv-FI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Pilot plant a game-changer for biogas in Zambia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Feedstocks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varieties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not explored- mostly animal manure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Cassava a potential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feedstock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require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co-digestion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nitrogen-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rich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feedstocks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to get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even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yields</a:t>
            </a:r>
            <a:r>
              <a:rPr lang="sv-FI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F90C91-F9E4-5419-404B-B09780A58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 l="16629" r="16629"/>
          <a:stretch/>
        </p:blipFill>
        <p:spPr>
          <a:xfrm>
            <a:off x="6969850" y="708404"/>
            <a:ext cx="4842029" cy="54411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240B10-DE18-538D-2E63-AEE0DDB68F06}"/>
              </a:ext>
            </a:extLst>
          </p:cNvPr>
          <p:cNvSpPr txBox="1"/>
          <p:nvPr/>
        </p:nvSpPr>
        <p:spPr>
          <a:xfrm>
            <a:off x="6969850" y="6248400"/>
            <a:ext cx="4764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b="1">
                <a:latin typeface="Times New Roman" panose="02020603050405020304" pitchFamily="18" charset="0"/>
                <a:cs typeface="Times New Roman" panose="02020603050405020304" pitchFamily="18" charset="0"/>
              </a:rPr>
              <a:t>Photo: </a:t>
            </a:r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Rural Electrification Authority, Zambia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>
            <a:extLst>
              <a:ext uri="{FF2B5EF4-FFF2-40B4-BE49-F238E27FC236}">
                <a16:creationId xmlns:a16="http://schemas.microsoft.com/office/drawing/2014/main" id="{46168679-39FE-998D-8F69-23CC92D63E4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056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3726DC-FD6A-2A05-E4D8-A185FE332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C72BCB12-34AE-4D44-C1E5-49D53859F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45CE8C-6F24-4AA3-8D50-F9EF184423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E2E43-FC9E-D0C9-633B-A0F90A0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00045"/>
            <a:ext cx="4646904" cy="1042955"/>
          </a:xfrm>
        </p:spPr>
        <p:txBody>
          <a:bodyPr anchor="ctr">
            <a:normAutofit/>
          </a:bodyPr>
          <a:lstStyle/>
          <a:p>
            <a:r>
              <a:rPr lang="sv-FI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9E740-0511-B543-B344-3FD8D9CD7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77" y="1464311"/>
            <a:ext cx="6553200" cy="4908549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FI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Legislation to support sustainable implementation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FI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support for biogas producers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FI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&amp; planning of biogas ecosystems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FI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Societal education on biogas- biogas is a community project!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FI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Biogas production should be seen as a by-product of waste management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FI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NOT STOP HERE, WE ARE JUST GETTING STARTED!</a:t>
            </a:r>
          </a:p>
          <a:p>
            <a:pPr>
              <a:buFont typeface="Wingdings" panose="05000000000000000000" pitchFamily="2" charset="2"/>
              <a:buChar char="Ø"/>
            </a:pPr>
            <a:endParaRPr lang="sv-FI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CEB5B9-3A4F-A947-CD71-BD6AA346E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2597" y="1371600"/>
            <a:ext cx="4881679" cy="36601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065BBA-F64B-DFA3-0E50-7114FFB5472F}"/>
              </a:ext>
            </a:extLst>
          </p:cNvPr>
          <p:cNvSpPr txBox="1"/>
          <p:nvPr/>
        </p:nvSpPr>
        <p:spPr>
          <a:xfrm>
            <a:off x="6826306" y="5195636"/>
            <a:ext cx="4764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b="1">
                <a:latin typeface="Times New Roman" panose="02020603050405020304" pitchFamily="18" charset="0"/>
                <a:cs typeface="Times New Roman" panose="02020603050405020304" pitchFamily="18" charset="0"/>
              </a:rPr>
              <a:t>Photo: </a:t>
            </a:r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Sumitomo Corporation Presentation at H</a:t>
            </a:r>
            <a:r>
              <a:rPr lang="sv-FI" sz="11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v-FI">
                <a:latin typeface="Times New Roman" panose="02020603050405020304" pitchFamily="18" charset="0"/>
                <a:cs typeface="Times New Roman" panose="02020603050405020304" pitchFamily="18" charset="0"/>
              </a:rPr>
              <a:t> Expo 2026, Finland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70437BBE-E091-2ED7-C549-6031F6F4C07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0364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FF825D-268E-0365-C7ED-172F12A5C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3684CCF-CEBB-4D8E-A366-95E43D4C7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EDD9F4-0243-CF2B-8200-6F587C1C7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3214B1-229B-5B51-BDB1-39579486517A}"/>
              </a:ext>
            </a:extLst>
          </p:cNvPr>
          <p:cNvSpPr txBox="1"/>
          <p:nvPr/>
        </p:nvSpPr>
        <p:spPr>
          <a:xfrm>
            <a:off x="838201" y="1825625"/>
            <a:ext cx="4933462" cy="4351338"/>
          </a:xfrm>
          <a:prstGeom prst="rect">
            <a:avLst/>
          </a:prstGeom>
          <a:solidFill>
            <a:srgbClr val="00D65E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Co-Authors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Zambia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Times New Roman"/>
                <a:cs typeface="Times New Roman"/>
              </a:rPr>
              <a:t>Dr. Mwansa Kaoma, Dr. </a:t>
            </a:r>
            <a:r>
              <a:rPr lang="en-US" sz="2400" dirty="0" err="1">
                <a:latin typeface="Times New Roman"/>
                <a:cs typeface="Times New Roman"/>
              </a:rPr>
              <a:t>Mabvuto</a:t>
            </a:r>
            <a:r>
              <a:rPr lang="en-US" sz="2400" dirty="0">
                <a:latin typeface="Times New Roman"/>
                <a:cs typeface="Times New Roman"/>
              </a:rPr>
              <a:t> Mwanza &amp; Dr. Shadreck Mpanga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Copperbelt University: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Times New Roman"/>
                <a:cs typeface="Times New Roman"/>
              </a:rPr>
              <a:t>Dr. </a:t>
            </a:r>
            <a:r>
              <a:rPr lang="en-US" sz="2400" dirty="0" err="1">
                <a:latin typeface="Times New Roman"/>
                <a:cs typeface="Times New Roman"/>
              </a:rPr>
              <a:t>Agabu</a:t>
            </a:r>
            <a:r>
              <a:rPr lang="en-US" sz="2400" dirty="0">
                <a:latin typeface="Times New Roman"/>
                <a:cs typeface="Times New Roman"/>
              </a:rPr>
              <a:t> Shane, Dr. Mweene </a:t>
            </a:r>
            <a:r>
              <a:rPr lang="en-US" sz="2400" dirty="0" err="1">
                <a:latin typeface="Times New Roman"/>
                <a:cs typeface="Times New Roman"/>
              </a:rPr>
              <a:t>Himwiinga</a:t>
            </a:r>
            <a:r>
              <a:rPr lang="en-US" sz="2400" dirty="0">
                <a:latin typeface="Times New Roman"/>
                <a:cs typeface="Times New Roman"/>
              </a:rPr>
              <a:t>, Dr. </a:t>
            </a:r>
            <a:r>
              <a:rPr lang="en-US" sz="2400" dirty="0" err="1">
                <a:latin typeface="Times New Roman"/>
                <a:cs typeface="Times New Roman"/>
              </a:rPr>
              <a:t>Jhonnah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Mundike</a:t>
            </a:r>
            <a:r>
              <a:rPr lang="en-US" sz="2400" dirty="0">
                <a:latin typeface="Times New Roman"/>
                <a:cs typeface="Times New Roman"/>
              </a:rPr>
              <a:t>, Eng. </a:t>
            </a:r>
            <a:r>
              <a:rPr lang="en-US" sz="2400" dirty="0" err="1">
                <a:latin typeface="Times New Roman"/>
                <a:cs typeface="Times New Roman"/>
              </a:rPr>
              <a:t>Ackim</a:t>
            </a:r>
            <a:r>
              <a:rPr lang="en-US" sz="2400" dirty="0">
                <a:latin typeface="Times New Roman"/>
                <a:cs typeface="Times New Roman"/>
              </a:rPr>
              <a:t> Mvula &amp; Dr. Kelvin </a:t>
            </a:r>
            <a:r>
              <a:rPr lang="en-US" sz="2400" dirty="0" err="1">
                <a:latin typeface="Times New Roman"/>
                <a:cs typeface="Times New Roman"/>
              </a:rPr>
              <a:t>Akapelwa</a:t>
            </a:r>
            <a:endParaRPr lang="en-US" sz="2400" dirty="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Oulu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Times New Roman"/>
                <a:cs typeface="Times New Roman"/>
              </a:rPr>
              <a:t>Prof. Mika Ruusunen &amp; Dr. Petri </a:t>
            </a:r>
            <a:r>
              <a:rPr lang="en-US" sz="2400" dirty="0" err="1">
                <a:latin typeface="Times New Roman"/>
                <a:cs typeface="Times New Roman"/>
              </a:rPr>
              <a:t>Hietarharju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B197FC-6E36-A9F7-8C1F-96378F9C8F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14" r="16056" b="2"/>
          <a:stretch>
            <a:fillRect/>
          </a:stretch>
        </p:blipFill>
        <p:spPr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sp>
        <p:nvSpPr>
          <p:cNvPr id="28" name="Arc 27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10869" y="-729072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3BF05B-A18A-86F1-F380-D0BB2AAFFA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8806" r="3439" b="-4"/>
          <a:stretch>
            <a:fillRect/>
          </a:stretch>
        </p:blipFill>
        <p:spPr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A4134B-EE32-4A85-0AE6-D513E15745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69" r="10518" b="4"/>
          <a:stretch>
            <a:fillRect/>
          </a:stretch>
        </p:blipFill>
        <p:spPr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</p:spPr>
      </p:pic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F0FB1BE9-E0D5-6654-A1CC-37A461FAC4C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6404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35361">
            <a:off x="1446799" y="1945374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chemeClr val="accent5">
                    <a:lumMod val="75000"/>
                  </a:schemeClr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4600" y="5879812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ptDC25.tmp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YYYYYY.potx" id="{689A3593-87ED-4BEF-BF54-B56C8F5BC889}" vid="{E3D5998D-095E-4C7D-87DE-D1D81736D7B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7954</TotalTime>
  <Words>1077</Words>
  <Application>Microsoft Office PowerPoint</Application>
  <PresentationFormat>Widescreen</PresentationFormat>
  <Paragraphs>147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Edwardian Script ITC</vt:lpstr>
      <vt:lpstr>Ink Free</vt:lpstr>
      <vt:lpstr>Times New Roman</vt:lpstr>
      <vt:lpstr>Wingdings</vt:lpstr>
      <vt:lpstr>Office Theme</vt:lpstr>
      <vt:lpstr>pptDC25.tmp</vt:lpstr>
      <vt:lpstr>2026 ENGINEERING INSTITUTION OF ZAMBIA SYMPOSIUM</vt:lpstr>
      <vt:lpstr>Overview </vt:lpstr>
      <vt:lpstr>About the project</vt:lpstr>
      <vt:lpstr>Funder for HEP Programme: Ministry for Foreign Affairs of Finland</vt:lpstr>
      <vt:lpstr>Background &amp; Aim:</vt:lpstr>
      <vt:lpstr>Introduction to Biogas:</vt:lpstr>
      <vt:lpstr>Biogas Production:</vt:lpstr>
      <vt:lpstr>Applications:</vt:lpstr>
      <vt:lpstr>Methodology 1. Stakeholder Engagement</vt:lpstr>
      <vt:lpstr>Methodology 2. Capacity Building in Biogas Production &amp; Process Design</vt:lpstr>
      <vt:lpstr>Methodology 3. Biochemical Methane Potential Tests (BMP test)</vt:lpstr>
      <vt:lpstr>Result 1: Status of Biogas in Zambia</vt:lpstr>
      <vt:lpstr>Project Results 2: Biogas Production &amp; Process Design Capacity Building at HEI level</vt:lpstr>
      <vt:lpstr>Result-3: Biochemical Methane Potential of Cassava</vt:lpstr>
      <vt:lpstr>Conclusion</vt:lpstr>
      <vt:lpstr>Recommendations</vt:lpstr>
      <vt:lpstr>Acknowledgements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88</cp:revision>
  <dcterms:created xsi:type="dcterms:W3CDTF">2010-10-03T08:05:00Z</dcterms:created>
  <dcterms:modified xsi:type="dcterms:W3CDTF">2026-04-03T10:12:00Z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