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75" r:id="rId3"/>
    <p:sldId id="259" r:id="rId4"/>
    <p:sldId id="260" r:id="rId5"/>
    <p:sldId id="273" r:id="rId6"/>
    <p:sldId id="261" r:id="rId7"/>
    <p:sldId id="262" r:id="rId8"/>
    <p:sldId id="264" r:id="rId9"/>
    <p:sldId id="263" r:id="rId10"/>
    <p:sldId id="276" r:id="rId11"/>
    <p:sldId id="265" r:id="rId12"/>
    <p:sldId id="274" r:id="rId13"/>
    <p:sldId id="277" r:id="rId14"/>
    <p:sldId id="272" r:id="rId15"/>
    <p:sldId id="267" r:id="rId16"/>
    <p:sldId id="269" r:id="rId17"/>
    <p:sldId id="256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7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19E5B-E98C-471B-AEE6-9B6CD0595E4D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15F853-B629-475D-ADC6-0FF1604D1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92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3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0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5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1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49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10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86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60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7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7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51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64B49-16B6-457F-BBCE-E13D0DE956DF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C0748-2594-4F19-A691-0C92B882F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08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252311" y="1838425"/>
            <a:ext cx="7691787" cy="88631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3600" dirty="0">
              <a:solidFill>
                <a:srgbClr val="0AAA3F"/>
              </a:solidFill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516" y="115502"/>
            <a:ext cx="1505726" cy="1472665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8" name="Subtitle 2"/>
          <p:cNvSpPr txBox="1"/>
          <p:nvPr/>
        </p:nvSpPr>
        <p:spPr>
          <a:xfrm>
            <a:off x="1934936" y="4587240"/>
            <a:ext cx="862148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	: Dr. Patrick Mubanga, Aaron Munyanya 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17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2026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1235" y="5914990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Avani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7300" y="2724737"/>
            <a:ext cx="93889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</a:rPr>
              <a:t>Enhancing Residential Energy Efficiency through Audits, Net Metering, and Digital Modeling in Zambia</a:t>
            </a:r>
            <a:endParaRPr lang="en-US" sz="3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75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0" y="129987"/>
            <a:ext cx="10512879" cy="981982"/>
          </a:xfrm>
        </p:spPr>
        <p:txBody>
          <a:bodyPr/>
          <a:lstStyle/>
          <a:p>
            <a:pPr algn="ctr"/>
            <a:r>
              <a:rPr lang="en-GB" b="1" noProof="0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Outline of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34428" y="1111969"/>
            <a:ext cx="5927271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Introduction 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Problem Statement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Rationale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Research Aim and Objectives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Literature Review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Methodology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Work Plan and Timeline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Expected Impact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Conclusion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References</a:t>
            </a:r>
          </a:p>
          <a:p>
            <a:pPr marL="539750" indent="-539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Questions and Discussions</a:t>
            </a:r>
          </a:p>
        </p:txBody>
      </p:sp>
      <p:pic>
        <p:nvPicPr>
          <p:cNvPr id="4" name="Picture 3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6170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9923" y="52986"/>
            <a:ext cx="8110889" cy="91490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899" y="941119"/>
            <a:ext cx="117097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Energy demand in residential and industrial sectors across Africa continues to increase</a:t>
            </a:r>
          </a:p>
        </p:txBody>
      </p:sp>
      <p:pic>
        <p:nvPicPr>
          <p:cNvPr id="13" name="Picture 1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04" y="3764465"/>
            <a:ext cx="3804557" cy="28831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250" y="3764466"/>
            <a:ext cx="3992334" cy="2925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2899" y="1594010"/>
            <a:ext cx="117097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</a:rPr>
              <a:t>This is directly as a result of a growing population and increasing industrial activity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473" y="3764465"/>
            <a:ext cx="3282042" cy="292587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2900" y="2246901"/>
            <a:ext cx="117455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noProof="0">
                <a:solidFill>
                  <a:srgbClr val="C00000"/>
                </a:solidFill>
              </a:rPr>
              <a:t>However, conventional energy auditing processes are typically slow and labour-intensive, resulting in limited accountability in energy usage and consumption patterns. </a:t>
            </a:r>
          </a:p>
        </p:txBody>
      </p:sp>
    </p:spTree>
    <p:extLst>
      <p:ext uri="{BB962C8B-B14F-4D97-AF65-F5344CB8AC3E}">
        <p14:creationId xmlns:p14="http://schemas.microsoft.com/office/powerpoint/2010/main" val="3698040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4981" y="0"/>
            <a:ext cx="7482038" cy="95415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Problem Statement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4819" y="1030834"/>
            <a:ext cx="10953111" cy="5787409"/>
          </a:xfrm>
        </p:spPr>
        <p:txBody>
          <a:bodyPr>
            <a:noAutofit/>
          </a:bodyPr>
          <a:lstStyle/>
          <a:p>
            <a:pPr marL="539750" indent="-539750" algn="l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Zambia’s residential electricity demand is rising due to population growth and increased appliance use</a:t>
            </a:r>
          </a:p>
          <a:p>
            <a:pPr marL="539750" indent="-539750" algn="l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National Grid Faces Challenges: </a:t>
            </a:r>
          </a:p>
          <a:p>
            <a:pPr marL="1079500" lvl="1" indent="-539750" algn="l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Seasonal Hydropower Shortages </a:t>
            </a:r>
          </a:p>
          <a:p>
            <a:pPr marL="1079500" lvl="1" indent="-539750" algn="l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Peak Demand Pressures</a:t>
            </a:r>
          </a:p>
          <a:p>
            <a:pPr marL="1079500" lvl="1" indent="-539750" algn="l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Improper Integration of distributed renewable energy (e.g., Rooftop solar)</a:t>
            </a:r>
          </a:p>
          <a:p>
            <a:pPr marL="1079500" lvl="1" indent="-539750" algn="l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Inefficient appliances and energy practices</a:t>
            </a:r>
          </a:p>
          <a:p>
            <a:pPr marL="539750" indent="-539750" algn="l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Barriers to smart energy solutions: </a:t>
            </a:r>
          </a:p>
          <a:p>
            <a:pPr marL="1079500" lvl="1" indent="-539750" algn="l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Limited adaptation of digital tools in the energy sector</a:t>
            </a:r>
          </a:p>
          <a:p>
            <a:pPr marL="1079500" lvl="1" indent="-539750" algn="l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Little use of artificial intelligence in load prediction and management</a:t>
            </a:r>
          </a:p>
        </p:txBody>
      </p:sp>
      <p:pic>
        <p:nvPicPr>
          <p:cNvPr id="4" name="Picture 3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7628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746" y="1460343"/>
            <a:ext cx="114189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buFont typeface="Wingdings" panose="05000000000000000000" pitchFamily="2" charset="2"/>
              <a:buChar char="§"/>
            </a:pPr>
            <a:r>
              <a:rPr lang="en-GB" sz="3200" noProof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Energy demand in Zambia’s residential sector is increasing, driven largely by inefficient consumption patterns.</a:t>
            </a:r>
          </a:p>
          <a:p>
            <a:pPr marL="539750" indent="-539750">
              <a:buFont typeface="Wingdings" panose="05000000000000000000" pitchFamily="2" charset="2"/>
              <a:buChar char="§"/>
            </a:pPr>
            <a:endParaRPr lang="en-GB" sz="3200" noProof="0" dirty="0">
              <a:solidFill>
                <a:srgbClr val="0000CC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539750" indent="-539750">
              <a:buFont typeface="Wingdings" panose="05000000000000000000" pitchFamily="2" charset="2"/>
              <a:buChar char="§"/>
            </a:pPr>
            <a:r>
              <a:rPr lang="en-GB" sz="3200" noProof="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The proposed solution leverages python programming and artificial intelligence to rapidly identify inefficiencies, generate actionable recommendations and improve energy management and cost savings.</a:t>
            </a:r>
          </a:p>
          <a:p>
            <a:pPr marL="539750" indent="-539750">
              <a:buFont typeface="Wingdings" panose="05000000000000000000" pitchFamily="2" charset="2"/>
              <a:buChar char="§"/>
            </a:pPr>
            <a:endParaRPr lang="en-GB" sz="3200" noProof="0" dirty="0">
              <a:solidFill>
                <a:srgbClr val="0000CC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539750" indent="-539750">
              <a:buFont typeface="Wingdings" panose="05000000000000000000" pitchFamily="2" charset="2"/>
              <a:buChar char="§"/>
            </a:pPr>
            <a:r>
              <a:rPr lang="en-GB" sz="3200" noProof="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This approach supports sustainable energy use, enhances grid stability, and maximises the benefits of renewable energy integration in Zambia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71082" y="142360"/>
            <a:ext cx="6849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Rationale</a:t>
            </a:r>
            <a:r>
              <a:rPr lang="en-US" sz="4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3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2258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8028" y="197545"/>
            <a:ext cx="7889621" cy="56590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Research Aim</a:t>
            </a:r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9493DBAB-00CF-9E95-9A99-78B885EB4674}"/>
              </a:ext>
            </a:extLst>
          </p:cNvPr>
          <p:cNvSpPr/>
          <p:nvPr/>
        </p:nvSpPr>
        <p:spPr>
          <a:xfrm>
            <a:off x="461554" y="763452"/>
            <a:ext cx="11477896" cy="5980249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Aft>
                <a:spcPts val="1200"/>
              </a:spcAft>
            </a:pPr>
            <a:r>
              <a:rPr lang="en-GB" sz="2800" b="1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AIM:</a:t>
            </a:r>
          </a:p>
          <a:p>
            <a:pPr>
              <a:spcAft>
                <a:spcPts val="1200"/>
              </a:spcAft>
            </a:pPr>
            <a:r>
              <a:rPr lang="en-GB" sz="2800" noProof="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To develop and evaluate an integrated residential energy software model for Zambia that combines energy auditing, efficiency analysis, and net metering to optimise energy consumption, reduce costs and support grid stability</a:t>
            </a:r>
          </a:p>
          <a:p>
            <a:pPr>
              <a:spcAft>
                <a:spcPts val="1200"/>
              </a:spcAft>
            </a:pPr>
            <a:endParaRPr lang="en-GB" sz="2800" noProof="0" dirty="0">
              <a:solidFill>
                <a:srgbClr val="0000CC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GB" sz="2800" b="1" noProof="0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Objectives: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Develop a software-based energy auditing and analysis too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Identify and Quantify inefficiencies in residential energy use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Integrate net metering strategies with solar PV systems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noProof="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Assess contribution to National Grid of alternative renewable energy solutions</a:t>
            </a:r>
          </a:p>
          <a:p>
            <a:pPr>
              <a:spcAft>
                <a:spcPts val="1200"/>
              </a:spcAft>
            </a:pPr>
            <a:endParaRPr lang="en-US" sz="2800" noProof="0" dirty="0">
              <a:solidFill>
                <a:srgbClr val="0000CC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20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2967" y="125129"/>
            <a:ext cx="8886066" cy="75077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Literature Review</a:t>
            </a:r>
          </a:p>
        </p:txBody>
      </p:sp>
      <p:pic>
        <p:nvPicPr>
          <p:cNvPr id="7" name="Picture 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478577"/>
              </p:ext>
            </p:extLst>
          </p:nvPr>
        </p:nvGraphicFramePr>
        <p:xfrm>
          <a:off x="541567" y="945572"/>
          <a:ext cx="11293382" cy="4943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8756">
                  <a:extLst>
                    <a:ext uri="{9D8B030D-6E8A-4147-A177-3AD203B41FA5}">
                      <a16:colId xmlns:a16="http://schemas.microsoft.com/office/drawing/2014/main" val="2275430264"/>
                    </a:ext>
                  </a:extLst>
                </a:gridCol>
                <a:gridCol w="5477691">
                  <a:extLst>
                    <a:ext uri="{9D8B030D-6E8A-4147-A177-3AD203B41FA5}">
                      <a16:colId xmlns:a16="http://schemas.microsoft.com/office/drawing/2014/main" val="2170802277"/>
                    </a:ext>
                  </a:extLst>
                </a:gridCol>
                <a:gridCol w="3796935">
                  <a:extLst>
                    <a:ext uri="{9D8B030D-6E8A-4147-A177-3AD203B41FA5}">
                      <a16:colId xmlns:a16="http://schemas.microsoft.com/office/drawing/2014/main" val="2169494160"/>
                    </a:ext>
                  </a:extLst>
                </a:gridCol>
              </a:tblGrid>
              <a:tr h="54359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u="none" strike="noStrike" noProof="0" dirty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</a:rPr>
                        <a:t>Area</a:t>
                      </a:r>
                      <a:endParaRPr lang="en-GB" sz="2800" b="1" i="0" u="none" strike="noStrike" noProof="0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u="none" strike="noStrike" noProof="0" dirty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</a:rPr>
                        <a:t>Key Findings (Authors)</a:t>
                      </a:r>
                      <a:endParaRPr lang="en-GB" sz="2800" b="1" i="0" u="none" strike="noStrike" noProof="0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u="none" strike="noStrike" noProof="0" dirty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</a:rPr>
                        <a:t>Limitations/Gaps</a:t>
                      </a:r>
                      <a:endParaRPr lang="en-GB" sz="2800" b="1" i="0" u="none" strike="noStrike" noProof="0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212285"/>
                  </a:ext>
                </a:extLst>
              </a:tr>
              <a:tr h="824014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Energy Consumption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Rising demand due to inefficiencies in lighting, appliances, and buildings (IEA, 2022)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Limited accountability in household energy use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654078"/>
                  </a:ext>
                </a:extLst>
              </a:tr>
              <a:tr h="824014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Energy Audits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Can reduce energy use by 20–40% (</a:t>
                      </a:r>
                      <a:r>
                        <a:rPr lang="en-GB" sz="2400" b="0" u="none" strike="noStrike" noProof="0" dirty="0" err="1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Saidur</a:t>
                      </a:r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, 2009; UNEP, 2022)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Traditional audits are slow and labour-intensive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497217"/>
                  </a:ext>
                </a:extLst>
              </a:tr>
              <a:tr h="824014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Energy Efficiency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LEDs reduce use by up to 80%; </a:t>
                      </a:r>
                      <a:r>
                        <a:rPr lang="en-GB" sz="2400" b="0" u="none" strike="noStrike" noProof="0" dirty="0" err="1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behavioUr</a:t>
                      </a:r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 adds 5–15% (Ozturk &amp; Dincer, 2021; </a:t>
                      </a:r>
                      <a:r>
                        <a:rPr lang="en-GB" sz="2400" b="0" u="none" strike="noStrike" noProof="0" dirty="0" err="1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Abrahamse</a:t>
                      </a:r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 &amp; Steg, 2013)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Adoption barriers and lack of monitoring tools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469423"/>
                  </a:ext>
                </a:extLst>
              </a:tr>
              <a:tr h="824014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Net Metering &amp; Solar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Reduces costs by 30–60% (Khalil et al., 2020; IEA, 2023; </a:t>
                      </a:r>
                      <a:r>
                        <a:rPr lang="en-GB" sz="2400" b="0" u="none" strike="noStrike" noProof="0" dirty="0" err="1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Awerbuch</a:t>
                      </a:r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 &amp; Preston, 2019)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Limited effectiveness without efficiency improvements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584927"/>
                  </a:ext>
                </a:extLst>
              </a:tr>
              <a:tr h="824014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Zambian Context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Hydropower dependence; need for solar integration (ZESCO, 2023; ERB, 2022)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GB" sz="2400" b="0" u="none" strike="noStrike" noProof="0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Lack of integrated residential energy optimisation systems</a:t>
                      </a:r>
                      <a:endParaRPr lang="en-GB" sz="2400" b="0" i="0" u="none" strike="noStrike" noProof="0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71268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5901874"/>
            <a:ext cx="11149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Limited research integrates energy auditing, efficiency measures, and net metering into a unified residential energy model for Zambia.</a:t>
            </a:r>
          </a:p>
        </p:txBody>
      </p:sp>
    </p:spTree>
    <p:extLst>
      <p:ext uri="{BB962C8B-B14F-4D97-AF65-F5344CB8AC3E}">
        <p14:creationId xmlns:p14="http://schemas.microsoft.com/office/powerpoint/2010/main" val="2534621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40082"/>
            <a:ext cx="9144000" cy="872639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Methodology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772" y="1762781"/>
            <a:ext cx="10624456" cy="4441369"/>
          </a:xfrm>
        </p:spPr>
        <p:txBody>
          <a:bodyPr>
            <a:noAutofit/>
          </a:bodyPr>
          <a:lstStyle/>
          <a:p>
            <a:pPr algn="l">
              <a:spcAft>
                <a:spcPts val="3000"/>
              </a:spcAft>
            </a:pPr>
            <a:r>
              <a:rPr lang="en-US" sz="36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The Software is built using </a:t>
            </a:r>
            <a:r>
              <a:rPr lang="en-US" sz="3600" b="1" dirty="0" err="1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WxPython</a:t>
            </a:r>
            <a:r>
              <a:rPr lang="en-US" sz="36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Graphics Library and the Python Programming Language</a:t>
            </a:r>
          </a:p>
          <a:p>
            <a:pPr marL="539750" indent="-539750" algn="l">
              <a:spcAft>
                <a:spcPts val="3000"/>
              </a:spcAft>
            </a:pPr>
            <a:r>
              <a:rPr lang="en-US" sz="36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1. 	Software built with </a:t>
            </a:r>
            <a:r>
              <a:rPr lang="en-US" sz="3600" dirty="0" err="1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WxPython</a:t>
            </a:r>
            <a:r>
              <a:rPr lang="en-US" sz="36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as separate modules then integrated in one system.</a:t>
            </a:r>
          </a:p>
          <a:p>
            <a:pPr marL="539750" indent="-539750" algn="l">
              <a:spcAft>
                <a:spcPts val="3000"/>
              </a:spcAft>
            </a:pPr>
            <a:r>
              <a:rPr lang="en-US" sz="36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2. 	Inefficiencies are identified and recommendations are made with the help of </a:t>
            </a:r>
            <a:r>
              <a:rPr lang="en-US" sz="3600" dirty="0" err="1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sci</a:t>
            </a:r>
            <a:r>
              <a:rPr lang="en-US" sz="36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-kit learn</a:t>
            </a:r>
          </a:p>
        </p:txBody>
      </p:sp>
      <p:pic>
        <p:nvPicPr>
          <p:cNvPr id="4" name="Picture 3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567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5412" y="182880"/>
            <a:ext cx="8252059" cy="819522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Work Done So Far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130" y="1462752"/>
            <a:ext cx="223163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System Overview: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CC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269875" indent="-269875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The system is designed for net metering and energy audits in various industries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79742" y="1462752"/>
            <a:ext cx="21251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Key Features: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CC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269875" indent="-269875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Weather Prediction for more informed decision making. </a:t>
            </a:r>
          </a:p>
        </p:txBody>
      </p:sp>
      <p:pic>
        <p:nvPicPr>
          <p:cNvPr id="7" name="Picture 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521" y="1462752"/>
            <a:ext cx="7089460" cy="487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02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2900" y="150471"/>
            <a:ext cx="11672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Real Time Net Metering Monitoring 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342900" y="1301678"/>
            <a:ext cx="24396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0000CC"/>
                </a:solidFill>
                <a:latin typeface="Arial Narrow" panose="020B0606020202030204" pitchFamily="34" charset="0"/>
              </a:rPr>
              <a:t>Real-time net metering monitoring tracks energy inflow, on-site generation, and energy exported to the grid, allowing continuous evaluation of net power and system performance.</a:t>
            </a:r>
          </a:p>
        </p:txBody>
      </p:sp>
      <p:pic>
        <p:nvPicPr>
          <p:cNvPr id="6" name="Picture 5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18021"/>
          <a:stretch>
            <a:fillRect/>
          </a:stretch>
        </p:blipFill>
        <p:spPr>
          <a:xfrm>
            <a:off x="2782529" y="1301678"/>
            <a:ext cx="9232490" cy="5145607"/>
          </a:xfrm>
          <a:prstGeom prst="rect">
            <a:avLst/>
          </a:prstGeom>
          <a:ln w="25400">
            <a:solidFill>
              <a:srgbClr val="0000CC"/>
            </a:solidFill>
          </a:ln>
        </p:spPr>
      </p:pic>
    </p:spTree>
    <p:extLst>
      <p:ext uri="{BB962C8B-B14F-4D97-AF65-F5344CB8AC3E}">
        <p14:creationId xmlns:p14="http://schemas.microsoft.com/office/powerpoint/2010/main" val="239406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9554" y="252426"/>
            <a:ext cx="6270172" cy="72002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Weather Prediction</a:t>
            </a:r>
          </a:p>
        </p:txBody>
      </p:sp>
      <p:pic>
        <p:nvPicPr>
          <p:cNvPr id="17" name="Picture 1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</a:extLst>
          </a:blip>
          <a:srcRect b="5125"/>
          <a:stretch>
            <a:fillRect/>
          </a:stretch>
        </p:blipFill>
        <p:spPr>
          <a:xfrm>
            <a:off x="2775857" y="1267337"/>
            <a:ext cx="9073244" cy="5338237"/>
          </a:xfrm>
          <a:prstGeom prst="rect">
            <a:avLst/>
          </a:prstGeom>
          <a:ln w="25400">
            <a:solidFill>
              <a:srgbClr val="0000CC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42901" y="1267337"/>
            <a:ext cx="21544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CC"/>
                </a:solidFill>
                <a:latin typeface="Arial Narrow" panose="020B0606020202030204" pitchFamily="34" charset="0"/>
              </a:rPr>
              <a:t>The model incorporates weather prediction to </a:t>
            </a:r>
            <a:r>
              <a:rPr lang="en-US" sz="2400" b="1" dirty="0" err="1">
                <a:solidFill>
                  <a:srgbClr val="0000CC"/>
                </a:solidFill>
                <a:latin typeface="Arial Narrow" panose="020B0606020202030204" pitchFamily="34" charset="0"/>
              </a:rPr>
              <a:t>optimise</a:t>
            </a:r>
            <a:r>
              <a:rPr lang="en-US" sz="2400" b="1" dirty="0">
                <a:solidFill>
                  <a:srgbClr val="0000CC"/>
                </a:solidFill>
                <a:latin typeface="Arial Narrow" panose="020B0606020202030204" pitchFamily="34" charset="0"/>
              </a:rPr>
              <a:t> energy generation and consumption based on environmental conditions.</a:t>
            </a:r>
            <a:endParaRPr lang="en-US" sz="2400" dirty="0">
              <a:solidFill>
                <a:srgbClr val="0000CC"/>
              </a:solidFill>
              <a:latin typeface="Arial Narrow" panose="020B0606020202030204" pitchFamily="34" charset="0"/>
            </a:endParaRPr>
          </a:p>
          <a:p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33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25927" y="71027"/>
            <a:ext cx="7395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Carbon Footprint Monitoring </a:t>
            </a:r>
          </a:p>
        </p:txBody>
      </p:sp>
      <p:pic>
        <p:nvPicPr>
          <p:cNvPr id="7" name="Picture 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009" y="968215"/>
            <a:ext cx="9060034" cy="5730269"/>
          </a:xfrm>
          <a:prstGeom prst="rect">
            <a:avLst/>
          </a:prstGeom>
          <a:ln w="25400">
            <a:solidFill>
              <a:srgbClr val="0000CC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45806" y="968215"/>
            <a:ext cx="25858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</a:rPr>
              <a:t>Carbon Emissions in the transport sector can be estimated to see the impact of clean energy in reducing emission (energy audits in the transport sector)</a:t>
            </a:r>
          </a:p>
        </p:txBody>
      </p:sp>
    </p:spTree>
    <p:extLst>
      <p:ext uri="{BB962C8B-B14F-4D97-AF65-F5344CB8AC3E}">
        <p14:creationId xmlns:p14="http://schemas.microsoft.com/office/powerpoint/2010/main" val="765627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5071" y="155407"/>
            <a:ext cx="10441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Integration Of Machine Learning </a:t>
            </a:r>
            <a:endParaRPr lang="en-US" sz="4800" dirty="0"/>
          </a:p>
        </p:txBody>
      </p:sp>
      <p:sp>
        <p:nvSpPr>
          <p:cNvPr id="11" name="AutoShape 4" descr="Inverse Kinematics for a 2-Joint Robot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0822" y="1106580"/>
            <a:ext cx="27941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rgbClr val="0000CC"/>
                </a:solidFill>
                <a:latin typeface="Arial Narrow" panose="020B0606020202030204" pitchFamily="34" charset="0"/>
              </a:rPr>
              <a:t>The model utilises supervised learning algorithms, including Linear Regression and Random Forest, to forecast energy usage and derive efficiency recommendations</a:t>
            </a:r>
            <a:r>
              <a:rPr lang="en-US" sz="2800" dirty="0">
                <a:solidFill>
                  <a:srgbClr val="0000CC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2050" name="Picture 2" descr="https://miro.medium.com/v2/resize:fit:1050/0*Ga2SY3cwKnkCRCTZ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691" y="1106580"/>
            <a:ext cx="4629731" cy="3878376"/>
          </a:xfrm>
          <a:prstGeom prst="rect">
            <a:avLst/>
          </a:prstGeom>
          <a:noFill/>
          <a:ln w="25400">
            <a:solidFill>
              <a:srgbClr val="0000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iro.medium.com/v2/resize:fit:1050/1*KwdVLH5e_P9h8hEzeIPnTg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835" y="1113384"/>
            <a:ext cx="4277032" cy="3897762"/>
          </a:xfrm>
          <a:prstGeom prst="rect">
            <a:avLst/>
          </a:prstGeom>
          <a:noFill/>
          <a:ln w="25400">
            <a:solidFill>
              <a:srgbClr val="0000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49678" y="5147955"/>
            <a:ext cx="4326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Linear regression predicts energy consumption by modeling the relationship between input variables and output using a best-fit line.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3691" y="5147955"/>
            <a:ext cx="46297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Random Forest improves prediction accuracy by combining multiple decision trees to model complex energy usage patterns.</a:t>
            </a:r>
          </a:p>
        </p:txBody>
      </p:sp>
    </p:spTree>
    <p:extLst>
      <p:ext uri="{BB962C8B-B14F-4D97-AF65-F5344CB8AC3E}">
        <p14:creationId xmlns:p14="http://schemas.microsoft.com/office/powerpoint/2010/main" val="3528508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00350" y="1"/>
            <a:ext cx="6229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Activity Timeline</a:t>
            </a:r>
          </a:p>
        </p:txBody>
      </p:sp>
      <p:pic>
        <p:nvPicPr>
          <p:cNvPr id="7" name="Picture 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901477"/>
              </p:ext>
            </p:extLst>
          </p:nvPr>
        </p:nvGraphicFramePr>
        <p:xfrm>
          <a:off x="786581" y="1130710"/>
          <a:ext cx="11169445" cy="55060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5875">
                  <a:extLst>
                    <a:ext uri="{9D8B030D-6E8A-4147-A177-3AD203B41FA5}">
                      <a16:colId xmlns:a16="http://schemas.microsoft.com/office/drawing/2014/main" val="2049436155"/>
                    </a:ext>
                  </a:extLst>
                </a:gridCol>
                <a:gridCol w="6002344">
                  <a:extLst>
                    <a:ext uri="{9D8B030D-6E8A-4147-A177-3AD203B41FA5}">
                      <a16:colId xmlns:a16="http://schemas.microsoft.com/office/drawing/2014/main" val="1556148212"/>
                    </a:ext>
                  </a:extLst>
                </a:gridCol>
                <a:gridCol w="2015613">
                  <a:extLst>
                    <a:ext uri="{9D8B030D-6E8A-4147-A177-3AD203B41FA5}">
                      <a16:colId xmlns:a16="http://schemas.microsoft.com/office/drawing/2014/main" val="2095962835"/>
                    </a:ext>
                  </a:extLst>
                </a:gridCol>
                <a:gridCol w="2015613">
                  <a:extLst>
                    <a:ext uri="{9D8B030D-6E8A-4147-A177-3AD203B41FA5}">
                      <a16:colId xmlns:a16="http://schemas.microsoft.com/office/drawing/2014/main" val="2603658686"/>
                    </a:ext>
                  </a:extLst>
                </a:gridCol>
              </a:tblGrid>
              <a:tr h="910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Phase</a:t>
                      </a:r>
                      <a:endParaRPr lang="en-US" sz="3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>
                        <a:tabLst/>
                      </a:pPr>
                      <a:r>
                        <a:rPr lang="en-US" sz="3200" b="1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Activity</a:t>
                      </a:r>
                      <a:endParaRPr lang="en-US" sz="3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Start Month</a:t>
                      </a:r>
                      <a:endParaRPr lang="en-US" sz="3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End Month</a:t>
                      </a:r>
                      <a:endParaRPr lang="en-US" sz="3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380545"/>
                  </a:ext>
                </a:extLst>
              </a:tr>
              <a:tr h="910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Stakeholder Engagement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Feb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Feb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5627862"/>
                  </a:ext>
                </a:extLst>
              </a:tr>
              <a:tr h="931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Perfection of Weather Forecasting Component; Field Audits and Data Collection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Feb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Apr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7778156"/>
                  </a:ext>
                </a:extLst>
              </a:tr>
              <a:tr h="931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Data Collection and Integration of Net Metering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Apr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May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038276"/>
                  </a:ext>
                </a:extLst>
              </a:tr>
              <a:tr h="910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en-US" sz="2800" b="0" i="0" u="none" strike="noStrike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Pilot Testing and Evaluation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May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May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999270"/>
                  </a:ext>
                </a:extLst>
              </a:tr>
              <a:tr h="910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Reporting and Dissemination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Jun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Jun</a:t>
                      </a:r>
                      <a:endParaRPr lang="en-US" sz="28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071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841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6618" y="78606"/>
            <a:ext cx="8618764" cy="822626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Expected Impact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580773"/>
              </p:ext>
            </p:extLst>
          </p:nvPr>
        </p:nvGraphicFramePr>
        <p:xfrm>
          <a:off x="685800" y="930728"/>
          <a:ext cx="11181734" cy="5819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3210">
                  <a:extLst>
                    <a:ext uri="{9D8B030D-6E8A-4147-A177-3AD203B41FA5}">
                      <a16:colId xmlns:a16="http://schemas.microsoft.com/office/drawing/2014/main" val="3375557756"/>
                    </a:ext>
                  </a:extLst>
                </a:gridCol>
                <a:gridCol w="3912095">
                  <a:extLst>
                    <a:ext uri="{9D8B030D-6E8A-4147-A177-3AD203B41FA5}">
                      <a16:colId xmlns:a16="http://schemas.microsoft.com/office/drawing/2014/main" val="3755932522"/>
                    </a:ext>
                  </a:extLst>
                </a:gridCol>
                <a:gridCol w="6496429">
                  <a:extLst>
                    <a:ext uri="{9D8B030D-6E8A-4147-A177-3AD203B41FA5}">
                      <a16:colId xmlns:a16="http://schemas.microsoft.com/office/drawing/2014/main" val="4215241105"/>
                    </a:ext>
                  </a:extLst>
                </a:gridCol>
              </a:tblGrid>
              <a:tr h="4571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800" b="1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Aspect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800" b="1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Impact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06406"/>
                  </a:ext>
                </a:extLst>
              </a:tr>
              <a:tr h="8517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Household energy audits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Identify key inefficiencies in lighting, refrigeration, and heating to target energy savings.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715973"/>
                  </a:ext>
                </a:extLst>
              </a:tr>
              <a:tr h="1261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Efficiency interventions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Upgrades like efficient lighting, refrigeration, and heating practices significantly reduce household energy demand.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834915"/>
                  </a:ext>
                </a:extLst>
              </a:tr>
              <a:tr h="1261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Net-metering with PV systems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Increases energy export potential, accumulates monthly credits, and lowers dependence on grid electricity.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882627"/>
                  </a:ext>
                </a:extLst>
              </a:tr>
              <a:tr h="8517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Integrated energy model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Improves overall household energy balance and reduces electricity costs.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558210"/>
                  </a:ext>
                </a:extLst>
              </a:tr>
              <a:tr h="1135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System-level impact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en-US" sz="2600" u="none" strike="noStrike" dirty="0">
                          <a:solidFill>
                            <a:srgbClr val="0000CC"/>
                          </a:solidFill>
                          <a:effectLst/>
                          <a:latin typeface="Arial Narrow" panose="020B0606020202030204" pitchFamily="34" charset="0"/>
                        </a:rPr>
                        <a:t>Supports grid stability, reduces peak demand, and advances renewable energy adoption in Zambia.</a:t>
                      </a:r>
                      <a:endParaRPr lang="en-US" sz="2600" b="0" i="0" u="none" strike="noStrike" dirty="0">
                        <a:solidFill>
                          <a:srgbClr val="0000CC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985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772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0775" y="123926"/>
            <a:ext cx="7410450" cy="962706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5095" y="1687000"/>
            <a:ext cx="11082439" cy="5191319"/>
          </a:xfrm>
        </p:spPr>
        <p:txBody>
          <a:bodyPr>
            <a:noAutofit/>
          </a:bodyPr>
          <a:lstStyle/>
          <a:p>
            <a:pPr marL="539750" indent="-539750" algn="l">
              <a:lnSpc>
                <a:spcPct val="110000"/>
              </a:lnSpc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Integrated framework combines household energy audits, efficiency improvements, and solar PV net metering</a:t>
            </a:r>
          </a:p>
          <a:p>
            <a:pPr marL="539750" indent="-539750" algn="l">
              <a:lnSpc>
                <a:spcPct val="110000"/>
              </a:lnSpc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Targeting inefficiencies in lighting, refrigeration, and heating can cut electricity use significantly</a:t>
            </a:r>
          </a:p>
          <a:p>
            <a:pPr marL="539750" indent="-539750" algn="l">
              <a:lnSpc>
                <a:spcPct val="110000"/>
              </a:lnSpc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00CC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The proposed solution provides a practical too for sustainable residential energy management in Zambia</a:t>
            </a:r>
          </a:p>
        </p:txBody>
      </p:sp>
      <p:pic>
        <p:nvPicPr>
          <p:cNvPr id="4" name="Picture 3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3519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782" y="185946"/>
            <a:ext cx="11395908" cy="650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References</a:t>
            </a:r>
            <a:endParaRPr lang="en-US" sz="2400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Abrahamse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, W., &amp; Steg, L. (2013).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Social influence approaches to encourage resource conservation: A meta-analysis.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Global Environmental Change, 23(6), 1773–1785.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Atikol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, U., &amp; </a:t>
            </a: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Ugursal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, V. I. (2020).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Comparison of residential energy systems for improved efficiency.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Energy and Buildings, 210, 109736.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Awerbuch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, S., &amp; Preston, A. (2019).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Distributed solar in emerging markets: Economic impacts and household benefits.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Renewable Energy Journal, 145, 1230–1242.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Energy Regulation Board (ERB). (2022).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Net Metering Guidelines for Zambia.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ERB Publications.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International Energy Agency (IEA). (2022).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Energy Efficiency 2022: Analysis and Outlook.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IEA Publications.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International Energy Agency (IEA). (2023).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Solar PV and Demand Reduction Strategies.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IEA Renewable Integration Series.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Khalil, M., Al-</a:t>
            </a: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Shetwi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, A., &amp; </a:t>
            </a: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Hisham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, A. (2020).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Net metering policies and their impact on rooftop solar adoption: A global review.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Energy Policy, 146, 111770.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Ozturk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, H., &amp; </a:t>
            </a: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Dincer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, I. (2021).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Residential energy efficiency improvements and their implications.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Sustainable Energy Technologies and Assessments, 45, 101142.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Saidur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, R. (2009).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Energy consumption, energy savings, and emission analysis in Malaysian households.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Energy Policy, 37(10), 4104–4113.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United Nations Environment </a:t>
            </a:r>
            <a:r>
              <a:rPr lang="en-US" sz="1750" dirty="0" err="1">
                <a:solidFill>
                  <a:srgbClr val="FF0000"/>
                </a:solidFill>
                <a:latin typeface="Arial Narrow" panose="020B0606020202030204" pitchFamily="34" charset="0"/>
              </a:rPr>
              <a:t>Programme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(UNEP). (2022).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Energy Efficiency in Buildings: Global Report.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UNEP Publishing.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World Bank. (2021).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Digital infrastructure for energy systems in Sub-Saharan Africa: Opportunities for smart metering and automation.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World Bank Group.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ZESCO Limited. (2023). </a:t>
            </a:r>
            <a:r>
              <a:rPr lang="en-US" sz="1750" i="1" dirty="0">
                <a:solidFill>
                  <a:srgbClr val="FF0000"/>
                </a:solidFill>
                <a:latin typeface="Arial Narrow" panose="020B0606020202030204" pitchFamily="34" charset="0"/>
              </a:rPr>
              <a:t>Annual Energy Report: Hydropower Performance and Renewable Integration.</a:t>
            </a:r>
            <a:r>
              <a:rPr lang="en-US" sz="1750" dirty="0">
                <a:solidFill>
                  <a:srgbClr val="FF0000"/>
                </a:solidFill>
                <a:latin typeface="Arial Narrow" panose="020B0606020202030204" pitchFamily="34" charset="0"/>
              </a:rPr>
              <a:t> ZESCO Corporate Publications.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1813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The End.</a:t>
            </a:r>
            <a:b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b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Questions &amp; Discussion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672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1237</Words>
  <Application>Microsoft Office PowerPoint</Application>
  <PresentationFormat>Widescreen</PresentationFormat>
  <Paragraphs>149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Times New Roman</vt:lpstr>
      <vt:lpstr>Wingdings</vt:lpstr>
      <vt:lpstr>Office Theme</vt:lpstr>
      <vt:lpstr>PowerPoint Presentation</vt:lpstr>
      <vt:lpstr>Outline of Presentation</vt:lpstr>
      <vt:lpstr>Introduction</vt:lpstr>
      <vt:lpstr>Problem Statement</vt:lpstr>
      <vt:lpstr>PowerPoint Presentation</vt:lpstr>
      <vt:lpstr>Research Aim</vt:lpstr>
      <vt:lpstr>Literature Review</vt:lpstr>
      <vt:lpstr>Methodology</vt:lpstr>
      <vt:lpstr>Work Done So Far</vt:lpstr>
      <vt:lpstr>PowerPoint Presentation</vt:lpstr>
      <vt:lpstr>Weather Prediction</vt:lpstr>
      <vt:lpstr>PowerPoint Presentation</vt:lpstr>
      <vt:lpstr>PowerPoint Presentation</vt:lpstr>
      <vt:lpstr>PowerPoint Presentation</vt:lpstr>
      <vt:lpstr>Expected Impact</vt:lpstr>
      <vt:lpstr>Conclusion</vt:lpstr>
      <vt:lpstr>PowerPoint Presentation</vt:lpstr>
      <vt:lpstr>The End.  Questions &amp;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Autonomous Sorting and Transport Robot for African Warehouses and Mines</dc:title>
  <dc:creator>Aaron Munyanya</dc:creator>
  <cp:lastModifiedBy>Reviewer</cp:lastModifiedBy>
  <cp:revision>82</cp:revision>
  <dcterms:created xsi:type="dcterms:W3CDTF">2026-03-20T14:20:08Z</dcterms:created>
  <dcterms:modified xsi:type="dcterms:W3CDTF">2026-04-02T08:24:05Z</dcterms:modified>
</cp:coreProperties>
</file>