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89" r:id="rId3"/>
    <p:sldId id="290" r:id="rId4"/>
    <p:sldId id="291" r:id="rId5"/>
    <p:sldId id="287" r:id="rId6"/>
    <p:sldId id="299" r:id="rId7"/>
    <p:sldId id="257" r:id="rId8"/>
    <p:sldId id="300" r:id="rId9"/>
    <p:sldId id="292" r:id="rId10"/>
    <p:sldId id="293" r:id="rId11"/>
    <p:sldId id="294" r:id="rId12"/>
    <p:sldId id="295" r:id="rId13"/>
    <p:sldId id="297" r:id="rId14"/>
    <p:sldId id="298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AA3F"/>
    <a:srgbClr val="0AAA3F"/>
    <a:srgbClr val="0BB945"/>
    <a:srgbClr val="0DE154"/>
    <a:srgbClr val="00D65E"/>
    <a:srgbClr val="00D684"/>
    <a:srgbClr val="00CC99"/>
    <a:srgbClr val="418784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0531" autoAdjust="0"/>
  </p:normalViewPr>
  <p:slideViewPr>
    <p:cSldViewPr>
      <p:cViewPr varScale="1">
        <p:scale>
          <a:sx n="70" d="100"/>
          <a:sy n="70" d="100"/>
        </p:scale>
        <p:origin x="864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Ndola!$Z$341</c:f>
              <c:strCache>
                <c:ptCount val="1"/>
                <c:pt idx="0">
                  <c:v>Total</c:v>
                </c:pt>
              </c:strCache>
            </c:strRef>
          </c:tx>
          <c:spPr>
            <a:ln w="12700">
              <a:solidFill>
                <a:sysClr val="windowText" lastClr="000000"/>
              </a:solidFill>
            </a:ln>
          </c:spPr>
          <c:marker>
            <c:symbol val="none"/>
          </c:marker>
          <c:trendline>
            <c:spPr>
              <a:ln w="6350">
                <a:solidFill>
                  <a:schemeClr val="accent1"/>
                </a:solidFill>
                <a:prstDash val="lgDashDot"/>
              </a:ln>
            </c:spPr>
            <c:trendlineType val="linear"/>
            <c:dispRSqr val="0"/>
            <c:dispEq val="1"/>
            <c:trendlineLbl>
              <c:layout>
                <c:manualLayout>
                  <c:x val="1.7792213473315836E-2"/>
                  <c:y val="0.23281224846894139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cat>
            <c:strRef>
              <c:f>Ndola!$Y$342:$Y$380</c:f>
              <c:strCache>
                <c:ptCount val="39"/>
                <c:pt idx="0">
                  <c:v>1980-81</c:v>
                </c:pt>
                <c:pt idx="1">
                  <c:v>1981-82</c:v>
                </c:pt>
                <c:pt idx="2">
                  <c:v>1982-83</c:v>
                </c:pt>
                <c:pt idx="3">
                  <c:v>1983-84</c:v>
                </c:pt>
                <c:pt idx="4">
                  <c:v>1984-85</c:v>
                </c:pt>
                <c:pt idx="5">
                  <c:v>1985-86</c:v>
                </c:pt>
                <c:pt idx="6">
                  <c:v>1986-87</c:v>
                </c:pt>
                <c:pt idx="7">
                  <c:v>1987-88</c:v>
                </c:pt>
                <c:pt idx="8">
                  <c:v>1988-89</c:v>
                </c:pt>
                <c:pt idx="9">
                  <c:v>1989-90</c:v>
                </c:pt>
                <c:pt idx="10">
                  <c:v>1990-91</c:v>
                </c:pt>
                <c:pt idx="11">
                  <c:v>1991-92</c:v>
                </c:pt>
                <c:pt idx="12">
                  <c:v>1992-93</c:v>
                </c:pt>
                <c:pt idx="13">
                  <c:v>1993-94</c:v>
                </c:pt>
                <c:pt idx="14">
                  <c:v>1994-95</c:v>
                </c:pt>
                <c:pt idx="15">
                  <c:v>1995-96</c:v>
                </c:pt>
                <c:pt idx="16">
                  <c:v>1996-97</c:v>
                </c:pt>
                <c:pt idx="17">
                  <c:v>1997-98</c:v>
                </c:pt>
                <c:pt idx="18">
                  <c:v>1998-99</c:v>
                </c:pt>
                <c:pt idx="19">
                  <c:v>1999-00</c:v>
                </c:pt>
                <c:pt idx="20">
                  <c:v>2000-01</c:v>
                </c:pt>
                <c:pt idx="21">
                  <c:v>2001-02</c:v>
                </c:pt>
                <c:pt idx="22">
                  <c:v>2002-03</c:v>
                </c:pt>
                <c:pt idx="23">
                  <c:v>2003-04</c:v>
                </c:pt>
                <c:pt idx="24">
                  <c:v>2004-05</c:v>
                </c:pt>
                <c:pt idx="25">
                  <c:v>2005-06</c:v>
                </c:pt>
                <c:pt idx="26">
                  <c:v>2006-07</c:v>
                </c:pt>
                <c:pt idx="27">
                  <c:v>2007-08</c:v>
                </c:pt>
                <c:pt idx="28">
                  <c:v>2008-09</c:v>
                </c:pt>
                <c:pt idx="29">
                  <c:v>2009-10</c:v>
                </c:pt>
                <c:pt idx="30">
                  <c:v>2010-11</c:v>
                </c:pt>
                <c:pt idx="31">
                  <c:v>2011-12</c:v>
                </c:pt>
                <c:pt idx="32">
                  <c:v>2012-13</c:v>
                </c:pt>
                <c:pt idx="33">
                  <c:v>2013-14</c:v>
                </c:pt>
                <c:pt idx="34">
                  <c:v>2014-15</c:v>
                </c:pt>
                <c:pt idx="35">
                  <c:v>2015-16</c:v>
                </c:pt>
                <c:pt idx="36">
                  <c:v>2016-17</c:v>
                </c:pt>
                <c:pt idx="37">
                  <c:v>2017-18</c:v>
                </c:pt>
                <c:pt idx="38">
                  <c:v>2018-19</c:v>
                </c:pt>
              </c:strCache>
            </c:strRef>
          </c:cat>
          <c:val>
            <c:numRef>
              <c:f>Ndola!$Z$342:$Z$380</c:f>
              <c:numCache>
                <c:formatCode>General</c:formatCode>
                <c:ptCount val="39"/>
                <c:pt idx="0">
                  <c:v>1376.4999999999998</c:v>
                </c:pt>
                <c:pt idx="1">
                  <c:v>922.2</c:v>
                </c:pt>
                <c:pt idx="2">
                  <c:v>1081.2</c:v>
                </c:pt>
                <c:pt idx="3">
                  <c:v>1261.9999999999998</c:v>
                </c:pt>
                <c:pt idx="4">
                  <c:v>1507.1</c:v>
                </c:pt>
                <c:pt idx="5">
                  <c:v>1255.8000000000002</c:v>
                </c:pt>
                <c:pt idx="6">
                  <c:v>917.49999999999989</c:v>
                </c:pt>
                <c:pt idx="7">
                  <c:v>987.8</c:v>
                </c:pt>
                <c:pt idx="8">
                  <c:v>1373.5</c:v>
                </c:pt>
                <c:pt idx="9">
                  <c:v>1081</c:v>
                </c:pt>
                <c:pt idx="10">
                  <c:v>1396.5</c:v>
                </c:pt>
                <c:pt idx="11">
                  <c:v>708.09999999999991</c:v>
                </c:pt>
                <c:pt idx="12">
                  <c:v>1342.8000000000002</c:v>
                </c:pt>
                <c:pt idx="13">
                  <c:v>1193.8999999999999</c:v>
                </c:pt>
                <c:pt idx="14">
                  <c:v>910.29999999999984</c:v>
                </c:pt>
                <c:pt idx="15">
                  <c:v>1306.1000000000001</c:v>
                </c:pt>
                <c:pt idx="16">
                  <c:v>1001.5</c:v>
                </c:pt>
                <c:pt idx="17">
                  <c:v>1128.4000000000001</c:v>
                </c:pt>
                <c:pt idx="18">
                  <c:v>1056.5</c:v>
                </c:pt>
                <c:pt idx="19">
                  <c:v>778.2</c:v>
                </c:pt>
                <c:pt idx="20">
                  <c:v>1460.5</c:v>
                </c:pt>
                <c:pt idx="21">
                  <c:v>1050.8000000000002</c:v>
                </c:pt>
                <c:pt idx="22">
                  <c:v>1086.3</c:v>
                </c:pt>
                <c:pt idx="23">
                  <c:v>1078.8</c:v>
                </c:pt>
                <c:pt idx="24">
                  <c:v>1040.5</c:v>
                </c:pt>
                <c:pt idx="25">
                  <c:v>1312.3</c:v>
                </c:pt>
                <c:pt idx="26">
                  <c:v>1413.8</c:v>
                </c:pt>
                <c:pt idx="27">
                  <c:v>1372.3000000000002</c:v>
                </c:pt>
                <c:pt idx="28">
                  <c:v>1246.8999999999999</c:v>
                </c:pt>
                <c:pt idx="29">
                  <c:v>1471.2</c:v>
                </c:pt>
                <c:pt idx="30">
                  <c:v>994.80000000000018</c:v>
                </c:pt>
                <c:pt idx="31">
                  <c:v>1298.5999999999999</c:v>
                </c:pt>
                <c:pt idx="32">
                  <c:v>938.39999999999986</c:v>
                </c:pt>
                <c:pt idx="33">
                  <c:v>1058.5999999999999</c:v>
                </c:pt>
                <c:pt idx="34">
                  <c:v>1301.5999999999999</c:v>
                </c:pt>
                <c:pt idx="35">
                  <c:v>793.9</c:v>
                </c:pt>
                <c:pt idx="36">
                  <c:v>1185.4000000000001</c:v>
                </c:pt>
                <c:pt idx="37">
                  <c:v>1269.7</c:v>
                </c:pt>
                <c:pt idx="38">
                  <c:v>1105.0999999999999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F3-4EC5-91DB-31D59E6DD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190144"/>
        <c:axId val="213191680"/>
      </c:lineChart>
      <c:catAx>
        <c:axId val="213190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>
                    <a:latin typeface="Arial" panose="020B0604020202020204" pitchFamily="34" charset="0"/>
                    <a:cs typeface="Arial" panose="020B0604020202020204" pitchFamily="34" charset="0"/>
                  </a:rPr>
                  <a:t>Years</a:t>
                </a:r>
              </a:p>
            </c:rich>
          </c:tx>
          <c:layout>
            <c:manualLayout>
              <c:xMode val="edge"/>
              <c:yMode val="edge"/>
              <c:x val="0.50095979000229485"/>
              <c:y val="0.93997281324307025"/>
            </c:manualLayout>
          </c:layout>
          <c:overlay val="0"/>
        </c:title>
        <c:numFmt formatCode="General" sourceLinked="0"/>
        <c:majorTickMark val="in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191680"/>
        <c:crosses val="autoZero"/>
        <c:auto val="1"/>
        <c:lblAlgn val="ctr"/>
        <c:lblOffset val="100"/>
        <c:tickMarkSkip val="2"/>
        <c:noMultiLvlLbl val="0"/>
      </c:catAx>
      <c:valAx>
        <c:axId val="213191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>
                    <a:latin typeface="Arial" panose="020B0604020202020204" pitchFamily="34" charset="0"/>
                    <a:cs typeface="Arial" panose="020B0604020202020204" pitchFamily="34" charset="0"/>
                  </a:rPr>
                  <a:t>Rainfall (mm)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spPr>
          <a:ln/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319014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Sheet3!$G$3</c:f>
              <c:strCache>
                <c:ptCount val="1"/>
                <c:pt idx="0">
                  <c:v>Tmean</c:v>
                </c:pt>
              </c:strCache>
            </c:strRef>
          </c:tx>
          <c:spPr>
            <a:ln w="127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9.3013998250218721E-3"/>
                  <c:y val="0.13692694663167104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cat>
            <c:strRef>
              <c:f>Sheet3!$F$4:$F$42</c:f>
              <c:strCache>
                <c:ptCount val="39"/>
                <c:pt idx="0">
                  <c:v>1980-81</c:v>
                </c:pt>
                <c:pt idx="1">
                  <c:v>1981-82</c:v>
                </c:pt>
                <c:pt idx="2">
                  <c:v>1982-83</c:v>
                </c:pt>
                <c:pt idx="3">
                  <c:v>1983-84</c:v>
                </c:pt>
                <c:pt idx="4">
                  <c:v>1984-85</c:v>
                </c:pt>
                <c:pt idx="5">
                  <c:v>1985-86</c:v>
                </c:pt>
                <c:pt idx="6">
                  <c:v>1986-87</c:v>
                </c:pt>
                <c:pt idx="7">
                  <c:v>1987-88</c:v>
                </c:pt>
                <c:pt idx="8">
                  <c:v>1988-89</c:v>
                </c:pt>
                <c:pt idx="9">
                  <c:v>1989-90</c:v>
                </c:pt>
                <c:pt idx="10">
                  <c:v>1990-91</c:v>
                </c:pt>
                <c:pt idx="11">
                  <c:v>1991-92</c:v>
                </c:pt>
                <c:pt idx="12">
                  <c:v>1992-93</c:v>
                </c:pt>
                <c:pt idx="13">
                  <c:v>1993-94</c:v>
                </c:pt>
                <c:pt idx="14">
                  <c:v>1994-95</c:v>
                </c:pt>
                <c:pt idx="15">
                  <c:v>1995-96</c:v>
                </c:pt>
                <c:pt idx="16">
                  <c:v>1996-97</c:v>
                </c:pt>
                <c:pt idx="17">
                  <c:v>1997-98</c:v>
                </c:pt>
                <c:pt idx="18">
                  <c:v>1998-99</c:v>
                </c:pt>
                <c:pt idx="19">
                  <c:v>1999-00</c:v>
                </c:pt>
                <c:pt idx="20">
                  <c:v>2000-01</c:v>
                </c:pt>
                <c:pt idx="21">
                  <c:v>2001-02</c:v>
                </c:pt>
                <c:pt idx="22">
                  <c:v>2002-03</c:v>
                </c:pt>
                <c:pt idx="23">
                  <c:v>2003-04</c:v>
                </c:pt>
                <c:pt idx="24">
                  <c:v>2004-05</c:v>
                </c:pt>
                <c:pt idx="25">
                  <c:v>2005-06</c:v>
                </c:pt>
                <c:pt idx="26">
                  <c:v>2006-07</c:v>
                </c:pt>
                <c:pt idx="27">
                  <c:v>2007-08</c:v>
                </c:pt>
                <c:pt idx="28">
                  <c:v>2008-09</c:v>
                </c:pt>
                <c:pt idx="29">
                  <c:v>2009-10</c:v>
                </c:pt>
                <c:pt idx="30">
                  <c:v>2010-11</c:v>
                </c:pt>
                <c:pt idx="31">
                  <c:v>2011-12</c:v>
                </c:pt>
                <c:pt idx="32">
                  <c:v>2012-13</c:v>
                </c:pt>
                <c:pt idx="33">
                  <c:v>2013-14</c:v>
                </c:pt>
                <c:pt idx="34">
                  <c:v>2014-15</c:v>
                </c:pt>
                <c:pt idx="35">
                  <c:v>2015-16</c:v>
                </c:pt>
                <c:pt idx="36">
                  <c:v>2016-17</c:v>
                </c:pt>
                <c:pt idx="37">
                  <c:v>2017-18</c:v>
                </c:pt>
                <c:pt idx="38">
                  <c:v>2018-19</c:v>
                </c:pt>
              </c:strCache>
            </c:strRef>
          </c:cat>
          <c:val>
            <c:numRef>
              <c:f>Sheet3!$G$4:$G$42</c:f>
              <c:numCache>
                <c:formatCode>General</c:formatCode>
                <c:ptCount val="39"/>
                <c:pt idx="0">
                  <c:v>20.82537878787879</c:v>
                </c:pt>
                <c:pt idx="1">
                  <c:v>21.466666666666669</c:v>
                </c:pt>
                <c:pt idx="2">
                  <c:v>22.033333333333335</c:v>
                </c:pt>
                <c:pt idx="3">
                  <c:v>21.55833333333333</c:v>
                </c:pt>
                <c:pt idx="4">
                  <c:v>20.975000000000001</c:v>
                </c:pt>
                <c:pt idx="5">
                  <c:v>20.758333333333333</c:v>
                </c:pt>
                <c:pt idx="6">
                  <c:v>21.45</c:v>
                </c:pt>
                <c:pt idx="7">
                  <c:v>22.267045454545457</c:v>
                </c:pt>
                <c:pt idx="8">
                  <c:v>21.508333333333333</c:v>
                </c:pt>
                <c:pt idx="9">
                  <c:v>21.408333333333335</c:v>
                </c:pt>
                <c:pt idx="10">
                  <c:v>21.536363636363635</c:v>
                </c:pt>
                <c:pt idx="11">
                  <c:v>21.81666666666667</c:v>
                </c:pt>
                <c:pt idx="12">
                  <c:v>21.538257575757576</c:v>
                </c:pt>
                <c:pt idx="13">
                  <c:v>22.118333333333339</c:v>
                </c:pt>
                <c:pt idx="14">
                  <c:v>22.075000000000003</c:v>
                </c:pt>
                <c:pt idx="15">
                  <c:v>21.573484848484849</c:v>
                </c:pt>
                <c:pt idx="16">
                  <c:v>21.440277777777776</c:v>
                </c:pt>
                <c:pt idx="17">
                  <c:v>22.175833333333337</c:v>
                </c:pt>
                <c:pt idx="18">
                  <c:v>21.918939393939397</c:v>
                </c:pt>
                <c:pt idx="19">
                  <c:v>21.910833333333336</c:v>
                </c:pt>
                <c:pt idx="20">
                  <c:v>22.357272727272726</c:v>
                </c:pt>
                <c:pt idx="21">
                  <c:v>22.09242424242424</c:v>
                </c:pt>
                <c:pt idx="22">
                  <c:v>21.933181818181822</c:v>
                </c:pt>
                <c:pt idx="23">
                  <c:v>21.735714285714284</c:v>
                </c:pt>
                <c:pt idx="24">
                  <c:v>22.540000000000003</c:v>
                </c:pt>
                <c:pt idx="25">
                  <c:v>21.872348484848484</c:v>
                </c:pt>
                <c:pt idx="26">
                  <c:v>21.976666666666667</c:v>
                </c:pt>
                <c:pt idx="27">
                  <c:v>21.571363636363635</c:v>
                </c:pt>
                <c:pt idx="28">
                  <c:v>22.043055555555554</c:v>
                </c:pt>
                <c:pt idx="29">
                  <c:v>21.758333333333329</c:v>
                </c:pt>
                <c:pt idx="30">
                  <c:v>21.730681818181818</c:v>
                </c:pt>
                <c:pt idx="31">
                  <c:v>22.240277777777777</c:v>
                </c:pt>
                <c:pt idx="32">
                  <c:v>22.237500000000001</c:v>
                </c:pt>
                <c:pt idx="33">
                  <c:v>22.095833333333331</c:v>
                </c:pt>
                <c:pt idx="34">
                  <c:v>22.695833333333333</c:v>
                </c:pt>
                <c:pt idx="35">
                  <c:v>22.443939393939395</c:v>
                </c:pt>
                <c:pt idx="36">
                  <c:v>23.74583333333333</c:v>
                </c:pt>
                <c:pt idx="37">
                  <c:v>22.08939393939394</c:v>
                </c:pt>
                <c:pt idx="38">
                  <c:v>24.774999999999999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2-4D0D-BD09-6FA3E2949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701176"/>
        <c:axId val="1714701536"/>
      </c:lineChart>
      <c:catAx>
        <c:axId val="1714701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Years</a:t>
                </a:r>
              </a:p>
            </c:rich>
          </c:tx>
          <c:layout>
            <c:manualLayout>
              <c:xMode val="edge"/>
              <c:yMode val="edge"/>
              <c:x val="0.49445227806407782"/>
              <c:y val="0.919608050539755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14701536"/>
        <c:crosses val="autoZero"/>
        <c:auto val="1"/>
        <c:lblAlgn val="ctr"/>
        <c:lblOffset val="100"/>
        <c:tickMarkSkip val="2"/>
        <c:noMultiLvlLbl val="0"/>
      </c:catAx>
      <c:valAx>
        <c:axId val="17147015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Temperature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1470117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Annual_Recharge_Stats_Ndola_FIN!$G$1</c:f>
              <c:strCache>
                <c:ptCount val="1"/>
                <c:pt idx="0">
                  <c:v>PCP_Anomally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Annual_Recharge_Stats_Ndola_FIN!$F$2:$F$23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Annual_Recharge_Stats_Ndola_FIN!$G$2:$G$23</c:f>
              <c:numCache>
                <c:formatCode>General</c:formatCode>
                <c:ptCount val="22"/>
                <c:pt idx="0">
                  <c:v>322.39363650000001</c:v>
                </c:pt>
                <c:pt idx="1">
                  <c:v>-12.23692039</c:v>
                </c:pt>
                <c:pt idx="2">
                  <c:v>83.861339259999994</c:v>
                </c:pt>
                <c:pt idx="3">
                  <c:v>97.331757159999995</c:v>
                </c:pt>
                <c:pt idx="4">
                  <c:v>-246.80438720000001</c:v>
                </c:pt>
                <c:pt idx="5">
                  <c:v>46.25920034</c:v>
                </c:pt>
                <c:pt idx="6">
                  <c:v>126.2730722</c:v>
                </c:pt>
                <c:pt idx="7">
                  <c:v>97.401738519999995</c:v>
                </c:pt>
                <c:pt idx="8">
                  <c:v>107.09962640000001</c:v>
                </c:pt>
                <c:pt idx="9">
                  <c:v>72.649498710000003</c:v>
                </c:pt>
                <c:pt idx="10">
                  <c:v>-120.2556397</c:v>
                </c:pt>
                <c:pt idx="11">
                  <c:v>89.116848790000006</c:v>
                </c:pt>
                <c:pt idx="12">
                  <c:v>-99.607770979999998</c:v>
                </c:pt>
                <c:pt idx="13">
                  <c:v>-229.403178</c:v>
                </c:pt>
                <c:pt idx="14">
                  <c:v>-192.27832290000001</c:v>
                </c:pt>
                <c:pt idx="15">
                  <c:v>26.482995720000002</c:v>
                </c:pt>
                <c:pt idx="16">
                  <c:v>335.77785990000001</c:v>
                </c:pt>
                <c:pt idx="17">
                  <c:v>-180.41788819999999</c:v>
                </c:pt>
                <c:pt idx="18">
                  <c:v>-255.42615939999999</c:v>
                </c:pt>
                <c:pt idx="19">
                  <c:v>-113.1610864</c:v>
                </c:pt>
                <c:pt idx="20">
                  <c:v>126.2447085</c:v>
                </c:pt>
                <c:pt idx="21">
                  <c:v>-81.300928799999994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2-4777-AC64-1D63AAE2F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8164352"/>
        <c:axId val="805913824"/>
      </c:barChart>
      <c:lineChart>
        <c:grouping val="standard"/>
        <c:varyColors val="0"/>
        <c:ser>
          <c:idx val="1"/>
          <c:order val="1"/>
          <c:tx>
            <c:strRef>
              <c:f>Annual_Recharge_Stats_Ndola_FIN!$H$1</c:f>
              <c:strCache>
                <c:ptCount val="1"/>
                <c:pt idx="0">
                  <c:v>mean_recharge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Annual_Recharge_Stats_Ndola_FIN!$F$2:$F$23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Annual_Recharge_Stats_Ndola_FIN!$H$2:$H$23</c:f>
              <c:numCache>
                <c:formatCode>General</c:formatCode>
                <c:ptCount val="22"/>
                <c:pt idx="0">
                  <c:v>611.32826782370705</c:v>
                </c:pt>
                <c:pt idx="1">
                  <c:v>344.84106992339002</c:v>
                </c:pt>
                <c:pt idx="2">
                  <c:v>361.45340895380798</c:v>
                </c:pt>
                <c:pt idx="3">
                  <c:v>315.26674025897802</c:v>
                </c:pt>
                <c:pt idx="4">
                  <c:v>147.21379881724499</c:v>
                </c:pt>
                <c:pt idx="5">
                  <c:v>402.43090929053602</c:v>
                </c:pt>
                <c:pt idx="6">
                  <c:v>449.752791176899</c:v>
                </c:pt>
                <c:pt idx="7">
                  <c:v>444.32109928851997</c:v>
                </c:pt>
                <c:pt idx="8">
                  <c:v>362.12394220318902</c:v>
                </c:pt>
                <c:pt idx="9">
                  <c:v>292.21235734799097</c:v>
                </c:pt>
                <c:pt idx="10">
                  <c:v>155.45571235300699</c:v>
                </c:pt>
                <c:pt idx="11">
                  <c:v>361.36005222960603</c:v>
                </c:pt>
                <c:pt idx="12">
                  <c:v>246.74073683931101</c:v>
                </c:pt>
                <c:pt idx="13">
                  <c:v>184.93999972285101</c:v>
                </c:pt>
                <c:pt idx="14">
                  <c:v>179.326467703871</c:v>
                </c:pt>
                <c:pt idx="15">
                  <c:v>333.09161325920502</c:v>
                </c:pt>
                <c:pt idx="16">
                  <c:v>547.20749201276897</c:v>
                </c:pt>
                <c:pt idx="17">
                  <c:v>184.23543527543401</c:v>
                </c:pt>
                <c:pt idx="18">
                  <c:v>48.421263379091599</c:v>
                </c:pt>
                <c:pt idx="19">
                  <c:v>234.93158355118501</c:v>
                </c:pt>
                <c:pt idx="20">
                  <c:v>435.05551792155501</c:v>
                </c:pt>
                <c:pt idx="21">
                  <c:v>262.653449232529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A2-4777-AC64-1D63AAE2F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3969752"/>
        <c:axId val="1593974072"/>
      </c:lineChart>
      <c:catAx>
        <c:axId val="159396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93974072"/>
        <c:crosses val="autoZero"/>
        <c:auto val="1"/>
        <c:lblAlgn val="ctr"/>
        <c:lblOffset val="100"/>
        <c:noMultiLvlLbl val="0"/>
      </c:catAx>
      <c:valAx>
        <c:axId val="15939740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Precipitation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93969752"/>
        <c:crosses val="autoZero"/>
        <c:crossBetween val="between"/>
      </c:valAx>
      <c:valAx>
        <c:axId val="8059138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Precipitation (PCP) </a:t>
                </a:r>
                <a:r>
                  <a:rPr lang="en-US" sz="140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Anomally</a:t>
                </a:r>
                <a:r>
                  <a:rPr lang="en-US" sz="1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98164352"/>
        <c:crosses val="max"/>
        <c:crossBetween val="between"/>
      </c:valAx>
      <c:catAx>
        <c:axId val="798164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0591382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0.45899</cdr:x>
      <cdr:y>0.43817</cdr:y>
    </cdr:from>
    <cdr:to>
      <cdr:x>0.4931</cdr:x>
      <cdr:y>0.73528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89FC6ED8-7079-F47D-7348-732A63E3434E}"/>
            </a:ext>
          </a:extLst>
        </cdr:cNvPr>
        <cdr:cNvSpPr txBox="1"/>
      </cdr:nvSpPr>
      <cdr:spPr>
        <a:xfrm xmlns:a="http://schemas.openxmlformats.org/drawingml/2006/main">
          <a:off x="3599480" y="1800977"/>
          <a:ext cx="267479" cy="12211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dirty="0"/>
        </a:p>
      </cdr:txBody>
    </cdr:sp>
  </cdr:relSizeAnchor>
  <cdr:relSizeAnchor xmlns:cdr="http://schemas.openxmlformats.org/drawingml/2006/chartDrawing">
    <cdr:from>
      <cdr:x>0.53877</cdr:x>
      <cdr:y>0.43817</cdr:y>
    </cdr:from>
    <cdr:to>
      <cdr:x>0.63636</cdr:x>
      <cdr:y>0.73528</cdr:y>
    </cdr:to>
    <cdr:sp macro="" textlink="">
      <cdr:nvSpPr>
        <cdr:cNvPr id="4" name="TextBox 4">
          <a:extLst xmlns:a="http://schemas.openxmlformats.org/drawingml/2006/main">
            <a:ext uri="{FF2B5EF4-FFF2-40B4-BE49-F238E27FC236}">
              <a16:creationId xmlns:a16="http://schemas.microsoft.com/office/drawing/2014/main" id="{155C7A69-1852-D817-7A60-36C767607A00}"/>
            </a:ext>
          </a:extLst>
        </cdr:cNvPr>
        <cdr:cNvSpPr txBox="1"/>
      </cdr:nvSpPr>
      <cdr:spPr>
        <a:xfrm xmlns:a="http://schemas.openxmlformats.org/drawingml/2006/main">
          <a:off x="4225088" y="1800978"/>
          <a:ext cx="765366" cy="1221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dirty="0"/>
        </a:p>
      </cdr:txBody>
    </cdr:sp>
  </cdr:relSizeAnchor>
  <cdr:relSizeAnchor xmlns:cdr="http://schemas.openxmlformats.org/drawingml/2006/chartDrawing">
    <cdr:from>
      <cdr:x>0.71856</cdr:x>
      <cdr:y>0.44637</cdr:y>
    </cdr:from>
    <cdr:to>
      <cdr:x>0.81616</cdr:x>
      <cdr:y>0.74348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49E40375-DE69-250A-2E74-9A1786BE397D}"/>
            </a:ext>
          </a:extLst>
        </cdr:cNvPr>
        <cdr:cNvSpPr txBox="1"/>
      </cdr:nvSpPr>
      <cdr:spPr>
        <a:xfrm xmlns:a="http://schemas.openxmlformats.org/drawingml/2006/main">
          <a:off x="5635041" y="1834693"/>
          <a:ext cx="765366" cy="1221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day, distinguished guests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name is Mumba Imelda Nkwabilo, and today I will be presenting my research titled: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‘Assessing the Impact of Climate-Induced Droughts on Groundwater Recharge Rates Using a Multi-Method Approach in Ndola, Zambia.’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work was conducted under the supervision of Dr. Muumbe K. Lweendo and Ms. Ada Farai Shaba from Mulungushi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57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structure my presentation as follows: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begin with the problem and background and end with recommendations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73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Groundwater is a vital resource supporting domestic water supply, agriculture, and industry. In many parts of Zambia, including Ndola, it is the most reliable water source.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climate change, particularly droughts places increasing pressure on groundwater systems.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major challenge is the limited understanding of how droughts affect groundwater recharge, which creates a critical research gap and challenges in Groundwater management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study focuses on addressing that gap using Ndola as a case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31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study was guided by four main objectives: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to estimate groundwater recharge using the Water Table Fluctuation method.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to estimate recharge using the Chaturvedi empirical formula.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Third, to estimate recharge using the Water Balance Method implemented in Google Earth Engine.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finally, to analyze spatial and temporal variations in recharge in relation to rainfall and drought patterns.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59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achieve these objectives, multiple datasets were used.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Rainfall data was obtained from the Zambia Meteorological Department and CHIRPS at a resolution of 0.05 degrees.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Groundwater level data was obtained from WARMA.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Evapotranspiration data was sourced from MODIS at 500-meter resolution.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Additionally, soil data was obtained from the Ministry of Agriculture, geology data from the Geological Survey Department, and land cover data from ESA WorldCover.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datasets formed the foundation for the recharge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68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figure shows the overall methodological framework used in the study.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integrates data collection, preprocessing, and analysis using three different recharge estimation methods.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framework also incorporates climate data and spatial analysis in Google Earth Engine.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multi-method approach improves the reliability and robustness of the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08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Here, we present key input layers used in the analysis, including geology, soil types, and topography.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physical characteristics play a significant role in controlling groundwater recharge.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permeable soils and favorable geological formations enhance infiltration, while steep slopes may reduce recharge.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Understanding these layers is essential for interpreting recharge patterns.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70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long-term climate trends.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Rainfall exhibits a decreasing trend over time, as indicated by the negative slope.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other hand, temperature shows a gradual increase.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combination of decreasing rainfall and rising temperatures indicates increasing climate stress and drought conditions.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trends have direct implications for groundwater recharge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88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figure shows precipitation anomalies over time.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anomalies indicate drought years, while positive anomalies represent wet years.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clearly identify drought hotspot periods where rainfall was significantly below average.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drought periods correspond to reduced groundwater recharge, highlighting the sensitivity of recharge to climate variability.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34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presents groundwater recharge estimates obtained using the Chaturvedi empirical method.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method provides a simplified estimation based on rainfall.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useful, it does not fully account for spatial variability or land surface processes.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it serves as a good baseline for comparison with other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8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Here, we compare recharge estimates from two methods.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Water Table Fluctuation method uses observed groundwater level changes, making it more data-driven.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Water Balance Method, implemented in Google Earth Engine, incorporates rainfall, evapotranspiration, and runoff.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Together, these methods provide a more comprehensive understanding of recharge dynamics.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16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figure shows the mean annual groundwater recharge in Ndola from 2001 to 2022.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noticeable variability across years, largely driven by rainfall patterns.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 years show significantly higher recharge, while drought years show sharp declines.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reinforces the strong link between climate and groundwater recharge.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07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conclusion: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Recharge estimates varied widely, ranging from about 48 millimeters to over 600 millimeters.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Urbanized areas showed the lowest recharge, while vegetated areas showed the highest.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the results emphasize the need for climate-informed groundwater management strategies.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Protecting recharge zones and understanding climate impacts is essential for sustainability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46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the findings, the following recommendations are made: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 natural recharge zones from urban development.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 the groundwater monitoring network to improve data availability.</a:t>
            </a:r>
            <a:br>
              <a:rPr lang="en-US" dirty="0"/>
            </a:b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promote artificial recharge techniques to enhance groundwater storage.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1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083F7-752B-40D0-BFC6-DE8ABFDBFB0E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78BA-2305-4F17-886D-2B20EC32C8B3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1D17-4A06-41BA-B317-AF2DF6031346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C1A59-3A86-4267-8119-3406F0F39981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291A7-A420-4020-A0F6-A777A26BC1C0}" type="datetime1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99047-F658-4442-8DE6-E57A6F7F443D}" type="datetime1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C13-F85F-44FE-B4BD-425B94B5BD80}" type="datetime1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F7B8-F6EF-4174-9ABA-8FCEF308B213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1EC5-2C33-4253-868D-604556168535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870B-EBE0-426D-B8C2-85217AE17D14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16073-5090-4591-81E0-A29D353C61C1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B9214-F978-4E2B-AFBE-F99F3C317962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odis.gsfc.nasa.gov/data/dataprod/mod16.ph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667000"/>
            <a:ext cx="11582400" cy="140021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ASSESSING THE IMPACT OF CLIMATE-INDUCED DROUGHTS ON GROUNDWATER RECHARGE RATES USING A MULTI-METHOD APPROACH IN NDOLA, ZAMBIA  </a:t>
            </a:r>
          </a:p>
          <a:p>
            <a:pPr algn="ctr"/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1788459" y="4000500"/>
            <a:ext cx="104394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Mumba Imelda Nkwabilo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SUPERVISORS    : Dr. Muumbe K. Lweendo &amp; Ms. Ada Farai Shaba</a:t>
            </a:r>
          </a:p>
          <a:p>
            <a:pPr marL="2570480" indent="-2570480">
              <a:spcBef>
                <a:spcPts val="0"/>
              </a:spcBef>
            </a:pPr>
            <a:r>
              <a:rPr lang="en-US" sz="2400" b="1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Mulungushi </a:t>
            </a: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400" b="1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niversity</a:t>
            </a:r>
            <a:endParaRPr lang="en-US" sz="2400" b="1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57200"/>
            <a:ext cx="111252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Presentation Overview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Introduction/Problem Statement</a:t>
            </a:r>
          </a:p>
          <a:p>
            <a:pPr marL="533400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Methodology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Recommendations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527B0F-37F2-4C05-A2A5-531C07665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36525"/>
            <a:ext cx="11125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Introduction/Problem Statement</a:t>
            </a:r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spcAft>
                <a:spcPts val="1200"/>
              </a:spcAft>
            </a:pP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FE4645-F016-4F8D-A3F4-AA2FB41F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80E1C-7CAA-9368-56A2-D788442B2089}"/>
              </a:ext>
            </a:extLst>
          </p:cNvPr>
          <p:cNvSpPr txBox="1"/>
          <p:nvPr/>
        </p:nvSpPr>
        <p:spPr>
          <a:xfrm>
            <a:off x="7357461" y="1306076"/>
            <a:ext cx="435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groundwater matters</a:t>
            </a:r>
          </a:p>
          <a:p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Pressure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57E19-198D-7BDC-3CBB-91A1EA0601CD}"/>
              </a:ext>
            </a:extLst>
          </p:cNvPr>
          <p:cNvSpPr txBox="1"/>
          <p:nvPr/>
        </p:nvSpPr>
        <p:spPr>
          <a:xfrm>
            <a:off x="7191254" y="4563617"/>
            <a:ext cx="50007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Gap: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Recharge dynamics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Impacts on groundwater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777386-83DC-4760-7EDB-D360AF6A3D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51" y="670104"/>
            <a:ext cx="7120359" cy="55020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304B3E-E065-8CF6-B9A5-4BDA0CB0EEFF}"/>
              </a:ext>
            </a:extLst>
          </p:cNvPr>
          <p:cNvSpPr txBox="1"/>
          <p:nvPr/>
        </p:nvSpPr>
        <p:spPr>
          <a:xfrm>
            <a:off x="1905000" y="6455068"/>
            <a:ext cx="3124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:Study Area Map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9AAF99-8243-8DBC-D45E-C172FC2F8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846" y="3511665"/>
            <a:ext cx="1577158" cy="10519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41CC5C-9770-E559-028E-44135677F5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846" y="1949651"/>
            <a:ext cx="1577929" cy="10519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-203774"/>
            <a:ext cx="11201400" cy="40318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Aft>
                <a:spcPts val="1200"/>
              </a:spcAft>
            </a:pPr>
            <a:endParaRPr lang="en-US" sz="3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pPr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spcAft>
                <a:spcPts val="1200"/>
              </a:spcAft>
            </a:pP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533400" lvl="1" indent="-5334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0512796-A0C3-4C86-B7B5-59143499465B}"/>
              </a:ext>
            </a:extLst>
          </p:cNvPr>
          <p:cNvSpPr/>
          <p:nvPr/>
        </p:nvSpPr>
        <p:spPr>
          <a:xfrm>
            <a:off x="685800" y="1270142"/>
            <a:ext cx="2286000" cy="72966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1</a:t>
            </a:r>
            <a:endParaRPr lang="en-GB" sz="28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5A2A35-5D5B-4AF6-A685-CB2AA593B27D}"/>
              </a:ext>
            </a:extLst>
          </p:cNvPr>
          <p:cNvSpPr txBox="1"/>
          <p:nvPr/>
        </p:nvSpPr>
        <p:spPr>
          <a:xfrm rot="10800000" flipV="1">
            <a:off x="3581396" y="1105324"/>
            <a:ext cx="8610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estimate groundwater recharge using the Water Table Fluctuation (WTF) method.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058A99-098A-4182-B2EA-9E86EA0DD21F}"/>
              </a:ext>
            </a:extLst>
          </p:cNvPr>
          <p:cNvSpPr/>
          <p:nvPr/>
        </p:nvSpPr>
        <p:spPr>
          <a:xfrm>
            <a:off x="728133" y="2546298"/>
            <a:ext cx="2209800" cy="72966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2</a:t>
            </a:r>
            <a:endParaRPr lang="en-GB" sz="28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D1E0B9-894D-4402-A7CF-9E746B593C1E}"/>
              </a:ext>
            </a:extLst>
          </p:cNvPr>
          <p:cNvSpPr txBox="1"/>
          <p:nvPr/>
        </p:nvSpPr>
        <p:spPr>
          <a:xfrm rot="10800000" flipV="1">
            <a:off x="3608259" y="2491763"/>
            <a:ext cx="8610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estimate recharge using Chaturvedi empirical formula.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85D4F28-2F50-43C8-9DC9-1100D3A6DE3B}"/>
              </a:ext>
            </a:extLst>
          </p:cNvPr>
          <p:cNvSpPr/>
          <p:nvPr/>
        </p:nvSpPr>
        <p:spPr>
          <a:xfrm>
            <a:off x="756355" y="4159573"/>
            <a:ext cx="2209800" cy="72966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3</a:t>
            </a:r>
            <a:endParaRPr lang="en-GB" sz="28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920CA35-DEF5-4C40-946F-ACC5C6F632DA}"/>
              </a:ext>
            </a:extLst>
          </p:cNvPr>
          <p:cNvSpPr/>
          <p:nvPr/>
        </p:nvSpPr>
        <p:spPr>
          <a:xfrm>
            <a:off x="756355" y="5770195"/>
            <a:ext cx="2209800" cy="72966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4</a:t>
            </a:r>
            <a:endParaRPr lang="en-GB" sz="28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8278A8-4DBA-4D96-AC9B-746C86488F9A}"/>
              </a:ext>
            </a:extLst>
          </p:cNvPr>
          <p:cNvSpPr txBox="1"/>
          <p:nvPr/>
        </p:nvSpPr>
        <p:spPr>
          <a:xfrm rot="10800000" flipV="1">
            <a:off x="3591326" y="3947100"/>
            <a:ext cx="85907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estimate recharge using the Water Balance Method (WBM) implemented in Google Earth Engine.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8FA518-0D33-4A32-9E1C-B357919080C0}"/>
              </a:ext>
            </a:extLst>
          </p:cNvPr>
          <p:cNvSpPr txBox="1"/>
          <p:nvPr/>
        </p:nvSpPr>
        <p:spPr>
          <a:xfrm rot="10800000" flipV="1">
            <a:off x="3581396" y="5475005"/>
            <a:ext cx="8630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analyze the spatial and temporal variations relative to rainfall and drought.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2A1ABF7-1B45-48E5-A20F-3326A5E67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73026D-47AD-4D13-9AD0-D46F65AA6C75}"/>
              </a:ext>
            </a:extLst>
          </p:cNvPr>
          <p:cNvSpPr/>
          <p:nvPr/>
        </p:nvSpPr>
        <p:spPr>
          <a:xfrm>
            <a:off x="5371891" y="3244334"/>
            <a:ext cx="144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Methodology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76EB89-F47E-448C-A490-0350A2D4A1C0}"/>
              </a:ext>
            </a:extLst>
          </p:cNvPr>
          <p:cNvSpPr/>
          <p:nvPr/>
        </p:nvSpPr>
        <p:spPr>
          <a:xfrm>
            <a:off x="5371891" y="3244334"/>
            <a:ext cx="144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Methodology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F5ACA9-7F9B-4703-9F07-991756CA5A33}"/>
              </a:ext>
            </a:extLst>
          </p:cNvPr>
          <p:cNvSpPr/>
          <p:nvPr/>
        </p:nvSpPr>
        <p:spPr>
          <a:xfrm>
            <a:off x="533400" y="136525"/>
            <a:ext cx="1089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EBE8393-FB86-42D7-AAC4-A8BE9618F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380335"/>
              </p:ext>
            </p:extLst>
          </p:nvPr>
        </p:nvGraphicFramePr>
        <p:xfrm>
          <a:off x="1066800" y="2362200"/>
          <a:ext cx="9829800" cy="4039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6798">
                  <a:extLst>
                    <a:ext uri="{9D8B030D-6E8A-4147-A177-3AD203B41FA5}">
                      <a16:colId xmlns:a16="http://schemas.microsoft.com/office/drawing/2014/main" val="3167701201"/>
                    </a:ext>
                  </a:extLst>
                </a:gridCol>
                <a:gridCol w="5766193">
                  <a:extLst>
                    <a:ext uri="{9D8B030D-6E8A-4147-A177-3AD203B41FA5}">
                      <a16:colId xmlns:a16="http://schemas.microsoft.com/office/drawing/2014/main" val="221650938"/>
                    </a:ext>
                  </a:extLst>
                </a:gridCol>
                <a:gridCol w="1966809">
                  <a:extLst>
                    <a:ext uri="{9D8B030D-6E8A-4147-A177-3AD203B41FA5}">
                      <a16:colId xmlns:a16="http://schemas.microsoft.com/office/drawing/2014/main" val="1400695817"/>
                    </a:ext>
                  </a:extLst>
                </a:gridCol>
              </a:tblGrid>
              <a:tr h="38091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Resolution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92814032"/>
                  </a:ext>
                </a:extLst>
              </a:tr>
              <a:tr h="365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Rainfall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ZMD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28596277"/>
                  </a:ext>
                </a:extLst>
              </a:tr>
              <a:tr h="7316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Groundwater Levels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WARMA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17013766"/>
                  </a:ext>
                </a:extLst>
              </a:tr>
              <a:tr h="365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CHIRPS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https://www.chc.ucsb.edu/data/chirps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69421560"/>
                  </a:ext>
                </a:extLst>
              </a:tr>
              <a:tr h="7316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MODIS ET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https://modis.gsfc.nasa.gov/data/dataprod/mod16.php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500m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47227052"/>
                  </a:ext>
                </a:extLst>
              </a:tr>
              <a:tr h="365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Soil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Ministry of Agriculture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n-GB" sz="2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60350057"/>
                  </a:ext>
                </a:extLst>
              </a:tr>
              <a:tr h="365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Geology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Geological Survey Department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1:100000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63742439"/>
                  </a:ext>
                </a:extLst>
              </a:tr>
              <a:tr h="365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Landcover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https://esa-worldcover.org/en/data-access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83268730"/>
                  </a:ext>
                </a:extLst>
              </a:tr>
            </a:tbl>
          </a:graphicData>
        </a:graphic>
      </p:graphicFrame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6A93EB-1554-4D32-A1D0-14C347F8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D3EA4B-E07C-8D9B-A00D-527D5CAFE3CC}"/>
              </a:ext>
            </a:extLst>
          </p:cNvPr>
          <p:cNvSpPr txBox="1"/>
          <p:nvPr/>
        </p:nvSpPr>
        <p:spPr>
          <a:xfrm>
            <a:off x="2819400" y="1049436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Data Collection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Summary of datasets and sources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30C5B-AB16-CF98-330E-2E0ADE67C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F82497EE-B635-3022-A106-F05B16D148E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133CBE-ABD0-EF7A-8472-E1BA070C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5F1AB7-7C42-A506-23B0-4E624DC1F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976" y="0"/>
            <a:ext cx="7916047" cy="6477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54DBCF-1B01-B744-BDE7-CF98620AF29E}"/>
              </a:ext>
            </a:extLst>
          </p:cNvPr>
          <p:cNvSpPr txBox="1"/>
          <p:nvPr/>
        </p:nvSpPr>
        <p:spPr>
          <a:xfrm>
            <a:off x="1905000" y="6455068"/>
            <a:ext cx="8991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:Methodological Framework for groundwater for recharge estimation</a:t>
            </a:r>
          </a:p>
        </p:txBody>
      </p:sp>
    </p:spTree>
    <p:extLst>
      <p:ext uri="{BB962C8B-B14F-4D97-AF65-F5344CB8AC3E}">
        <p14:creationId xmlns:p14="http://schemas.microsoft.com/office/powerpoint/2010/main" val="197162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685798" y="164830"/>
            <a:ext cx="10744202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Results: Input Layers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Climate Variability and Drought Trends</a:t>
            </a:r>
          </a:p>
          <a:p>
            <a:pPr marL="0" lvl="1" algn="just">
              <a:spcAft>
                <a:spcPts val="1200"/>
              </a:spcAft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7B9A7E-133A-4285-9B42-E4F37FBE769C}"/>
              </a:ext>
            </a:extLst>
          </p:cNvPr>
          <p:cNvSpPr/>
          <p:nvPr/>
        </p:nvSpPr>
        <p:spPr>
          <a:xfrm>
            <a:off x="4419600" y="6093393"/>
            <a:ext cx="2236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4: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542885-18ED-416E-BFEC-214A6CCB0A4F}"/>
              </a:ext>
            </a:extLst>
          </p:cNvPr>
          <p:cNvSpPr/>
          <p:nvPr/>
        </p:nvSpPr>
        <p:spPr>
          <a:xfrm>
            <a:off x="655101" y="6093394"/>
            <a:ext cx="3601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3: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Geology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7F5D2D9-9D94-475D-AB69-113A823A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E1EDA-0873-B7C1-4884-1D3795EDB2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9340"/>
            <a:ext cx="4367365" cy="5161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26F3C6-A966-7981-5BBF-092A184E6B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94" y="769031"/>
            <a:ext cx="4267200" cy="5131429"/>
          </a:xfrm>
          <a:prstGeom prst="rect">
            <a:avLst/>
          </a:prstGeom>
        </p:spPr>
      </p:pic>
      <p:pic>
        <p:nvPicPr>
          <p:cNvPr id="13" name="Picture 12" descr="A map of a city&#10;&#10;AI-generated content may be incorrect.">
            <a:extLst>
              <a:ext uri="{FF2B5EF4-FFF2-40B4-BE49-F238E27FC236}">
                <a16:creationId xmlns:a16="http://schemas.microsoft.com/office/drawing/2014/main" id="{EF74C4EE-1EBC-3234-46E9-7AB601335F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916" y="814914"/>
            <a:ext cx="3735852" cy="51314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1DDE751-60DA-FD10-A69E-279FA7071809}"/>
              </a:ext>
            </a:extLst>
          </p:cNvPr>
          <p:cNvSpPr/>
          <p:nvPr/>
        </p:nvSpPr>
        <p:spPr>
          <a:xfrm>
            <a:off x="9010241" y="5951558"/>
            <a:ext cx="3178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5: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Topography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FA722-EE1F-E9BD-D37B-98503B79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4CD27FBA-2BD3-07C4-B7BB-791DEAE24EC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0085D1-1C4F-C2BF-4E58-1B745C35B468}"/>
              </a:ext>
            </a:extLst>
          </p:cNvPr>
          <p:cNvSpPr/>
          <p:nvPr/>
        </p:nvSpPr>
        <p:spPr>
          <a:xfrm>
            <a:off x="685798" y="164830"/>
            <a:ext cx="10744202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Climate Variability and Drought Trends</a:t>
            </a:r>
          </a:p>
          <a:p>
            <a:pPr marL="0" lvl="1" algn="just">
              <a:spcAft>
                <a:spcPts val="1200"/>
              </a:spcAft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FEA33C4-142D-F7DA-B58B-B89A060DA28A}"/>
              </a:ext>
            </a:extLst>
          </p:cNvPr>
          <p:cNvGraphicFramePr>
            <a:graphicFrameLocks/>
          </p:cNvGraphicFramePr>
          <p:nvPr/>
        </p:nvGraphicFramePr>
        <p:xfrm>
          <a:off x="533400" y="1642123"/>
          <a:ext cx="5334001" cy="374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13EC189-169A-3856-BE24-DEA6091AB7CD}"/>
              </a:ext>
            </a:extLst>
          </p:cNvPr>
          <p:cNvGraphicFramePr>
            <a:graphicFrameLocks/>
          </p:cNvGraphicFramePr>
          <p:nvPr/>
        </p:nvGraphicFramePr>
        <p:xfrm>
          <a:off x="5867401" y="1734970"/>
          <a:ext cx="5638801" cy="3649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FD63B4E-8481-C0F2-A1D3-3B101D3C86A2}"/>
              </a:ext>
            </a:extLst>
          </p:cNvPr>
          <p:cNvSpPr/>
          <p:nvPr/>
        </p:nvSpPr>
        <p:spPr>
          <a:xfrm>
            <a:off x="7000550" y="5806121"/>
            <a:ext cx="4169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7: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Temperature Trend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FD1424-EBFC-B0C6-2529-D175B706D07F}"/>
              </a:ext>
            </a:extLst>
          </p:cNvPr>
          <p:cNvSpPr/>
          <p:nvPr/>
        </p:nvSpPr>
        <p:spPr>
          <a:xfrm>
            <a:off x="1732134" y="5806122"/>
            <a:ext cx="3601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6: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Rainfall Trend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CC0A1E7-2601-1A11-590A-503FE9440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8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990600" y="164830"/>
            <a:ext cx="104394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 Cont’d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FC1F11A-D878-414D-9A13-443CFB5EAA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761043"/>
              </p:ext>
            </p:extLst>
          </p:nvPr>
        </p:nvGraphicFramePr>
        <p:xfrm>
          <a:off x="2438400" y="914400"/>
          <a:ext cx="7842141" cy="411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44801B2A-24D7-4546-9CB8-98D793598C5C}"/>
              </a:ext>
            </a:extLst>
          </p:cNvPr>
          <p:cNvSpPr txBox="1"/>
          <p:nvPr/>
        </p:nvSpPr>
        <p:spPr>
          <a:xfrm>
            <a:off x="4343400" y="2780584"/>
            <a:ext cx="267479" cy="12211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096A1D-7282-4574-A1DE-7B514259A01C}"/>
              </a:ext>
            </a:extLst>
          </p:cNvPr>
          <p:cNvSpPr txBox="1"/>
          <p:nvPr/>
        </p:nvSpPr>
        <p:spPr>
          <a:xfrm>
            <a:off x="1156560" y="5024625"/>
            <a:ext cx="294469" cy="1261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B3254F-62C0-4DF6-8CFA-88670105A784}"/>
              </a:ext>
            </a:extLst>
          </p:cNvPr>
          <p:cNvSpPr txBox="1"/>
          <p:nvPr/>
        </p:nvSpPr>
        <p:spPr>
          <a:xfrm>
            <a:off x="1451029" y="5544453"/>
            <a:ext cx="24293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Drought hotspot years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C1730B-4C64-4485-8BE6-98A3E3F68654}"/>
              </a:ext>
            </a:extLst>
          </p:cNvPr>
          <p:cNvSpPr txBox="1"/>
          <p:nvPr/>
        </p:nvSpPr>
        <p:spPr>
          <a:xfrm>
            <a:off x="5029200" y="5320148"/>
            <a:ext cx="480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8: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Precipitation anomaly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E1C84D4-9465-40D1-B526-69E55B792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4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990600" y="336113"/>
            <a:ext cx="104394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7E5C36-3E64-422C-B5C0-3F7A425AB803}"/>
              </a:ext>
            </a:extLst>
          </p:cNvPr>
          <p:cNvSpPr/>
          <p:nvPr/>
        </p:nvSpPr>
        <p:spPr>
          <a:xfrm>
            <a:off x="3760517" y="1143000"/>
            <a:ext cx="723275" cy="308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>
              <a:lnSpc>
                <a:spcPts val="15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GB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en-GB" sz="24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D0D74-A6B0-4107-A88E-4B6053E8C8B9}"/>
              </a:ext>
            </a:extLst>
          </p:cNvPr>
          <p:cNvSpPr/>
          <p:nvPr/>
        </p:nvSpPr>
        <p:spPr>
          <a:xfrm>
            <a:off x="990600" y="336113"/>
            <a:ext cx="9753600" cy="88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 Cont’d</a:t>
            </a:r>
          </a:p>
          <a:p>
            <a:pPr>
              <a:spcAft>
                <a:spcPts val="1200"/>
              </a:spcAft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Estimation of groundwater recharge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Figure 4: Recharge estimates from the Chaturvedi method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956AA-DABA-4C96-86C0-08125EFDA25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010833" y="1655163"/>
            <a:ext cx="7962900" cy="424957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EE4CE8-4BF2-4B62-929F-E599FD5AC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C7B4F6-8504-9666-D6FF-A2A578E29199}"/>
              </a:ext>
            </a:extLst>
          </p:cNvPr>
          <p:cNvSpPr txBox="1"/>
          <p:nvPr/>
        </p:nvSpPr>
        <p:spPr>
          <a:xfrm>
            <a:off x="4483792" y="6060222"/>
            <a:ext cx="480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9: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groundwater recharge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52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990600" y="164830"/>
            <a:ext cx="10439400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Cont’d</a:t>
            </a: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10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Recharge estimates from               </a:t>
            </a:r>
          </a:p>
          <a:p>
            <a:pPr marL="0" lvl="1" algn="just"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using the WTF method</a:t>
            </a: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dirty="0"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B205E1-F174-4CB4-808B-BA7E435DA4F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90600" y="1140767"/>
            <a:ext cx="9753600" cy="4419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D38D1E-D61E-4E96-AAD8-24A0A05D9AF3}"/>
              </a:ext>
            </a:extLst>
          </p:cNvPr>
          <p:cNvSpPr/>
          <p:nvPr/>
        </p:nvSpPr>
        <p:spPr>
          <a:xfrm>
            <a:off x="5994666" y="5560367"/>
            <a:ext cx="5729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Figure 11</a:t>
            </a:r>
            <a:r>
              <a:rPr lang="en-US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  <a:r>
              <a:rPr lang="en-US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Recharge estimates from WBM</a:t>
            </a:r>
            <a:endParaRPr lang="en-GB" sz="24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C71A72-CB87-4843-8241-A3FFD207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4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342900" y="0"/>
            <a:ext cx="11506199" cy="843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 Cont’d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12: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Mean Annual Groundwater Recharge in Ndola (2001-2022)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ACA08-C919-40F6-8897-C510AEF5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12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A3224-767C-11CF-EE4D-AD70D05F4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0"/>
            <a:ext cx="7086600" cy="64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48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990600" y="164830"/>
            <a:ext cx="104394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EE216E-5CE6-4A53-A533-55444AE406E7}"/>
              </a:ext>
            </a:extLst>
          </p:cNvPr>
          <p:cNvSpPr/>
          <p:nvPr/>
        </p:nvSpPr>
        <p:spPr>
          <a:xfrm>
            <a:off x="990600" y="476083"/>
            <a:ext cx="10058400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Recharge estimates were highly sensitive to rainfall and land cover, ranging from 48 mm to over 600 mm. </a:t>
            </a: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Spatially urbanized zones had the lowest recharge, while vegetated areas had the highest .</a:t>
            </a: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These findings highlight the need for climate-informed groundwater management and protection interventions</a:t>
            </a:r>
          </a:p>
          <a:p>
            <a:pPr marL="0" lvl="1" algn="just"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1" indent="-5334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4226C-79A4-4407-8F21-AF3BE596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12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ECD5E5-DFEC-4056-8D81-231D29497F1F}"/>
              </a:ext>
            </a:extLst>
          </p:cNvPr>
          <p:cNvSpPr/>
          <p:nvPr/>
        </p:nvSpPr>
        <p:spPr>
          <a:xfrm>
            <a:off x="990600" y="164830"/>
            <a:ext cx="104394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2400" b="1" dirty="0">
              <a:cs typeface="Times New Roman" panose="02020603050405020304" pitchFamily="18" charset="0"/>
            </a:endParaRPr>
          </a:p>
          <a:p>
            <a:pPr marL="342900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EE216E-5CE6-4A53-A533-55444AE406E7}"/>
              </a:ext>
            </a:extLst>
          </p:cNvPr>
          <p:cNvSpPr/>
          <p:nvPr/>
        </p:nvSpPr>
        <p:spPr>
          <a:xfrm>
            <a:off x="990600" y="476083"/>
            <a:ext cx="98298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Protect natural recharge zones.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Expand groundwater monitoring network.</a:t>
            </a:r>
          </a:p>
          <a:p>
            <a:pPr marL="533400" lvl="1" indent="-53340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Promote artificial recharge. </a:t>
            </a:r>
          </a:p>
          <a:p>
            <a:pPr marL="533400" lvl="1" indent="-5334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B87AE-5C17-4F8A-9B14-0DC1F6ECD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08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198E0-49A5-4BD5-82C8-B6526E700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3585</TotalTime>
  <Words>1368</Words>
  <Application>Microsoft Office PowerPoint</Application>
  <PresentationFormat>Widescreen</PresentationFormat>
  <Paragraphs>239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166</cp:revision>
  <dcterms:created xsi:type="dcterms:W3CDTF">2010-10-03T08:05:00Z</dcterms:created>
  <dcterms:modified xsi:type="dcterms:W3CDTF">2026-04-16T05:07:55Z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