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B0C2F2-390D-4334-8151-CDCE74DE9332}" v="5" dt="2026-03-24T19:01:42.1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3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8008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5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51001" y="1"/>
            <a:ext cx="3636958" cy="514349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394960" y="1"/>
            <a:ext cx="3749040" cy="5143500"/>
          </a:xfrm>
          <a:prstGeom prst="rect">
            <a:avLst/>
          </a:prstGeom>
          <a:solidFill>
            <a:srgbClr val="1B5E20">
              <a:alpha val="62000"/>
            </a:srgbClr>
          </a:solidFill>
          <a:ln w="12700">
            <a:solidFill>
              <a:srgbClr val="1B5E20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4" name="Shape 1"/>
          <p:cNvSpPr/>
          <p:nvPr/>
        </p:nvSpPr>
        <p:spPr>
          <a:xfrm>
            <a:off x="5349240" y="0"/>
            <a:ext cx="54864" cy="5143500"/>
          </a:xfrm>
          <a:prstGeom prst="rect">
            <a:avLst/>
          </a:prstGeom>
          <a:solidFill>
            <a:srgbClr val="66BB6A"/>
          </a:solidFill>
          <a:ln w="12700">
            <a:solidFill>
              <a:srgbClr val="66BB6A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pic>
        <p:nvPicPr>
          <p:cNvPr id="5" name="Image 1" descr="/sessions/cool-gracious-cori/draft_unpacked/ppt/media/image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" y="384048"/>
            <a:ext cx="804672" cy="80467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89888" y="457200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66BB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Institution of Zambia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1389888" y="768096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5D6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Symposium 2026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438912" y="1389888"/>
            <a:ext cx="658368" cy="274320"/>
          </a:xfrm>
          <a:prstGeom prst="rect">
            <a:avLst/>
          </a:prstGeom>
          <a:solidFill>
            <a:srgbClr val="66BB6A"/>
          </a:solidFill>
          <a:ln w="12700">
            <a:solidFill>
              <a:srgbClr val="66BB6A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9" name="Text 5"/>
          <p:cNvSpPr/>
          <p:nvPr/>
        </p:nvSpPr>
        <p:spPr>
          <a:xfrm>
            <a:off x="438912" y="138988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P05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438912" y="1353312"/>
            <a:ext cx="4754880" cy="27432"/>
          </a:xfrm>
          <a:prstGeom prst="rect">
            <a:avLst/>
          </a:prstGeom>
          <a:solidFill>
            <a:srgbClr val="66BB6A"/>
          </a:solidFill>
          <a:ln w="12700">
            <a:solidFill>
              <a:srgbClr val="66BB6A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1" name="Text 7"/>
          <p:cNvSpPr/>
          <p:nvPr/>
        </p:nvSpPr>
        <p:spPr>
          <a:xfrm>
            <a:off x="438912" y="1880418"/>
            <a:ext cx="4709160" cy="17739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 of Forest Cover Dynamics in Lusaka East Forest Using Multi‑Sensor Remote Sensing and GIS Integration</a:t>
            </a:r>
            <a:endParaRPr lang="en-US" sz="2600" dirty="0"/>
          </a:p>
        </p:txBody>
      </p:sp>
      <p:sp>
        <p:nvSpPr>
          <p:cNvPr id="12" name="Text 8"/>
          <p:cNvSpPr/>
          <p:nvPr/>
        </p:nvSpPr>
        <p:spPr>
          <a:xfrm>
            <a:off x="438912" y="3665563"/>
            <a:ext cx="4663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6BB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Lusaka East Forest Reserve No. 27  |  2013 – 2024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0" y="4078224"/>
            <a:ext cx="5312664" cy="1065276"/>
          </a:xfrm>
          <a:prstGeom prst="rect">
            <a:avLst/>
          </a:prstGeom>
          <a:solidFill>
            <a:srgbClr val="145214"/>
          </a:solidFill>
          <a:ln w="12700">
            <a:solidFill>
              <a:srgbClr val="145214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4" name="Text 10"/>
          <p:cNvSpPr/>
          <p:nvPr/>
        </p:nvSpPr>
        <p:spPr>
          <a:xfrm>
            <a:off x="438912" y="4169664"/>
            <a:ext cx="46634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Nachaambwa Miyanda Moonga  |  +260 76 989 0265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38912" y="4498848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5D6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Co-Author: Michael Mutale  |  +260 96 254 9674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438912" y="4773168"/>
            <a:ext cx="4663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81C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Submitted to: EIZ Symposium 2026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" name="Text 1"/>
          <p:cNvSpPr/>
          <p:nvPr/>
        </p:nvSpPr>
        <p:spPr>
          <a:xfrm>
            <a:off x="201168" y="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Outline</a:t>
            </a:r>
            <a:endParaRPr lang="en-US" sz="1900" dirty="0"/>
          </a:p>
        </p:txBody>
      </p:sp>
      <p:pic>
        <p:nvPicPr>
          <p:cNvPr id="4" name="Image 0" descr="/sessions/cool-gracious-cori/draft_unpacked/ppt/media/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072" y="36576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160" y="489204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14</a:t>
            </a:r>
            <a:endParaRPr lang="en-US" sz="850" dirty="0"/>
          </a:p>
        </p:txBody>
      </p:sp>
      <p:sp>
        <p:nvSpPr>
          <p:cNvPr id="6" name="Shape 3"/>
          <p:cNvSpPr/>
          <p:nvPr/>
        </p:nvSpPr>
        <p:spPr>
          <a:xfrm>
            <a:off x="457200" y="776352"/>
            <a:ext cx="4160520" cy="475488"/>
          </a:xfrm>
          <a:prstGeom prst="rect">
            <a:avLst/>
          </a:prstGeom>
          <a:solidFill>
            <a:srgbClr val="E8F5E9"/>
          </a:solidFill>
          <a:ln w="6350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7" name="Shape 4"/>
          <p:cNvSpPr/>
          <p:nvPr/>
        </p:nvSpPr>
        <p:spPr>
          <a:xfrm>
            <a:off x="576072" y="849504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8" name="Text 5"/>
          <p:cNvSpPr/>
          <p:nvPr/>
        </p:nvSpPr>
        <p:spPr>
          <a:xfrm>
            <a:off x="576072" y="8495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014984" y="794640"/>
            <a:ext cx="350215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&amp; Significance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57200" y="1642080"/>
            <a:ext cx="416052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1" name="Shape 8"/>
          <p:cNvSpPr/>
          <p:nvPr/>
        </p:nvSpPr>
        <p:spPr>
          <a:xfrm>
            <a:off x="576072" y="1715232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2" name="Text 9"/>
          <p:cNvSpPr/>
          <p:nvPr/>
        </p:nvSpPr>
        <p:spPr>
          <a:xfrm>
            <a:off x="576072" y="17152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014984" y="1660368"/>
            <a:ext cx="350215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Area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457200" y="2574180"/>
            <a:ext cx="4160520" cy="475488"/>
          </a:xfrm>
          <a:prstGeom prst="rect">
            <a:avLst/>
          </a:prstGeom>
          <a:solidFill>
            <a:srgbClr val="E8F5E9"/>
          </a:solidFill>
          <a:ln w="6350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5" name="Shape 12"/>
          <p:cNvSpPr/>
          <p:nvPr/>
        </p:nvSpPr>
        <p:spPr>
          <a:xfrm>
            <a:off x="576072" y="2647332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6" name="Text 13"/>
          <p:cNvSpPr/>
          <p:nvPr/>
        </p:nvSpPr>
        <p:spPr>
          <a:xfrm>
            <a:off x="576072" y="26473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014984" y="2592468"/>
            <a:ext cx="350215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Objectives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457200" y="3543148"/>
            <a:ext cx="416052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9" name="Shape 16"/>
          <p:cNvSpPr/>
          <p:nvPr/>
        </p:nvSpPr>
        <p:spPr>
          <a:xfrm>
            <a:off x="576072" y="3616300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0" name="Text 17"/>
          <p:cNvSpPr/>
          <p:nvPr/>
        </p:nvSpPr>
        <p:spPr>
          <a:xfrm>
            <a:off x="576072" y="36163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1014984" y="3561436"/>
            <a:ext cx="350215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&amp; Methodology</a:t>
            </a:r>
            <a:endParaRPr lang="en-US" sz="1550" dirty="0"/>
          </a:p>
        </p:txBody>
      </p:sp>
      <p:sp>
        <p:nvSpPr>
          <p:cNvPr id="22" name="Shape 19"/>
          <p:cNvSpPr/>
          <p:nvPr/>
        </p:nvSpPr>
        <p:spPr>
          <a:xfrm>
            <a:off x="4663440" y="776352"/>
            <a:ext cx="4160520" cy="475488"/>
          </a:xfrm>
          <a:prstGeom prst="rect">
            <a:avLst/>
          </a:prstGeom>
          <a:solidFill>
            <a:srgbClr val="E8F5E9"/>
          </a:solidFill>
          <a:ln w="6350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3" name="Shape 20"/>
          <p:cNvSpPr/>
          <p:nvPr/>
        </p:nvSpPr>
        <p:spPr>
          <a:xfrm>
            <a:off x="4782312" y="849504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4" name="Text 21"/>
          <p:cNvSpPr/>
          <p:nvPr/>
        </p:nvSpPr>
        <p:spPr>
          <a:xfrm>
            <a:off x="4782312" y="8495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5221224" y="794640"/>
            <a:ext cx="350215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NDVI Classification Results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4663440" y="1642080"/>
            <a:ext cx="416052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7" name="Shape 24"/>
          <p:cNvSpPr/>
          <p:nvPr/>
        </p:nvSpPr>
        <p:spPr>
          <a:xfrm>
            <a:off x="4782312" y="1715232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8" name="Text 25"/>
          <p:cNvSpPr/>
          <p:nvPr/>
        </p:nvSpPr>
        <p:spPr>
          <a:xfrm>
            <a:off x="4782312" y="17152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5221224" y="1660368"/>
            <a:ext cx="350215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Cover Change Analysis</a:t>
            </a:r>
            <a:endParaRPr lang="en-US" sz="1550" dirty="0"/>
          </a:p>
        </p:txBody>
      </p:sp>
      <p:sp>
        <p:nvSpPr>
          <p:cNvPr id="30" name="Shape 27"/>
          <p:cNvSpPr/>
          <p:nvPr/>
        </p:nvSpPr>
        <p:spPr>
          <a:xfrm>
            <a:off x="4663440" y="2574180"/>
            <a:ext cx="4160520" cy="475488"/>
          </a:xfrm>
          <a:prstGeom prst="rect">
            <a:avLst/>
          </a:prstGeom>
          <a:solidFill>
            <a:srgbClr val="E8F5E9"/>
          </a:solidFill>
          <a:ln w="6350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1" name="Shape 28"/>
          <p:cNvSpPr/>
          <p:nvPr/>
        </p:nvSpPr>
        <p:spPr>
          <a:xfrm>
            <a:off x="4782312" y="2647332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2" name="Text 29"/>
          <p:cNvSpPr/>
          <p:nvPr/>
        </p:nvSpPr>
        <p:spPr>
          <a:xfrm>
            <a:off x="4782312" y="26473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5221224" y="2592468"/>
            <a:ext cx="350215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Findings &amp; Discussion</a:t>
            </a:r>
            <a:endParaRPr lang="en-US" sz="1550" dirty="0"/>
          </a:p>
        </p:txBody>
      </p:sp>
      <p:sp>
        <p:nvSpPr>
          <p:cNvPr id="34" name="Shape 31"/>
          <p:cNvSpPr/>
          <p:nvPr/>
        </p:nvSpPr>
        <p:spPr>
          <a:xfrm>
            <a:off x="4663440" y="3543148"/>
            <a:ext cx="416052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5" name="Shape 32"/>
          <p:cNvSpPr/>
          <p:nvPr/>
        </p:nvSpPr>
        <p:spPr>
          <a:xfrm>
            <a:off x="4782312" y="3616300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6" name="Text 33"/>
          <p:cNvSpPr/>
          <p:nvPr/>
        </p:nvSpPr>
        <p:spPr>
          <a:xfrm>
            <a:off x="4782312" y="36163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37" name="Text 34"/>
          <p:cNvSpPr/>
          <p:nvPr/>
        </p:nvSpPr>
        <p:spPr>
          <a:xfrm>
            <a:off x="5221224" y="3561436"/>
            <a:ext cx="350215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 &amp; Future Work</a:t>
            </a:r>
            <a:endParaRPr lang="en-US" sz="1550" dirty="0"/>
          </a:p>
        </p:txBody>
      </p:sp>
      <p:sp>
        <p:nvSpPr>
          <p:cNvPr id="38" name="Shape 35"/>
          <p:cNvSpPr/>
          <p:nvPr/>
        </p:nvSpPr>
        <p:spPr>
          <a:xfrm>
            <a:off x="457200" y="4663440"/>
            <a:ext cx="8229600" cy="34747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9" name="Text 36"/>
          <p:cNvSpPr/>
          <p:nvPr/>
        </p:nvSpPr>
        <p:spPr>
          <a:xfrm>
            <a:off x="502920" y="4663440"/>
            <a:ext cx="8138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focus: Lusaka East Forest Reserve No. 27  |  2013 – 2024  |  Landsat Collection 2 · 30 m resolution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" name="Text 1"/>
          <p:cNvSpPr/>
          <p:nvPr/>
        </p:nvSpPr>
        <p:spPr>
          <a:xfrm>
            <a:off x="201168" y="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&amp; Significance</a:t>
            </a:r>
            <a:endParaRPr lang="en-US" sz="1900" dirty="0"/>
          </a:p>
        </p:txBody>
      </p:sp>
      <p:pic>
        <p:nvPicPr>
          <p:cNvPr id="4" name="Image 0" descr="/sessions/cool-gracious-cori/draft_unpacked/ppt/media/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072" y="36576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160" y="489204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14</a:t>
            </a:r>
            <a:endParaRPr lang="en-US" sz="850" dirty="0"/>
          </a:p>
        </p:txBody>
      </p:sp>
      <p:sp>
        <p:nvSpPr>
          <p:cNvPr id="6" name="Shape 3"/>
          <p:cNvSpPr/>
          <p:nvPr/>
        </p:nvSpPr>
        <p:spPr>
          <a:xfrm>
            <a:off x="274320" y="658368"/>
            <a:ext cx="54864" cy="54864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7" name="Text 4"/>
          <p:cNvSpPr/>
          <p:nvPr/>
        </p:nvSpPr>
        <p:spPr>
          <a:xfrm>
            <a:off x="457200" y="621792"/>
            <a:ext cx="53949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forests under pressure.  </a:t>
            </a:r>
            <a:r>
              <a:rPr lang="en-US" sz="12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urbanisation in sub-Saharan Africa is driving forest encroachment and informal settlement expansion on peri-urban reserves.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274320" y="1435608"/>
            <a:ext cx="54864" cy="54864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9" name="Text 6"/>
          <p:cNvSpPr/>
          <p:nvPr/>
        </p:nvSpPr>
        <p:spPr>
          <a:xfrm>
            <a:off x="457200" y="1399032"/>
            <a:ext cx="53949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Lusaka's growth trajectory.  </a:t>
            </a:r>
            <a:r>
              <a:rPr lang="en-US" sz="12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Zambia's capital is one of Africa's fastest-growing cities, with population growth directly threatening adjacent forest reserves.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274320" y="2212848"/>
            <a:ext cx="54864" cy="54864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1" name="Text 8"/>
          <p:cNvSpPr/>
          <p:nvPr/>
        </p:nvSpPr>
        <p:spPr>
          <a:xfrm>
            <a:off x="457200" y="2176272"/>
            <a:ext cx="53949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NDVI as a monitoring tool.  </a:t>
            </a:r>
            <a:r>
              <a:rPr lang="en-US" sz="12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 indices derived from satellite imagery provide a systematic, repeatable method for land cover change detection at landscape scale.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274320" y="2990088"/>
            <a:ext cx="54864" cy="54864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3" name="Text 10"/>
          <p:cNvSpPr/>
          <p:nvPr/>
        </p:nvSpPr>
        <p:spPr>
          <a:xfrm>
            <a:off x="457200" y="2953512"/>
            <a:ext cx="53949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11-year Landsat time series.  </a:t>
            </a:r>
            <a:r>
              <a:rPr lang="en-US" sz="12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Landsat Collection 2 imagery (2013–2024) at 30 m resolution enables evidence-based assessment of forest degradation trends over time.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274320" y="4590288"/>
            <a:ext cx="5760720" cy="38404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5" name="Text 12"/>
          <p:cNvSpPr/>
          <p:nvPr/>
        </p:nvSpPr>
        <p:spPr>
          <a:xfrm>
            <a:off x="320040" y="4590288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tropical deforestation: ~10 million ha/year — local-scale monitoring is critical (FAO, 2022)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263640" y="566928"/>
            <a:ext cx="2606040" cy="4480560"/>
          </a:xfrm>
          <a:prstGeom prst="rect">
            <a:avLst/>
          </a:prstGeom>
          <a:solidFill>
            <a:srgbClr val="FFFFFF"/>
          </a:solidFill>
          <a:ln w="25400">
            <a:solidFill>
              <a:srgbClr val="2E7D3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pic>
        <p:nvPicPr>
          <p:cNvPr id="17" name="Image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09360" y="1056527"/>
            <a:ext cx="2514600" cy="35562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" name="Text 1"/>
          <p:cNvSpPr/>
          <p:nvPr/>
        </p:nvSpPr>
        <p:spPr>
          <a:xfrm>
            <a:off x="201168" y="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Area — Lusaka East Forest Reserve No. 27</a:t>
            </a:r>
            <a:endParaRPr lang="en-US" sz="1900" dirty="0"/>
          </a:p>
        </p:txBody>
      </p:sp>
      <p:pic>
        <p:nvPicPr>
          <p:cNvPr id="4" name="Image 0" descr="/sessions/cool-gracious-cori/draft_unpacked/ppt/media/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072" y="36576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160" y="489204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14</a:t>
            </a:r>
            <a:endParaRPr lang="en-US" sz="850" dirty="0"/>
          </a:p>
        </p:txBody>
      </p:sp>
      <p:sp>
        <p:nvSpPr>
          <p:cNvPr id="6" name="Shape 3"/>
          <p:cNvSpPr/>
          <p:nvPr/>
        </p:nvSpPr>
        <p:spPr>
          <a:xfrm>
            <a:off x="237744" y="548640"/>
            <a:ext cx="3015426" cy="4233672"/>
          </a:xfrm>
          <a:prstGeom prst="rect">
            <a:avLst/>
          </a:prstGeom>
          <a:solidFill>
            <a:srgbClr val="FFFFFF"/>
          </a:solidFill>
          <a:ln w="19050">
            <a:solidFill>
              <a:srgbClr val="66BB6A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pic>
        <p:nvPicPr>
          <p:cNvPr id="7" name="Image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4509" y="585216"/>
            <a:ext cx="2941895" cy="41605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274320" y="585216"/>
            <a:ext cx="2942274" cy="292608"/>
          </a:xfrm>
          <a:prstGeom prst="rect">
            <a:avLst/>
          </a:prstGeom>
          <a:solidFill>
            <a:srgbClr val="2E7D32">
              <a:alpha val="90000"/>
            </a:srgbClr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9" name="Text 5"/>
          <p:cNvSpPr/>
          <p:nvPr/>
        </p:nvSpPr>
        <p:spPr>
          <a:xfrm>
            <a:off x="274320" y="585216"/>
            <a:ext cx="294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Area Boundary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274320" y="4773168"/>
            <a:ext cx="294227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Landsat imagery — 30 m spatial resolution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3600642" y="621792"/>
            <a:ext cx="52690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Profile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3600642" y="1078992"/>
            <a:ext cx="2552223" cy="1024128"/>
          </a:xfrm>
          <a:prstGeom prst="rect">
            <a:avLst/>
          </a:prstGeom>
          <a:solidFill>
            <a:srgbClr val="E8F5E9"/>
          </a:solidFill>
          <a:ln w="19050">
            <a:solidFill>
              <a:srgbClr val="66BB6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13" name="Text 9"/>
          <p:cNvSpPr/>
          <p:nvPr/>
        </p:nvSpPr>
        <p:spPr>
          <a:xfrm>
            <a:off x="3600642" y="1133856"/>
            <a:ext cx="2552223" cy="573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~1,788 ha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3646362" y="1672986"/>
            <a:ext cx="2460783" cy="3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mapped area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6317457" y="1078992"/>
            <a:ext cx="2552223" cy="1024128"/>
          </a:xfrm>
          <a:prstGeom prst="rect">
            <a:avLst/>
          </a:prstGeom>
          <a:solidFill>
            <a:srgbClr val="E8F5E9"/>
          </a:solidFill>
          <a:ln w="19050">
            <a:solidFill>
              <a:srgbClr val="66BB6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16" name="Text 12"/>
          <p:cNvSpPr/>
          <p:nvPr/>
        </p:nvSpPr>
        <p:spPr>
          <a:xfrm>
            <a:off x="6317457" y="1133856"/>
            <a:ext cx="2552223" cy="573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1,756 ha</a:t>
            </a:r>
            <a:endParaRPr lang="en-US" sz="2400" dirty="0"/>
          </a:p>
        </p:txBody>
      </p:sp>
      <p:sp>
        <p:nvSpPr>
          <p:cNvPr id="17" name="Text 13"/>
          <p:cNvSpPr/>
          <p:nvPr/>
        </p:nvSpPr>
        <p:spPr>
          <a:xfrm>
            <a:off x="6363177" y="1672986"/>
            <a:ext cx="2460783" cy="3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Classified pixels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3600642" y="2286000"/>
            <a:ext cx="2552223" cy="1024128"/>
          </a:xfrm>
          <a:prstGeom prst="rect">
            <a:avLst/>
          </a:prstGeom>
          <a:solidFill>
            <a:srgbClr val="E8F5E9"/>
          </a:solidFill>
          <a:ln w="19050">
            <a:solidFill>
              <a:srgbClr val="66BB6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19" name="Text 15"/>
          <p:cNvSpPr/>
          <p:nvPr/>
        </p:nvSpPr>
        <p:spPr>
          <a:xfrm>
            <a:off x="3600642" y="2340864"/>
            <a:ext cx="2552223" cy="573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~15 km</a:t>
            </a:r>
            <a:endParaRPr lang="en-US" sz="2400" dirty="0"/>
          </a:p>
        </p:txBody>
      </p:sp>
      <p:sp>
        <p:nvSpPr>
          <p:cNvPr id="20" name="Text 16"/>
          <p:cNvSpPr/>
          <p:nvPr/>
        </p:nvSpPr>
        <p:spPr>
          <a:xfrm>
            <a:off x="3646362" y="2879994"/>
            <a:ext cx="2460783" cy="3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 of Lusaka CBD</a:t>
            </a:r>
            <a:endParaRPr lang="en-US" sz="1000" dirty="0"/>
          </a:p>
        </p:txBody>
      </p:sp>
      <p:sp>
        <p:nvSpPr>
          <p:cNvPr id="21" name="Shape 17"/>
          <p:cNvSpPr/>
          <p:nvPr/>
        </p:nvSpPr>
        <p:spPr>
          <a:xfrm>
            <a:off x="6317457" y="2286000"/>
            <a:ext cx="2552223" cy="1024128"/>
          </a:xfrm>
          <a:prstGeom prst="rect">
            <a:avLst/>
          </a:prstGeom>
          <a:solidFill>
            <a:srgbClr val="E8F5E9"/>
          </a:solidFill>
          <a:ln w="19050">
            <a:solidFill>
              <a:srgbClr val="66BB6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22" name="Text 18"/>
          <p:cNvSpPr/>
          <p:nvPr/>
        </p:nvSpPr>
        <p:spPr>
          <a:xfrm>
            <a:off x="6317457" y="2340864"/>
            <a:ext cx="2552223" cy="573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Chalimbana</a:t>
            </a:r>
            <a:endParaRPr lang="en-US" sz="2400" dirty="0"/>
          </a:p>
        </p:txBody>
      </p:sp>
      <p:sp>
        <p:nvSpPr>
          <p:cNvPr id="23" name="Text 19"/>
          <p:cNvSpPr/>
          <p:nvPr/>
        </p:nvSpPr>
        <p:spPr>
          <a:xfrm>
            <a:off x="6363177" y="2879994"/>
            <a:ext cx="2460783" cy="3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Sub-catchment</a:t>
            </a:r>
            <a:endParaRPr lang="en-US" sz="1000" dirty="0"/>
          </a:p>
        </p:txBody>
      </p:sp>
      <p:sp>
        <p:nvSpPr>
          <p:cNvPr id="24" name="Shape 20"/>
          <p:cNvSpPr/>
          <p:nvPr/>
        </p:nvSpPr>
        <p:spPr>
          <a:xfrm>
            <a:off x="3600642" y="3493008"/>
            <a:ext cx="2552223" cy="1024128"/>
          </a:xfrm>
          <a:prstGeom prst="rect">
            <a:avLst/>
          </a:prstGeom>
          <a:solidFill>
            <a:srgbClr val="E8F5E9"/>
          </a:solidFill>
          <a:ln w="19050">
            <a:solidFill>
              <a:srgbClr val="66BB6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25" name="Text 21"/>
          <p:cNvSpPr/>
          <p:nvPr/>
        </p:nvSpPr>
        <p:spPr>
          <a:xfrm>
            <a:off x="3600642" y="3547872"/>
            <a:ext cx="2552223" cy="573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Miombo</a:t>
            </a:r>
            <a:endParaRPr lang="en-US" sz="2400" dirty="0"/>
          </a:p>
        </p:txBody>
      </p:sp>
      <p:sp>
        <p:nvSpPr>
          <p:cNvPr id="26" name="Text 22"/>
          <p:cNvSpPr/>
          <p:nvPr/>
        </p:nvSpPr>
        <p:spPr>
          <a:xfrm>
            <a:off x="3646362" y="4087002"/>
            <a:ext cx="2460783" cy="3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Woodland ecosystem</a:t>
            </a:r>
            <a:endParaRPr lang="en-US" sz="1000" dirty="0"/>
          </a:p>
        </p:txBody>
      </p:sp>
      <p:sp>
        <p:nvSpPr>
          <p:cNvPr id="27" name="Shape 23"/>
          <p:cNvSpPr/>
          <p:nvPr/>
        </p:nvSpPr>
        <p:spPr>
          <a:xfrm>
            <a:off x="6317457" y="3493008"/>
            <a:ext cx="2552223" cy="1024128"/>
          </a:xfrm>
          <a:prstGeom prst="rect">
            <a:avLst/>
          </a:prstGeom>
          <a:solidFill>
            <a:srgbClr val="E8F5E9"/>
          </a:solidFill>
          <a:ln w="19050">
            <a:solidFill>
              <a:srgbClr val="66BB6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28" name="Text 24"/>
          <p:cNvSpPr/>
          <p:nvPr/>
        </p:nvSpPr>
        <p:spPr>
          <a:xfrm>
            <a:off x="6317457" y="3547872"/>
            <a:ext cx="2552223" cy="573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 / 5 yrs</a:t>
            </a:r>
            <a:endParaRPr lang="en-US" sz="2400" dirty="0"/>
          </a:p>
        </p:txBody>
      </p:sp>
      <p:sp>
        <p:nvSpPr>
          <p:cNvPr id="29" name="Text 25"/>
          <p:cNvSpPr/>
          <p:nvPr/>
        </p:nvSpPr>
        <p:spPr>
          <a:xfrm>
            <a:off x="6363177" y="4087002"/>
            <a:ext cx="2460783" cy="3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 / time-steps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" name="Text 1"/>
          <p:cNvSpPr/>
          <p:nvPr/>
        </p:nvSpPr>
        <p:spPr>
          <a:xfrm>
            <a:off x="201168" y="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Objectives &amp; Methodology</a:t>
            </a:r>
            <a:endParaRPr lang="en-US" sz="1900" dirty="0"/>
          </a:p>
        </p:txBody>
      </p:sp>
      <p:pic>
        <p:nvPicPr>
          <p:cNvPr id="4" name="Image 0" descr="/sessions/cool-gracious-cori/draft_unpacked/ppt/media/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072" y="36576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160" y="489204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274320" y="621792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274320" y="1259508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8" name="Text 5"/>
          <p:cNvSpPr/>
          <p:nvPr/>
        </p:nvSpPr>
        <p:spPr>
          <a:xfrm>
            <a:off x="274320" y="12595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13232" y="1060704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land cover across Lusaka East Forest Reserve No. 27 for 2013–2024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274320" y="2155920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1" name="Text 8"/>
          <p:cNvSpPr/>
          <p:nvPr/>
        </p:nvSpPr>
        <p:spPr>
          <a:xfrm>
            <a:off x="274320" y="21559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13232" y="192024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 five NDVI-based vegetation classes from Landsat Collection 2 Level-2 imagery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274320" y="3015456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4" name="Text 11"/>
          <p:cNvSpPr/>
          <p:nvPr/>
        </p:nvSpPr>
        <p:spPr>
          <a:xfrm>
            <a:off x="274320" y="301545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713232" y="2779776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Quantify built-up expansion and dense vegetation loss using pixel-based statistics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274320" y="3838120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7" name="Text 14"/>
          <p:cNvSpPr/>
          <p:nvPr/>
        </p:nvSpPr>
        <p:spPr>
          <a:xfrm>
            <a:off x="274320" y="38381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13232" y="3639312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spatial patterns of encroachment and forest degradation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526280" y="566928"/>
            <a:ext cx="0" cy="4407408"/>
          </a:xfrm>
          <a:prstGeom prst="line">
            <a:avLst/>
          </a:prstGeom>
          <a:noFill/>
          <a:ln w="19050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0" name="Text 17"/>
          <p:cNvSpPr/>
          <p:nvPr/>
        </p:nvSpPr>
        <p:spPr>
          <a:xfrm>
            <a:off x="4709160" y="621792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4709160" y="1060704"/>
            <a:ext cx="4114800" cy="676656"/>
          </a:xfrm>
          <a:prstGeom prst="rect">
            <a:avLst/>
          </a:prstGeom>
          <a:solidFill>
            <a:srgbClr val="E8F5E9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2" name="Text 19"/>
          <p:cNvSpPr/>
          <p:nvPr/>
        </p:nvSpPr>
        <p:spPr>
          <a:xfrm>
            <a:off x="4828032" y="1097280"/>
            <a:ext cx="3877056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buAutoNum type="arabicPeriod"/>
            </a:pPr>
            <a:r>
              <a:rPr lang="en-US" sz="11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Acquisition  </a:t>
            </a:r>
          </a:p>
          <a:p>
            <a:r>
              <a:rPr lang="en-US" sz="11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Landsat C2 T1 Level-2 — dry season composites (Jun–Aug), 5 epochs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4709160" y="1847088"/>
            <a:ext cx="4114800" cy="676656"/>
          </a:xfrm>
          <a:prstGeom prst="rect">
            <a:avLst/>
          </a:prstGeom>
          <a:solidFill>
            <a:srgbClr val="FFFFFF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4" name="Text 21"/>
          <p:cNvSpPr/>
          <p:nvPr/>
        </p:nvSpPr>
        <p:spPr>
          <a:xfrm>
            <a:off x="4828032" y="1883664"/>
            <a:ext cx="3877056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Preprocessing  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 × 0.0000275 − 0.2 → Surface Reflectance (Collection 2 scale factor)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4709160" y="2633472"/>
            <a:ext cx="4114800" cy="676656"/>
          </a:xfrm>
          <a:prstGeom prst="rect">
            <a:avLst/>
          </a:prstGeom>
          <a:solidFill>
            <a:srgbClr val="E8F5E9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6" name="Text 23"/>
          <p:cNvSpPr/>
          <p:nvPr/>
        </p:nvSpPr>
        <p:spPr>
          <a:xfrm>
            <a:off x="4828032" y="2670048"/>
            <a:ext cx="3877056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Index Computation  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NDVI, MNDWI, NDBI, BSI calculated per epoch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4709160" y="3419856"/>
            <a:ext cx="4114800" cy="676656"/>
          </a:xfrm>
          <a:prstGeom prst="rect">
            <a:avLst/>
          </a:prstGeom>
          <a:solidFill>
            <a:srgbClr val="FFFFFF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8" name="Text 25"/>
          <p:cNvSpPr/>
          <p:nvPr/>
        </p:nvSpPr>
        <p:spPr>
          <a:xfrm>
            <a:off x="4828032" y="3456432"/>
            <a:ext cx="3877056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Hybrid Classification  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Majority-vote built-up mask (≥ 2 of 3: NDBI &gt; 0.05, BSI &gt; 0, NDVI &lt; 0.20)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4709160" y="4206240"/>
            <a:ext cx="4114800" cy="676656"/>
          </a:xfrm>
          <a:prstGeom prst="rect">
            <a:avLst/>
          </a:prstGeom>
          <a:solidFill>
            <a:srgbClr val="E8F5E9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0" name="Text 27"/>
          <p:cNvSpPr/>
          <p:nvPr/>
        </p:nvSpPr>
        <p:spPr>
          <a:xfrm>
            <a:off x="4828032" y="4242816"/>
            <a:ext cx="3877056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Change Analysis  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Cross-tabulation pixel statistics — 2013 baseline vs. 2024 final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" name="Text 1"/>
          <p:cNvSpPr/>
          <p:nvPr/>
        </p:nvSpPr>
        <p:spPr>
          <a:xfrm>
            <a:off x="201168" y="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NDVI Classification Approach</a:t>
            </a:r>
            <a:endParaRPr lang="en-US" sz="1900" dirty="0"/>
          </a:p>
        </p:txBody>
      </p:sp>
      <p:pic>
        <p:nvPicPr>
          <p:cNvPr id="4" name="Image 0" descr="/sessions/cool-gracious-cori/draft_unpacked/ppt/media/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072" y="36576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160" y="489204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274320" y="621792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 Priority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274320" y="1078992"/>
            <a:ext cx="274320" cy="27432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8" name="Text 5"/>
          <p:cNvSpPr/>
          <p:nvPr/>
        </p:nvSpPr>
        <p:spPr>
          <a:xfrm>
            <a:off x="274320" y="10789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58368" y="1060704"/>
            <a:ext cx="182880" cy="402336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0" name="Text 7"/>
          <p:cNvSpPr/>
          <p:nvPr/>
        </p:nvSpPr>
        <p:spPr>
          <a:xfrm>
            <a:off x="950976" y="987552"/>
            <a:ext cx="47731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 </a:t>
            </a:r>
            <a:r>
              <a:rPr lang="en-US" sz="12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MNDWI &gt; 0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74320" y="1664208"/>
            <a:ext cx="274320" cy="27432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2" name="Text 9"/>
          <p:cNvSpPr/>
          <p:nvPr/>
        </p:nvSpPr>
        <p:spPr>
          <a:xfrm>
            <a:off x="274320" y="166420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658368" y="1645920"/>
            <a:ext cx="182880" cy="402336"/>
          </a:xfrm>
          <a:prstGeom prst="rect">
            <a:avLst/>
          </a:prstGeom>
          <a:solidFill>
            <a:srgbClr val="795548"/>
          </a:solidFill>
          <a:ln w="12700">
            <a:solidFill>
              <a:srgbClr val="795548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4" name="Text 11"/>
          <p:cNvSpPr/>
          <p:nvPr/>
        </p:nvSpPr>
        <p:spPr>
          <a:xfrm>
            <a:off x="950976" y="1572768"/>
            <a:ext cx="47731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Built-up  </a:t>
            </a:r>
            <a:r>
              <a:rPr lang="en-US" sz="12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Dry-season: NDBI &gt; 0.05, BSI &gt; 0, NDVI &lt; 0.20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(majority-vote ≥ 2 of 3 conditions)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274320" y="2249424"/>
            <a:ext cx="274320" cy="27432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6" name="Text 13"/>
          <p:cNvSpPr/>
          <p:nvPr/>
        </p:nvSpPr>
        <p:spPr>
          <a:xfrm>
            <a:off x="274320" y="22494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658368" y="2231136"/>
            <a:ext cx="182880" cy="402336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8" name="Text 15"/>
          <p:cNvSpPr/>
          <p:nvPr/>
        </p:nvSpPr>
        <p:spPr>
          <a:xfrm>
            <a:off x="950976" y="2157984"/>
            <a:ext cx="47731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Dense Veg.  </a:t>
            </a:r>
            <a:r>
              <a:rPr lang="en-US" sz="12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NDVI ≥ 0.40 (annual median composite)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274320" y="2834640"/>
            <a:ext cx="274320" cy="27432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0" name="Text 17"/>
          <p:cNvSpPr/>
          <p:nvPr/>
        </p:nvSpPr>
        <p:spPr>
          <a:xfrm>
            <a:off x="274320" y="28346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658368" y="2816352"/>
            <a:ext cx="182880" cy="402336"/>
          </a:xfrm>
          <a:prstGeom prst="rect">
            <a:avLst/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2" name="Text 19"/>
          <p:cNvSpPr/>
          <p:nvPr/>
        </p:nvSpPr>
        <p:spPr>
          <a:xfrm>
            <a:off x="950976" y="2743200"/>
            <a:ext cx="47731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 Veg.  </a:t>
            </a:r>
            <a:r>
              <a:rPr lang="en-US" sz="12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NDVI 0.25 – 0.40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274320" y="3419856"/>
            <a:ext cx="274320" cy="27432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4" name="Text 21"/>
          <p:cNvSpPr/>
          <p:nvPr/>
        </p:nvSpPr>
        <p:spPr>
          <a:xfrm>
            <a:off x="274320" y="341985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658368" y="3401568"/>
            <a:ext cx="182880" cy="402336"/>
          </a:xfrm>
          <a:prstGeom prst="rect">
            <a:avLst/>
          </a:prstGeom>
          <a:solidFill>
            <a:srgbClr val="AED581"/>
          </a:solidFill>
          <a:ln w="12700">
            <a:solidFill>
              <a:srgbClr val="AED581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6" name="Text 23"/>
          <p:cNvSpPr/>
          <p:nvPr/>
        </p:nvSpPr>
        <p:spPr>
          <a:xfrm>
            <a:off x="950976" y="3328416"/>
            <a:ext cx="47731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Sparse Veg.  </a:t>
            </a:r>
            <a:r>
              <a:rPr lang="en-US" sz="12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NDVI 0.10 – 0.25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274320" y="4005072"/>
            <a:ext cx="274320" cy="27432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8" name="Text 25"/>
          <p:cNvSpPr/>
          <p:nvPr/>
        </p:nvSpPr>
        <p:spPr>
          <a:xfrm>
            <a:off x="274320" y="40050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658368" y="3986784"/>
            <a:ext cx="182880" cy="402336"/>
          </a:xfrm>
          <a:prstGeom prst="rect">
            <a:avLst/>
          </a:prstGeom>
          <a:solidFill>
            <a:srgbClr val="BDBDBD"/>
          </a:solidFill>
          <a:ln w="12700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0" name="Text 27"/>
          <p:cNvSpPr/>
          <p:nvPr/>
        </p:nvSpPr>
        <p:spPr>
          <a:xfrm>
            <a:off x="950976" y="3913632"/>
            <a:ext cx="47731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Bare / Residual  </a:t>
            </a:r>
            <a:r>
              <a:rPr lang="en-US" sz="12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NDVI &lt; 0.10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274320" y="4535424"/>
            <a:ext cx="5394960" cy="402336"/>
          </a:xfrm>
          <a:prstGeom prst="rect">
            <a:avLst/>
          </a:prstGeom>
          <a:solidFill>
            <a:srgbClr val="FFF9C4"/>
          </a:solidFill>
          <a:ln w="12700">
            <a:solidFill>
              <a:srgbClr val="F9A825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2" name="Text 29"/>
          <p:cNvSpPr/>
          <p:nvPr/>
        </p:nvSpPr>
        <p:spPr>
          <a:xfrm>
            <a:off x="347472" y="4535424"/>
            <a:ext cx="524865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D40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Miombo context: Wet-season grass inflates NDVI on built-up plots — dry-season sub-composite prevents misclassification (Frost, 1996)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5897880" y="621792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Spectral Indices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5897880" y="987552"/>
            <a:ext cx="3017520" cy="841248"/>
          </a:xfrm>
          <a:prstGeom prst="rect">
            <a:avLst/>
          </a:prstGeom>
          <a:solidFill>
            <a:srgbClr val="E8F5E9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5" name="Text 32"/>
          <p:cNvSpPr/>
          <p:nvPr/>
        </p:nvSpPr>
        <p:spPr>
          <a:xfrm>
            <a:off x="5943600" y="1024128"/>
            <a:ext cx="7772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NDVI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6748272" y="1024128"/>
            <a:ext cx="208483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(NIR − Red)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──────────────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(NIR + Red)</a:t>
            </a:r>
            <a:endParaRPr lang="en-US" sz="1000" dirty="0"/>
          </a:p>
        </p:txBody>
      </p:sp>
      <p:sp>
        <p:nvSpPr>
          <p:cNvPr id="37" name="Shape 34"/>
          <p:cNvSpPr/>
          <p:nvPr/>
        </p:nvSpPr>
        <p:spPr>
          <a:xfrm>
            <a:off x="5897880" y="1947672"/>
            <a:ext cx="3017520" cy="841248"/>
          </a:xfrm>
          <a:prstGeom prst="rect">
            <a:avLst/>
          </a:prstGeom>
          <a:solidFill>
            <a:srgbClr val="E8F5E9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8" name="Text 35"/>
          <p:cNvSpPr/>
          <p:nvPr/>
        </p:nvSpPr>
        <p:spPr>
          <a:xfrm>
            <a:off x="5943600" y="1984248"/>
            <a:ext cx="7772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MNDWI</a:t>
            </a:r>
            <a:endParaRPr lang="en-US" sz="1400" dirty="0"/>
          </a:p>
        </p:txBody>
      </p:sp>
      <p:sp>
        <p:nvSpPr>
          <p:cNvPr id="39" name="Text 36"/>
          <p:cNvSpPr/>
          <p:nvPr/>
        </p:nvSpPr>
        <p:spPr>
          <a:xfrm>
            <a:off x="6748272" y="1984248"/>
            <a:ext cx="208483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(Green − SWIR1)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──────────────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(Green + SWIR1)</a:t>
            </a:r>
            <a:endParaRPr lang="en-US" sz="1000" dirty="0"/>
          </a:p>
        </p:txBody>
      </p:sp>
      <p:sp>
        <p:nvSpPr>
          <p:cNvPr id="40" name="Shape 37"/>
          <p:cNvSpPr/>
          <p:nvPr/>
        </p:nvSpPr>
        <p:spPr>
          <a:xfrm>
            <a:off x="5897880" y="2907792"/>
            <a:ext cx="3017520" cy="841248"/>
          </a:xfrm>
          <a:prstGeom prst="rect">
            <a:avLst/>
          </a:prstGeom>
          <a:solidFill>
            <a:srgbClr val="E8F5E9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41" name="Text 38"/>
          <p:cNvSpPr/>
          <p:nvPr/>
        </p:nvSpPr>
        <p:spPr>
          <a:xfrm>
            <a:off x="5943600" y="2944368"/>
            <a:ext cx="7772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NDBI</a:t>
            </a:r>
            <a:endParaRPr lang="en-US" sz="1400" dirty="0"/>
          </a:p>
        </p:txBody>
      </p:sp>
      <p:sp>
        <p:nvSpPr>
          <p:cNvPr id="42" name="Text 39"/>
          <p:cNvSpPr/>
          <p:nvPr/>
        </p:nvSpPr>
        <p:spPr>
          <a:xfrm>
            <a:off x="6748272" y="2944368"/>
            <a:ext cx="208483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(SWIR1 − NIR)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──────────────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(SWIR1 + NIR)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5897880" y="3867912"/>
            <a:ext cx="3017520" cy="841248"/>
          </a:xfrm>
          <a:prstGeom prst="rect">
            <a:avLst/>
          </a:prstGeom>
          <a:solidFill>
            <a:srgbClr val="E8F5E9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44" name="Text 41"/>
          <p:cNvSpPr/>
          <p:nvPr/>
        </p:nvSpPr>
        <p:spPr>
          <a:xfrm>
            <a:off x="5943600" y="3904488"/>
            <a:ext cx="7772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BSI</a:t>
            </a:r>
            <a:endParaRPr lang="en-US" sz="1400" dirty="0"/>
          </a:p>
        </p:txBody>
      </p:sp>
      <p:sp>
        <p:nvSpPr>
          <p:cNvPr id="45" name="Text 42"/>
          <p:cNvSpPr/>
          <p:nvPr/>
        </p:nvSpPr>
        <p:spPr>
          <a:xfrm>
            <a:off x="6748272" y="3904488"/>
            <a:ext cx="208483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((SWIR1+Red) − (NIR+Blue))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─────────────────────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((SWIR1+Red) + (NIR+Blue))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" name="Text 1"/>
          <p:cNvSpPr/>
          <p:nvPr/>
        </p:nvSpPr>
        <p:spPr>
          <a:xfrm>
            <a:off x="201168" y="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NDVI Land Cover Classification — 2013 · 2016 · 2019</a:t>
            </a:r>
            <a:endParaRPr lang="en-US" sz="1900" dirty="0"/>
          </a:p>
        </p:txBody>
      </p:sp>
      <p:pic>
        <p:nvPicPr>
          <p:cNvPr id="4" name="Image 0" descr="/sessions/cool-gracious-cori/draft_unpacked/ppt/media/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072" y="36576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160" y="489204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14</a:t>
            </a:r>
            <a:endParaRPr lang="en-US" sz="850" dirty="0"/>
          </a:p>
        </p:txBody>
      </p:sp>
      <p:sp>
        <p:nvSpPr>
          <p:cNvPr id="6" name="Shape 3"/>
          <p:cNvSpPr/>
          <p:nvPr/>
        </p:nvSpPr>
        <p:spPr>
          <a:xfrm>
            <a:off x="329184" y="548640"/>
            <a:ext cx="2659767" cy="3730752"/>
          </a:xfrm>
          <a:prstGeom prst="rect">
            <a:avLst/>
          </a:prstGeom>
          <a:solidFill>
            <a:srgbClr val="FFFFFF"/>
          </a:solidFill>
          <a:ln w="19050">
            <a:solidFill>
              <a:srgbClr val="66BB6A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pic>
        <p:nvPicPr>
          <p:cNvPr id="7" name="Image 1" descr="/sessions/cool-gracious-cori/draft_unpacked/ppt/media/image1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585216"/>
            <a:ext cx="2586615" cy="36576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365760" y="585216"/>
            <a:ext cx="2586615" cy="292608"/>
          </a:xfrm>
          <a:prstGeom prst="rect">
            <a:avLst/>
          </a:prstGeom>
          <a:solidFill>
            <a:srgbClr val="2E7D32">
              <a:alpha val="90000"/>
            </a:srgbClr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9" name="Text 5"/>
          <p:cNvSpPr/>
          <p:nvPr/>
        </p:nvSpPr>
        <p:spPr>
          <a:xfrm>
            <a:off x="365760" y="585216"/>
            <a:ext cx="25866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2013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3242117" y="548640"/>
            <a:ext cx="2659767" cy="3730752"/>
          </a:xfrm>
          <a:prstGeom prst="rect">
            <a:avLst/>
          </a:prstGeom>
          <a:solidFill>
            <a:srgbClr val="FFFFFF"/>
          </a:solidFill>
          <a:ln w="19050">
            <a:solidFill>
              <a:srgbClr val="66BB6A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pic>
        <p:nvPicPr>
          <p:cNvPr id="11" name="Image 2" descr="/sessions/cool-gracious-cori/draft_unpacked/ppt/media/image16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8693" y="585216"/>
            <a:ext cx="2586615" cy="365760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3278693" y="585216"/>
            <a:ext cx="2586615" cy="292608"/>
          </a:xfrm>
          <a:prstGeom prst="rect">
            <a:avLst/>
          </a:prstGeom>
          <a:solidFill>
            <a:srgbClr val="2E7D32">
              <a:alpha val="90000"/>
            </a:srgbClr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3" name="Text 8"/>
          <p:cNvSpPr/>
          <p:nvPr/>
        </p:nvSpPr>
        <p:spPr>
          <a:xfrm>
            <a:off x="3278693" y="585216"/>
            <a:ext cx="25866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6155049" y="548640"/>
            <a:ext cx="2659767" cy="3730752"/>
          </a:xfrm>
          <a:prstGeom prst="rect">
            <a:avLst/>
          </a:prstGeom>
          <a:solidFill>
            <a:srgbClr val="FFFFFF"/>
          </a:solidFill>
          <a:ln w="19050">
            <a:solidFill>
              <a:srgbClr val="66BB6A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pic>
        <p:nvPicPr>
          <p:cNvPr id="15" name="Image 3" descr="/sessions/cool-gracious-cori/draft_unpacked/ppt/media/image17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625" y="585216"/>
            <a:ext cx="2586615" cy="3657600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6191625" y="585216"/>
            <a:ext cx="2586615" cy="292608"/>
          </a:xfrm>
          <a:prstGeom prst="rect">
            <a:avLst/>
          </a:prstGeom>
          <a:solidFill>
            <a:srgbClr val="2E7D32">
              <a:alpha val="90000"/>
            </a:srgbClr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7" name="Text 11"/>
          <p:cNvSpPr/>
          <p:nvPr/>
        </p:nvSpPr>
        <p:spPr>
          <a:xfrm>
            <a:off x="6191625" y="585216"/>
            <a:ext cx="25866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</a:t>
            </a: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320040" y="4773168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Landsat Collection 2 Tier 1 Level-2 · 30 m resolution · Annual median composite · 5-class NDVI scheme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1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" name="Text 1"/>
          <p:cNvSpPr/>
          <p:nvPr/>
        </p:nvSpPr>
        <p:spPr>
          <a:xfrm>
            <a:off x="201168" y="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NDVI Land Cover Classification — 2022 &amp; 2024</a:t>
            </a:r>
            <a:endParaRPr lang="en-US" sz="1900" dirty="0"/>
          </a:p>
        </p:txBody>
      </p:sp>
      <p:pic>
        <p:nvPicPr>
          <p:cNvPr id="4" name="Image 0" descr="/sessions/cool-gracious-cori/draft_unpacked/ppt/media/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072" y="36576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160" y="489204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14</a:t>
            </a:r>
            <a:endParaRPr lang="en-US" sz="850" dirty="0"/>
          </a:p>
        </p:txBody>
      </p:sp>
      <p:sp>
        <p:nvSpPr>
          <p:cNvPr id="6" name="Shape 3"/>
          <p:cNvSpPr/>
          <p:nvPr/>
        </p:nvSpPr>
        <p:spPr>
          <a:xfrm>
            <a:off x="1743069" y="548640"/>
            <a:ext cx="2659767" cy="3730752"/>
          </a:xfrm>
          <a:prstGeom prst="rect">
            <a:avLst/>
          </a:prstGeom>
          <a:solidFill>
            <a:srgbClr val="FFFFFF"/>
          </a:solidFill>
          <a:ln w="19050">
            <a:solidFill>
              <a:srgbClr val="66BB6A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pic>
        <p:nvPicPr>
          <p:cNvPr id="7" name="Image 1" descr="/sessions/cool-gracious-cori/draft_unpacked/ppt/media/image18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645" y="585216"/>
            <a:ext cx="2586615" cy="36576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779645" y="585216"/>
            <a:ext cx="2586615" cy="292608"/>
          </a:xfrm>
          <a:prstGeom prst="rect">
            <a:avLst/>
          </a:prstGeom>
          <a:solidFill>
            <a:srgbClr val="2E7D32">
              <a:alpha val="90000"/>
            </a:srgbClr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9" name="Text 5"/>
          <p:cNvSpPr/>
          <p:nvPr/>
        </p:nvSpPr>
        <p:spPr>
          <a:xfrm>
            <a:off x="1779645" y="585216"/>
            <a:ext cx="25866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4741164" y="548640"/>
            <a:ext cx="2659767" cy="3730752"/>
          </a:xfrm>
          <a:prstGeom prst="rect">
            <a:avLst/>
          </a:prstGeom>
          <a:solidFill>
            <a:srgbClr val="FFFFFF"/>
          </a:solidFill>
          <a:ln w="19050">
            <a:solidFill>
              <a:srgbClr val="66BB6A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pic>
        <p:nvPicPr>
          <p:cNvPr id="11" name="Image 2" descr="/sessions/cool-gracious-cori/draft_unpacked/ppt/media/image19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740" y="585216"/>
            <a:ext cx="2586615" cy="365760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4777740" y="585216"/>
            <a:ext cx="2586615" cy="292608"/>
          </a:xfrm>
          <a:prstGeom prst="rect">
            <a:avLst/>
          </a:prstGeom>
          <a:solidFill>
            <a:srgbClr val="2E7D32">
              <a:alpha val="90000"/>
            </a:srgbClr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3" name="Text 8"/>
          <p:cNvSpPr/>
          <p:nvPr/>
        </p:nvSpPr>
        <p:spPr>
          <a:xfrm>
            <a:off x="4777740" y="585216"/>
            <a:ext cx="25866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274320" y="4325112"/>
            <a:ext cx="8595360" cy="658368"/>
          </a:xfrm>
          <a:prstGeom prst="rect">
            <a:avLst/>
          </a:prstGeom>
          <a:solidFill>
            <a:srgbClr val="E8F5E9"/>
          </a:solidFill>
          <a:ln w="12700">
            <a:solidFill>
              <a:srgbClr val="66BB6A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5" name="Text 10"/>
          <p:cNvSpPr/>
          <p:nvPr/>
        </p:nvSpPr>
        <p:spPr>
          <a:xfrm>
            <a:off x="411480" y="4352544"/>
            <a:ext cx="83210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observation: </a:t>
            </a:r>
            <a:r>
              <a:rPr lang="en-US" sz="11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2024, built-up and bare surfaces have expanded markedly along the northern and southern reserve boundaries. The 2024 map (right) also encodes the 2013–2024 change layer, revealing encroachment hotspots in pink/magenta.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" name="Text 1"/>
          <p:cNvSpPr/>
          <p:nvPr/>
        </p:nvSpPr>
        <p:spPr>
          <a:xfrm>
            <a:off x="201168" y="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Cover Change Analysis — 2013 vs. 2024</a:t>
            </a:r>
            <a:endParaRPr lang="en-US" sz="1900" dirty="0"/>
          </a:p>
        </p:txBody>
      </p:sp>
      <p:pic>
        <p:nvPicPr>
          <p:cNvPr id="4" name="Image 0" descr="/sessions/cool-gracious-cori/draft_unpacked/ppt/media/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072" y="36576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160" y="489204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14</a:t>
            </a:r>
            <a:endParaRPr lang="en-US" sz="850" dirty="0"/>
          </a:p>
        </p:txBody>
      </p:sp>
      <p:sp>
        <p:nvSpPr>
          <p:cNvPr id="6" name="Shape 3"/>
          <p:cNvSpPr/>
          <p:nvPr/>
        </p:nvSpPr>
        <p:spPr>
          <a:xfrm>
            <a:off x="237744" y="539496"/>
            <a:ext cx="2983093" cy="4187952"/>
          </a:xfrm>
          <a:prstGeom prst="rect">
            <a:avLst/>
          </a:prstGeom>
          <a:solidFill>
            <a:srgbClr val="FFFFFF"/>
          </a:solidFill>
          <a:ln w="19050">
            <a:solidFill>
              <a:srgbClr val="66BB6A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pic>
        <p:nvPicPr>
          <p:cNvPr id="7" name="Image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4507" y="576072"/>
            <a:ext cx="2909567" cy="41148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274320" y="576072"/>
            <a:ext cx="2909941" cy="292608"/>
          </a:xfrm>
          <a:prstGeom prst="rect">
            <a:avLst/>
          </a:prstGeom>
          <a:solidFill>
            <a:srgbClr val="2E7D32">
              <a:alpha val="90000"/>
            </a:srgbClr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9" name="Text 5"/>
          <p:cNvSpPr/>
          <p:nvPr/>
        </p:nvSpPr>
        <p:spPr>
          <a:xfrm>
            <a:off x="274320" y="576072"/>
            <a:ext cx="290994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Change: 2013 → 2024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36873" y="4734822"/>
            <a:ext cx="337000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Pink = Built-up expansion  ·  Green = Revegetation  ·  White = No change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3568309" y="621792"/>
            <a:ext cx="5301371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Pixel-Level Statistics  (n = 20,789 pixels each)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3568309" y="1042416"/>
            <a:ext cx="5301371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Built-up Expansion (vs. 2013)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3568309" y="1389888"/>
            <a:ext cx="1700068" cy="932688"/>
          </a:xfrm>
          <a:prstGeom prst="rect">
            <a:avLst/>
          </a:prstGeom>
          <a:solidFill>
            <a:srgbClr val="E8F5E9"/>
          </a:solidFill>
          <a:ln w="19050">
            <a:solidFill>
              <a:srgbClr val="66BB6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14" name="Text 10"/>
          <p:cNvSpPr/>
          <p:nvPr/>
        </p:nvSpPr>
        <p:spPr>
          <a:xfrm>
            <a:off x="3568309" y="1444752"/>
            <a:ext cx="1700068" cy="522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9.5%</a:t>
            </a:r>
            <a:endParaRPr lang="en-US" sz="2400" dirty="0"/>
          </a:p>
        </p:txBody>
      </p:sp>
      <p:sp>
        <p:nvSpPr>
          <p:cNvPr id="15" name="Text 11"/>
          <p:cNvSpPr/>
          <p:nvPr/>
        </p:nvSpPr>
        <p:spPr>
          <a:xfrm>
            <a:off x="3614029" y="1930847"/>
            <a:ext cx="1608628" cy="35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1,976 px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Expansion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5368961" y="1389888"/>
            <a:ext cx="1700068" cy="932688"/>
          </a:xfrm>
          <a:prstGeom prst="rect">
            <a:avLst/>
          </a:prstGeom>
          <a:solidFill>
            <a:srgbClr val="E8F5E9"/>
          </a:solidFill>
          <a:ln w="19050">
            <a:solidFill>
              <a:srgbClr val="66BB6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17" name="Text 13"/>
          <p:cNvSpPr/>
          <p:nvPr/>
        </p:nvSpPr>
        <p:spPr>
          <a:xfrm>
            <a:off x="5368961" y="1444752"/>
            <a:ext cx="1700068" cy="522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4.1%</a:t>
            </a:r>
            <a:endParaRPr lang="en-US" sz="2400" dirty="0"/>
          </a:p>
        </p:txBody>
      </p:sp>
      <p:sp>
        <p:nvSpPr>
          <p:cNvPr id="18" name="Text 14"/>
          <p:cNvSpPr/>
          <p:nvPr/>
        </p:nvSpPr>
        <p:spPr>
          <a:xfrm>
            <a:off x="5414681" y="1930847"/>
            <a:ext cx="1608628" cy="35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847 px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Re-vegetated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169612" y="1389888"/>
            <a:ext cx="1700068" cy="932688"/>
          </a:xfrm>
          <a:prstGeom prst="rect">
            <a:avLst/>
          </a:prstGeom>
          <a:solidFill>
            <a:srgbClr val="E8F5E9"/>
          </a:solidFill>
          <a:ln w="19050">
            <a:solidFill>
              <a:srgbClr val="66BB6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20" name="Text 16"/>
          <p:cNvSpPr/>
          <p:nvPr/>
        </p:nvSpPr>
        <p:spPr>
          <a:xfrm>
            <a:off x="7169612" y="1444752"/>
            <a:ext cx="1700068" cy="522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86.4%</a:t>
            </a:r>
            <a:endParaRPr lang="en-US" sz="2400" dirty="0"/>
          </a:p>
        </p:txBody>
      </p:sp>
      <p:sp>
        <p:nvSpPr>
          <p:cNvPr id="21" name="Text 17"/>
          <p:cNvSpPr/>
          <p:nvPr/>
        </p:nvSpPr>
        <p:spPr>
          <a:xfrm>
            <a:off x="7215332" y="1930847"/>
            <a:ext cx="1608628" cy="35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17,966 px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Change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3568309" y="2423160"/>
            <a:ext cx="5301371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Dense Vegetation Change (vs. 2013)</a:t>
            </a:r>
            <a:endParaRPr lang="en-US" sz="1150" dirty="0"/>
          </a:p>
        </p:txBody>
      </p:sp>
      <p:sp>
        <p:nvSpPr>
          <p:cNvPr id="23" name="Shape 19"/>
          <p:cNvSpPr/>
          <p:nvPr/>
        </p:nvSpPr>
        <p:spPr>
          <a:xfrm>
            <a:off x="3568309" y="2770632"/>
            <a:ext cx="1700068" cy="932688"/>
          </a:xfrm>
          <a:prstGeom prst="rect">
            <a:avLst/>
          </a:prstGeom>
          <a:solidFill>
            <a:srgbClr val="E8F5E9"/>
          </a:solidFill>
          <a:ln w="19050">
            <a:solidFill>
              <a:srgbClr val="66BB6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24" name="Text 20"/>
          <p:cNvSpPr/>
          <p:nvPr/>
        </p:nvSpPr>
        <p:spPr>
          <a:xfrm>
            <a:off x="3568309" y="2825496"/>
            <a:ext cx="1700068" cy="522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7.2%</a:t>
            </a:r>
            <a:endParaRPr lang="en-US" sz="2400" dirty="0"/>
          </a:p>
        </p:txBody>
      </p:sp>
      <p:sp>
        <p:nvSpPr>
          <p:cNvPr id="25" name="Text 21"/>
          <p:cNvSpPr/>
          <p:nvPr/>
        </p:nvSpPr>
        <p:spPr>
          <a:xfrm>
            <a:off x="3614029" y="3311591"/>
            <a:ext cx="1608628" cy="35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1,488 px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Veg. Loss</a:t>
            </a:r>
            <a:endParaRPr lang="en-US" sz="1000" dirty="0"/>
          </a:p>
        </p:txBody>
      </p:sp>
      <p:sp>
        <p:nvSpPr>
          <p:cNvPr id="26" name="Shape 22"/>
          <p:cNvSpPr/>
          <p:nvPr/>
        </p:nvSpPr>
        <p:spPr>
          <a:xfrm>
            <a:off x="5368961" y="2770632"/>
            <a:ext cx="1700068" cy="932688"/>
          </a:xfrm>
          <a:prstGeom prst="rect">
            <a:avLst/>
          </a:prstGeom>
          <a:solidFill>
            <a:srgbClr val="E8F5E9"/>
          </a:solidFill>
          <a:ln w="19050">
            <a:solidFill>
              <a:srgbClr val="66BB6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27" name="Text 23"/>
          <p:cNvSpPr/>
          <p:nvPr/>
        </p:nvSpPr>
        <p:spPr>
          <a:xfrm>
            <a:off x="5368961" y="2825496"/>
            <a:ext cx="1700068" cy="522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2.2%</a:t>
            </a:r>
            <a:endParaRPr lang="en-US" sz="2400" dirty="0"/>
          </a:p>
        </p:txBody>
      </p:sp>
      <p:sp>
        <p:nvSpPr>
          <p:cNvPr id="28" name="Text 24"/>
          <p:cNvSpPr/>
          <p:nvPr/>
        </p:nvSpPr>
        <p:spPr>
          <a:xfrm>
            <a:off x="5414681" y="3311591"/>
            <a:ext cx="1608628" cy="35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450 px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Veg. Gain</a:t>
            </a:r>
            <a:endParaRPr lang="en-US" sz="1000" dirty="0"/>
          </a:p>
        </p:txBody>
      </p:sp>
      <p:sp>
        <p:nvSpPr>
          <p:cNvPr id="29" name="Shape 25"/>
          <p:cNvSpPr/>
          <p:nvPr/>
        </p:nvSpPr>
        <p:spPr>
          <a:xfrm>
            <a:off x="7169612" y="2770632"/>
            <a:ext cx="1700068" cy="932688"/>
          </a:xfrm>
          <a:prstGeom prst="rect">
            <a:avLst/>
          </a:prstGeom>
          <a:solidFill>
            <a:srgbClr val="E8F5E9"/>
          </a:solidFill>
          <a:ln w="19050">
            <a:solidFill>
              <a:srgbClr val="66BB6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30" name="Text 26"/>
          <p:cNvSpPr/>
          <p:nvPr/>
        </p:nvSpPr>
        <p:spPr>
          <a:xfrm>
            <a:off x="7169612" y="2825496"/>
            <a:ext cx="1700068" cy="522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90.7%</a:t>
            </a:r>
            <a:endParaRPr lang="en-US" sz="2400" dirty="0"/>
          </a:p>
        </p:txBody>
      </p:sp>
      <p:sp>
        <p:nvSpPr>
          <p:cNvPr id="31" name="Text 27"/>
          <p:cNvSpPr/>
          <p:nvPr/>
        </p:nvSpPr>
        <p:spPr>
          <a:xfrm>
            <a:off x="7215332" y="3311591"/>
            <a:ext cx="1608628" cy="35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18,851 px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Change</a:t>
            </a:r>
            <a:endParaRPr lang="en-US" sz="1000" dirty="0"/>
          </a:p>
        </p:txBody>
      </p:sp>
      <p:sp>
        <p:nvSpPr>
          <p:cNvPr id="32" name="Shape 28"/>
          <p:cNvSpPr/>
          <p:nvPr/>
        </p:nvSpPr>
        <p:spPr>
          <a:xfrm>
            <a:off x="3568309" y="3803904"/>
            <a:ext cx="5301371" cy="512064"/>
          </a:xfrm>
          <a:prstGeom prst="rect">
            <a:avLst/>
          </a:prstGeom>
          <a:solidFill>
            <a:srgbClr val="FFEBEE"/>
          </a:solidFill>
          <a:ln w="19050">
            <a:solidFill>
              <a:srgbClr val="E53935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3" name="Text 29"/>
          <p:cNvSpPr/>
          <p:nvPr/>
        </p:nvSpPr>
        <p:spPr>
          <a:xfrm>
            <a:off x="3678037" y="3803904"/>
            <a:ext cx="5081915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Dense vegetation loss : gain ratio  &gt;  3 : 1  —  indicating net canopy decline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1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" name="Text 1"/>
          <p:cNvSpPr/>
          <p:nvPr/>
        </p:nvSpPr>
        <p:spPr>
          <a:xfrm>
            <a:off x="201168" y="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NDVI Land Cover Class Area Trends — 2013 to 2024</a:t>
            </a:r>
            <a:endParaRPr lang="en-US" sz="1900" dirty="0"/>
          </a:p>
        </p:txBody>
      </p:sp>
      <p:pic>
        <p:nvPicPr>
          <p:cNvPr id="4" name="Image 0" descr="/sessions/cool-gracious-cori/draft_unpacked/ppt/media/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072" y="36576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160" y="489204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14</a:t>
            </a:r>
            <a:endParaRPr lang="en-US" sz="850" dirty="0"/>
          </a:p>
        </p:txBody>
      </p:sp>
      <p:pic>
        <p:nvPicPr>
          <p:cNvPr id="6" name="Image 1" descr="/sessions/cool-gracious-cori/resized/ndvi_trends_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7835" y="576072"/>
            <a:ext cx="4588329" cy="409651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74320" y="4718304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A — Moderate Vegetation (dominant class, ~1,000–1,300 ha)  ·  Panel B — Dense, Sparse, Bare/Built-up, Water (0–400 ha)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" name="Text 1"/>
          <p:cNvSpPr/>
          <p:nvPr/>
        </p:nvSpPr>
        <p:spPr>
          <a:xfrm>
            <a:off x="201168" y="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Findings &amp; Discussion</a:t>
            </a:r>
            <a:endParaRPr lang="en-US" sz="1900" dirty="0"/>
          </a:p>
        </p:txBody>
      </p:sp>
      <p:pic>
        <p:nvPicPr>
          <p:cNvPr id="4" name="Image 0" descr="/sessions/cool-gracious-cori/draft_unpacked/ppt/media/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072" y="36576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160" y="489204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14</a:t>
            </a:r>
            <a:endParaRPr lang="en-US" sz="850" dirty="0"/>
          </a:p>
        </p:txBody>
      </p:sp>
      <p:sp>
        <p:nvSpPr>
          <p:cNvPr id="6" name="Shape 3"/>
          <p:cNvSpPr/>
          <p:nvPr/>
        </p:nvSpPr>
        <p:spPr>
          <a:xfrm>
            <a:off x="347472" y="566928"/>
            <a:ext cx="2606040" cy="1170432"/>
          </a:xfrm>
          <a:prstGeom prst="rect">
            <a:avLst/>
          </a:prstGeom>
          <a:solidFill>
            <a:srgbClr val="FAFAFA"/>
          </a:solidFill>
          <a:ln w="31750">
            <a:solidFill>
              <a:srgbClr val="C62828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7" name="Text 4"/>
          <p:cNvSpPr/>
          <p:nvPr/>
        </p:nvSpPr>
        <p:spPr>
          <a:xfrm>
            <a:off x="347472" y="603504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-47.1%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402336" y="1216152"/>
            <a:ext cx="24963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Dense Vegetation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185 ha → 98 ha (2013–2024)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191256" y="566928"/>
            <a:ext cx="2606040" cy="1170432"/>
          </a:xfrm>
          <a:prstGeom prst="rect">
            <a:avLst/>
          </a:prstGeom>
          <a:solidFill>
            <a:srgbClr val="FAFAFA"/>
          </a:solidFill>
          <a:ln w="31750">
            <a:solidFill>
              <a:srgbClr val="E6510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10" name="Text 7"/>
          <p:cNvSpPr/>
          <p:nvPr/>
        </p:nvSpPr>
        <p:spPr>
          <a:xfrm>
            <a:off x="3191256" y="603504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+53.2%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3246120" y="1216152"/>
            <a:ext cx="24963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Built-up Expansion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+90.34 ha net change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035040" y="566928"/>
            <a:ext cx="2606040" cy="1170432"/>
          </a:xfrm>
          <a:prstGeom prst="rect">
            <a:avLst/>
          </a:prstGeom>
          <a:solidFill>
            <a:srgbClr val="FAFAFA"/>
          </a:solidFill>
          <a:ln w="31750">
            <a:solidFill>
              <a:srgbClr val="1565C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13" name="Text 10"/>
          <p:cNvSpPr/>
          <p:nvPr/>
        </p:nvSpPr>
        <p:spPr>
          <a:xfrm>
            <a:off x="6035040" y="603504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85.0%</a:t>
            </a:r>
            <a:endParaRPr lang="en-US" sz="3000" dirty="0"/>
          </a:p>
        </p:txBody>
      </p:sp>
      <p:sp>
        <p:nvSpPr>
          <p:cNvPr id="14" name="Text 11"/>
          <p:cNvSpPr/>
          <p:nvPr/>
        </p:nvSpPr>
        <p:spPr>
          <a:xfrm>
            <a:off x="6089904" y="1216152"/>
            <a:ext cx="24963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Veg. Cover Remaining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(was 90.1% in 2013)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47472" y="1892808"/>
            <a:ext cx="8485632" cy="0"/>
          </a:xfrm>
          <a:prstGeom prst="line">
            <a:avLst/>
          </a:prstGeom>
          <a:noFill/>
          <a:ln w="9525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6" name="Shape 13"/>
          <p:cNvSpPr/>
          <p:nvPr/>
        </p:nvSpPr>
        <p:spPr>
          <a:xfrm>
            <a:off x="347472" y="1965960"/>
            <a:ext cx="54864" cy="128016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7" name="Text 14"/>
          <p:cNvSpPr/>
          <p:nvPr/>
        </p:nvSpPr>
        <p:spPr>
          <a:xfrm>
            <a:off x="493776" y="2002536"/>
            <a:ext cx="4133088" cy="12252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Expansion Pattern
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Encroachment concentrated along northern and southern reserve boundaries; built-up expansion (9.5%) far outpaced revegetation (4.1%).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4782312" y="1965960"/>
            <a:ext cx="54864" cy="128016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9" name="Text 16"/>
          <p:cNvSpPr/>
          <p:nvPr/>
        </p:nvSpPr>
        <p:spPr>
          <a:xfrm>
            <a:off x="4928616" y="2002536"/>
            <a:ext cx="4133088" cy="12252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Forest Transition Theory
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loss:gain ratio &gt;3:1 for dense vegetation is consistent with early urbanisation phases described by Rudel et al. (2020) — extraction precedes any recovery.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347472" y="3410712"/>
            <a:ext cx="54864" cy="128016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1" name="Text 18"/>
          <p:cNvSpPr/>
          <p:nvPr/>
        </p:nvSpPr>
        <p:spPr>
          <a:xfrm>
            <a:off x="493776" y="3447288"/>
            <a:ext cx="4133088" cy="12252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Miombo Woodland Challenge
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Seasonal grass in miombo woodland inflates NDVI on built-up plots — the hybrid dry-season classification approach directly addresses this ecological challenge (Frost, 1996).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4782312" y="3410712"/>
            <a:ext cx="54864" cy="128016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3" name="Text 20"/>
          <p:cNvSpPr/>
          <p:nvPr/>
        </p:nvSpPr>
        <p:spPr>
          <a:xfrm>
            <a:off x="4928616" y="3447288"/>
            <a:ext cx="4133088" cy="12252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Relevance
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evidence supports targeted conservation in alignment with Zambia's Forestry Act and National Climate NDC commitments (Ministry of Lands, 2025).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1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" name="Text 1"/>
          <p:cNvSpPr/>
          <p:nvPr/>
        </p:nvSpPr>
        <p:spPr>
          <a:xfrm>
            <a:off x="201168" y="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 &amp; Future Work</a:t>
            </a:r>
            <a:endParaRPr lang="en-US" sz="1900" dirty="0"/>
          </a:p>
        </p:txBody>
      </p:sp>
      <p:pic>
        <p:nvPicPr>
          <p:cNvPr id="4" name="Image 0" descr="/sessions/cool-gracious-cori/draft_unpacked/ppt/media/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072" y="36576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160" y="489204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274320" y="621792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274320" y="1200813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8" name="Text 5"/>
          <p:cNvSpPr/>
          <p:nvPr/>
        </p:nvSpPr>
        <p:spPr>
          <a:xfrm>
            <a:off x="274320" y="1200813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94944" y="1024128"/>
            <a:ext cx="4059936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Dense vegetation declined 47.1% (185 → 98 ha) while built-up area expanded 53.2% (+90 ha) over 2013–2024.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274320" y="1978053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1" name="Text 8"/>
          <p:cNvSpPr/>
          <p:nvPr/>
        </p:nvSpPr>
        <p:spPr>
          <a:xfrm>
            <a:off x="274320" y="1978053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694944" y="1801368"/>
            <a:ext cx="4059936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vegetation cover fell from 90.1% to 85.0%, indicating measurable forest degradation.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274320" y="2755293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4" name="Text 11"/>
          <p:cNvSpPr/>
          <p:nvPr/>
        </p:nvSpPr>
        <p:spPr>
          <a:xfrm>
            <a:off x="274320" y="2755293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694944" y="2578608"/>
            <a:ext cx="4059936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Encroachment concentrated along the northern and southern reserve boundaries.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274320" y="3532533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7" name="Text 14"/>
          <p:cNvSpPr/>
          <p:nvPr/>
        </p:nvSpPr>
        <p:spPr>
          <a:xfrm>
            <a:off x="274320" y="3532533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694944" y="3355848"/>
            <a:ext cx="4059936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Landsat hybrid NDVI classification effectively distinguished built-up from miombo woodland.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274320" y="4309773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0" name="Text 17"/>
          <p:cNvSpPr/>
          <p:nvPr/>
        </p:nvSpPr>
        <p:spPr>
          <a:xfrm>
            <a:off x="274320" y="4309773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694944" y="4133088"/>
            <a:ext cx="4059936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sensing confirms the reserve is under significant and ongoing urban pressure.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4983480" y="566928"/>
            <a:ext cx="0" cy="4434840"/>
          </a:xfrm>
          <a:prstGeom prst="line">
            <a:avLst/>
          </a:prstGeom>
          <a:noFill/>
          <a:ln w="19050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3" name="Text 20"/>
          <p:cNvSpPr/>
          <p:nvPr/>
        </p:nvSpPr>
        <p:spPr>
          <a:xfrm>
            <a:off x="5138928" y="621792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5138928" y="1060704"/>
            <a:ext cx="3749040" cy="859536"/>
          </a:xfrm>
          <a:prstGeom prst="rect">
            <a:avLst/>
          </a:prstGeom>
          <a:solidFill>
            <a:srgbClr val="E8F5E9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5" name="Text 22"/>
          <p:cNvSpPr/>
          <p:nvPr/>
        </p:nvSpPr>
        <p:spPr>
          <a:xfrm>
            <a:off x="5266944" y="1115568"/>
            <a:ext cx="3493008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Participatory Mapping
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 communities to verify encroachment boundaries and drivers on the ground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5138928" y="2066544"/>
            <a:ext cx="3749040" cy="859536"/>
          </a:xfrm>
          <a:prstGeom prst="rect">
            <a:avLst/>
          </a:prstGeom>
          <a:solidFill>
            <a:srgbClr val="E8F5E9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7" name="Text 24"/>
          <p:cNvSpPr/>
          <p:nvPr/>
        </p:nvSpPr>
        <p:spPr>
          <a:xfrm>
            <a:off x="5266944" y="2121408"/>
            <a:ext cx="3493008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Evaluation
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enforcement effectiveness under Zambia's Forestry Act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5138928" y="3072384"/>
            <a:ext cx="3749040" cy="859536"/>
          </a:xfrm>
          <a:prstGeom prst="rect">
            <a:avLst/>
          </a:prstGeom>
          <a:solidFill>
            <a:srgbClr val="E8F5E9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9" name="Text 26"/>
          <p:cNvSpPr/>
          <p:nvPr/>
        </p:nvSpPr>
        <p:spPr>
          <a:xfrm>
            <a:off x="5266944" y="3127248"/>
            <a:ext cx="3493008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Restoration Modelling
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priority zones for active revegetation interventions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5138928" y="4078224"/>
            <a:ext cx="3749040" cy="859536"/>
          </a:xfrm>
          <a:prstGeom prst="rect">
            <a:avLst/>
          </a:prstGeom>
          <a:solidFill>
            <a:srgbClr val="E8F5E9"/>
          </a:solidFill>
          <a:ln w="9525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1" name="Text 28"/>
          <p:cNvSpPr/>
          <p:nvPr/>
        </p:nvSpPr>
        <p:spPr>
          <a:xfrm>
            <a:off x="5266944" y="4133088"/>
            <a:ext cx="3493008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 Integration
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climate from anthropogenic drivers using rainfall and temperature data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" name="Text 1"/>
          <p:cNvSpPr/>
          <p:nvPr/>
        </p:nvSpPr>
        <p:spPr>
          <a:xfrm>
            <a:off x="201168" y="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References</a:t>
            </a:r>
            <a:endParaRPr lang="en-US" sz="1900" dirty="0"/>
          </a:p>
        </p:txBody>
      </p:sp>
      <p:pic>
        <p:nvPicPr>
          <p:cNvPr id="4" name="Image 0" descr="/sessions/cool-gracious-cori/draft_unpacked/ppt/media/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072" y="36576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160" y="489204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14</a:t>
            </a:r>
            <a:endParaRPr lang="en-US" sz="850" dirty="0"/>
          </a:p>
        </p:txBody>
      </p:sp>
      <p:sp>
        <p:nvSpPr>
          <p:cNvPr id="6" name="Shape 3"/>
          <p:cNvSpPr/>
          <p:nvPr/>
        </p:nvSpPr>
        <p:spPr>
          <a:xfrm>
            <a:off x="0" y="512064"/>
            <a:ext cx="91440" cy="4631436"/>
          </a:xfrm>
          <a:prstGeom prst="rect">
            <a:avLst/>
          </a:prstGeom>
          <a:solidFill>
            <a:srgbClr val="66BB6A"/>
          </a:solidFill>
          <a:ln w="12700">
            <a:solidFill>
              <a:srgbClr val="66BB6A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7" name="Shape 4"/>
          <p:cNvSpPr/>
          <p:nvPr/>
        </p:nvSpPr>
        <p:spPr>
          <a:xfrm>
            <a:off x="256032" y="727392"/>
            <a:ext cx="256032" cy="256032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8" name="Text 5"/>
          <p:cNvSpPr/>
          <p:nvPr/>
        </p:nvSpPr>
        <p:spPr>
          <a:xfrm>
            <a:off x="256032" y="72739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03504" y="640080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FAO (2025). Global Forest Resources Assessment 2025. Food and Agriculture Organization of the United Nations, Rome.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256032" y="1586928"/>
            <a:ext cx="256032" cy="256032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1" name="Text 8"/>
          <p:cNvSpPr/>
          <p:nvPr/>
        </p:nvSpPr>
        <p:spPr>
          <a:xfrm>
            <a:off x="256032" y="15869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603504" y="1499616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Frost, P.G.H. (1996). The ecology of miombo woodlands. In B. Campbell (Ed.), The Miombo in Transition (pp. 11–55). CIFOR.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256032" y="2446464"/>
            <a:ext cx="256032" cy="256032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4" name="Text 11"/>
          <p:cNvSpPr/>
          <p:nvPr/>
        </p:nvSpPr>
        <p:spPr>
          <a:xfrm>
            <a:off x="256032" y="24464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603504" y="2359152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Hansen, M.C. et al. (2013). High-resolution global maps of 21st-century forest cover change. Science, 342(6160), 850–853.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256032" y="3306000"/>
            <a:ext cx="256032" cy="256032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17" name="Text 14"/>
          <p:cNvSpPr/>
          <p:nvPr/>
        </p:nvSpPr>
        <p:spPr>
          <a:xfrm>
            <a:off x="256032" y="330600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603504" y="3218688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Phiri, D. &amp; Morgenroth, J. (2017). Developments in Landsat land use/land cover analysis. Remote Sensing, 9(9), 967.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256032" y="4165536"/>
            <a:ext cx="256032" cy="256032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0" name="Text 17"/>
          <p:cNvSpPr/>
          <p:nvPr/>
        </p:nvSpPr>
        <p:spPr>
          <a:xfrm>
            <a:off x="256032" y="416553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603504" y="4078224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Pettorelli, N. et al. (2005). Using the satellite-derived NDVI to assess ecological responses to environmental change. Trends in Ecology &amp; Evolution, 20(9), 503–510.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4736592" y="727392"/>
            <a:ext cx="256032" cy="256032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3" name="Text 20"/>
          <p:cNvSpPr/>
          <p:nvPr/>
        </p:nvSpPr>
        <p:spPr>
          <a:xfrm>
            <a:off x="4736592" y="72739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5084064" y="640080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Rudel, T.K. et al. (2020). The global pattern of forest transitions. Global Environmental Change, 63, 102080.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4736592" y="1586928"/>
            <a:ext cx="256032" cy="256032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6" name="Text 23"/>
          <p:cNvSpPr/>
          <p:nvPr/>
        </p:nvSpPr>
        <p:spPr>
          <a:xfrm>
            <a:off x="4736592" y="15869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5084064" y="1499616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Tembo, E. &amp; Volk, M. (2022). Land use and land cover change in a peri-urban area in Zambia. Land, 11(4), 574.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4736592" y="2446464"/>
            <a:ext cx="256032" cy="256032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29" name="Text 26"/>
          <p:cNvSpPr/>
          <p:nvPr/>
        </p:nvSpPr>
        <p:spPr>
          <a:xfrm>
            <a:off x="4736592" y="24464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5084064" y="2359152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Wulder, M.A. et al. (2012). Opening the archive: How free data enabled the Landsat monitoring promise. Remote Sensing of Environment, 122, 2–10.</a:t>
            </a:r>
            <a:endParaRPr lang="en-US" sz="950" dirty="0"/>
          </a:p>
        </p:txBody>
      </p:sp>
      <p:sp>
        <p:nvSpPr>
          <p:cNvPr id="31" name="Shape 28"/>
          <p:cNvSpPr/>
          <p:nvPr/>
        </p:nvSpPr>
        <p:spPr>
          <a:xfrm>
            <a:off x="4736592" y="3306000"/>
            <a:ext cx="256032" cy="256032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32" name="Text 29"/>
          <p:cNvSpPr/>
          <p:nvPr/>
        </p:nvSpPr>
        <p:spPr>
          <a:xfrm>
            <a:off x="4736592" y="330600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5084064" y="3218688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E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Lands and Natural Resources (2025). Zambia Forestry Act and National Forest Policy. Government of Zambia.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5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cool-gracious-cori/draft_unpacked/ppt/media/image1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0" y="0"/>
            <a:ext cx="393192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12080" y="0"/>
            <a:ext cx="3931920" cy="5143500"/>
          </a:xfrm>
          <a:prstGeom prst="rect">
            <a:avLst/>
          </a:prstGeom>
          <a:solidFill>
            <a:srgbClr val="1B5E20">
              <a:alpha val="65000"/>
            </a:srgbClr>
          </a:solidFill>
          <a:ln w="12700">
            <a:solidFill>
              <a:srgbClr val="1B5E20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4" name="Shape 1"/>
          <p:cNvSpPr/>
          <p:nvPr/>
        </p:nvSpPr>
        <p:spPr>
          <a:xfrm>
            <a:off x="5166360" y="0"/>
            <a:ext cx="54864" cy="5143500"/>
          </a:xfrm>
          <a:prstGeom prst="rect">
            <a:avLst/>
          </a:prstGeom>
          <a:solidFill>
            <a:srgbClr val="66BB6A"/>
          </a:solidFill>
          <a:ln w="12700">
            <a:solidFill>
              <a:srgbClr val="66BB6A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5" name="Shape 2"/>
          <p:cNvSpPr/>
          <p:nvPr/>
        </p:nvSpPr>
        <p:spPr>
          <a:xfrm>
            <a:off x="457200" y="1353312"/>
            <a:ext cx="4572000" cy="36576"/>
          </a:xfrm>
          <a:prstGeom prst="rect">
            <a:avLst/>
          </a:prstGeom>
          <a:solidFill>
            <a:srgbClr val="66BB6A"/>
          </a:solidFill>
          <a:ln w="12700">
            <a:solidFill>
              <a:srgbClr val="66BB6A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6" name="Text 3"/>
          <p:cNvSpPr/>
          <p:nvPr/>
        </p:nvSpPr>
        <p:spPr>
          <a:xfrm>
            <a:off x="457200" y="1536192"/>
            <a:ext cx="43891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4200" dirty="0"/>
          </a:p>
        </p:txBody>
      </p:sp>
      <p:sp>
        <p:nvSpPr>
          <p:cNvPr id="7" name="Text 4"/>
          <p:cNvSpPr/>
          <p:nvPr/>
        </p:nvSpPr>
        <p:spPr>
          <a:xfrm>
            <a:off x="457200" y="2395728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66BB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57200" y="2944368"/>
            <a:ext cx="4389120" cy="36576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  <a:prstDash val="solid"/>
          </a:ln>
        </p:spPr>
        <p:txBody>
          <a:bodyPr/>
          <a:lstStyle/>
          <a:p>
            <a:endParaRPr lang="en-ZM"/>
          </a:p>
        </p:txBody>
      </p:sp>
      <p:sp>
        <p:nvSpPr>
          <p:cNvPr id="9" name="Text 6"/>
          <p:cNvSpPr/>
          <p:nvPr/>
        </p:nvSpPr>
        <p:spPr>
          <a:xfrm>
            <a:off x="457200" y="3090672"/>
            <a:ext cx="4480560" cy="1389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9F6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Nachaambwa Miyanda Moonga | </a:t>
            </a:r>
            <a:r>
              <a:rPr lang="en-US" sz="1250" dirty="0">
                <a:solidFill>
                  <a:srgbClr val="B9F6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+260 76 989 0265
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B9F6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Co-Author: Michael Mutale  |  +260 96 254 9674
</a:t>
            </a:r>
            <a:endParaRPr lang="en-US" sz="1400" dirty="0"/>
          </a:p>
          <a:p>
            <a:pPr marL="0" indent="0">
              <a:buNone/>
            </a:pPr>
            <a:r>
              <a:rPr lang="en-US" sz="1050" i="1" dirty="0">
                <a:solidFill>
                  <a:srgbClr val="B9F6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Institution of Zambia · Annual Symposium 2026</a:t>
            </a:r>
            <a:endParaRPr lang="en-US" sz="1400" dirty="0"/>
          </a:p>
        </p:txBody>
      </p:sp>
      <p:pic>
        <p:nvPicPr>
          <p:cNvPr id="10" name="Image 1" descr="/sessions/cool-gracious-cori/draft_unpacked/ppt/media/image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572000"/>
            <a:ext cx="530352" cy="53035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78992" y="4663440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A5D6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EIZ — Engineering Institution of Zambia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1452</Words>
  <Application>Microsoft Office PowerPoint</Application>
  <PresentationFormat>On-screen Show (16:9)</PresentationFormat>
  <Paragraphs>228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NDVI-Based Land Cover Change Analysis of an Urban Forest Reserve</dc:title>
  <dc:subject>PptxGenJS Presentation</dc:subject>
  <dc:creator>Miyanda Ng'ambi</dc:creator>
  <cp:lastModifiedBy>Reviewer</cp:lastModifiedBy>
  <cp:revision>3</cp:revision>
  <dcterms:created xsi:type="dcterms:W3CDTF">2026-03-24T17:58:36Z</dcterms:created>
  <dcterms:modified xsi:type="dcterms:W3CDTF">2026-03-26T15:30:50Z</dcterms:modified>
</cp:coreProperties>
</file>