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2"/>
  </p:sldMasterIdLst>
  <p:notesMasterIdLst>
    <p:notesMasterId r:id="rId18"/>
  </p:notesMasterIdLst>
  <p:sldIdLst>
    <p:sldId id="256" r:id="rId3"/>
    <p:sldId id="289" r:id="rId4"/>
    <p:sldId id="288" r:id="rId5"/>
    <p:sldId id="297" r:id="rId6"/>
    <p:sldId id="257" r:id="rId7"/>
    <p:sldId id="296" r:id="rId8"/>
    <p:sldId id="292" r:id="rId9"/>
    <p:sldId id="299" r:id="rId10"/>
    <p:sldId id="293" r:id="rId11"/>
    <p:sldId id="298" r:id="rId12"/>
    <p:sldId id="300" r:id="rId13"/>
    <p:sldId id="294" r:id="rId14"/>
    <p:sldId id="295" r:id="rId15"/>
    <p:sldId id="302" r:id="rId16"/>
    <p:sldId id="285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A3F"/>
    <a:srgbClr val="0AAA3F"/>
    <a:srgbClr val="0BB945"/>
    <a:srgbClr val="0DE154"/>
    <a:srgbClr val="00D65E"/>
    <a:srgbClr val="00D684"/>
    <a:srgbClr val="00CC99"/>
    <a:srgbClr val="418784"/>
    <a:srgbClr val="0000CC"/>
    <a:srgbClr val="C8080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60"/>
  </p:normalViewPr>
  <p:slideViewPr>
    <p:cSldViewPr>
      <p:cViewPr varScale="1">
        <p:scale>
          <a:sx n="88" d="100"/>
          <a:sy n="88" d="100"/>
        </p:scale>
        <p:origin x="192" y="77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2E971B-3D69-4AB9-A68F-D91977402CFF}" type="datetimeFigureOut">
              <a:rPr lang="en-US" smtClean="0"/>
              <a:t>4/4/2026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E45C95-29BE-4CC5-9B52-8991A9B030C9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>
          <a:extLst>
            <a:ext uri="{FF2B5EF4-FFF2-40B4-BE49-F238E27FC236}">
              <a16:creationId xmlns:a16="http://schemas.microsoft.com/office/drawing/2014/main" id="{50EF721A-7138-78FE-6AB9-F141EF4B03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:notes">
            <a:extLst>
              <a:ext uri="{FF2B5EF4-FFF2-40B4-BE49-F238E27FC236}">
                <a16:creationId xmlns:a16="http://schemas.microsoft.com/office/drawing/2014/main" id="{F97A8A29-CA0E-FCB6-E2DD-7ACA21E02D1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3" name="Google Shape;93;p2:notes">
            <a:extLst>
              <a:ext uri="{FF2B5EF4-FFF2-40B4-BE49-F238E27FC236}">
                <a16:creationId xmlns:a16="http://schemas.microsoft.com/office/drawing/2014/main" id="{524C25BC-D230-4716-8861-744603F1BAB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9818414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B0B36-AA96-404D-84C9-7784A9D4818E}" type="datetimeFigureOut">
              <a:rPr lang="en-US" smtClean="0"/>
              <a:t>4/4/2026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69B41-C4FD-4125-A9A3-1F040AE8518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B0B36-AA96-404D-84C9-7784A9D4818E}" type="datetimeFigureOut">
              <a:rPr lang="en-US" smtClean="0"/>
              <a:t>4/4/2026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69B41-C4FD-4125-A9A3-1F040AE8518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B0B36-AA96-404D-84C9-7784A9D4818E}" type="datetimeFigureOut">
              <a:rPr lang="en-US" smtClean="0"/>
              <a:t>4/4/2026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69B41-C4FD-4125-A9A3-1F040AE8518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B0B36-AA96-404D-84C9-7784A9D4818E}" type="datetimeFigureOut">
              <a:rPr lang="en-US" smtClean="0"/>
              <a:t>4/4/2026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69B41-C4FD-4125-A9A3-1F040AE8518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B0B36-AA96-404D-84C9-7784A9D4818E}" type="datetimeFigureOut">
              <a:rPr lang="en-US" smtClean="0"/>
              <a:t>4/4/2026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69B41-C4FD-4125-A9A3-1F040AE8518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B0B36-AA96-404D-84C9-7784A9D4818E}" type="datetimeFigureOut">
              <a:rPr lang="en-US" smtClean="0"/>
              <a:t>4/4/2026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69B41-C4FD-4125-A9A3-1F040AE8518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B0B36-AA96-404D-84C9-7784A9D4818E}" type="datetimeFigureOut">
              <a:rPr lang="en-US" smtClean="0"/>
              <a:t>4/4/2026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69B41-C4FD-4125-A9A3-1F040AE8518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B0B36-AA96-404D-84C9-7784A9D4818E}" type="datetimeFigureOut">
              <a:rPr lang="en-US" smtClean="0"/>
              <a:t>4/4/2026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69B41-C4FD-4125-A9A3-1F040AE8518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B0B36-AA96-404D-84C9-7784A9D4818E}" type="datetimeFigureOut">
              <a:rPr lang="en-US" smtClean="0"/>
              <a:t>4/4/2026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69B41-C4FD-4125-A9A3-1F040AE8518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B0B36-AA96-404D-84C9-7784A9D4818E}" type="datetimeFigureOut">
              <a:rPr lang="en-US" smtClean="0"/>
              <a:t>4/4/2026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69B41-C4FD-4125-A9A3-1F040AE8518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B0B36-AA96-404D-84C9-7784A9D4818E}" type="datetimeFigureOut">
              <a:rPr lang="en-US" smtClean="0"/>
              <a:t>4/4/2026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69B41-C4FD-4125-A9A3-1F040AE8518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7ACBCF-B017-F642-D10F-86D262C82FD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ZM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9BC4DCC-F5A9-3116-F943-F0034F30084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ZM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AAF853-8365-1A25-8493-DF28998028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976FB9-4365-4F38-B8D8-8E35B178D914}" type="datetimeFigureOut">
              <a:rPr lang="en-ZM" smtClean="0"/>
              <a:t>04/04/2026</a:t>
            </a:fld>
            <a:endParaRPr lang="en-ZM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5D2068-ECC0-861A-D688-92DA299B0A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M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538B5C-ED79-60F2-3184-EEA09ED0BB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66D5D-540A-4C29-ACEF-8E1D0DEDB79B}" type="slidenum">
              <a:rPr lang="en-ZM" smtClean="0"/>
              <a:t>‹#›</a:t>
            </a:fld>
            <a:endParaRPr lang="en-ZM"/>
          </a:p>
        </p:txBody>
      </p:sp>
    </p:spTree>
    <p:extLst>
      <p:ext uri="{BB962C8B-B14F-4D97-AF65-F5344CB8AC3E}">
        <p14:creationId xmlns:p14="http://schemas.microsoft.com/office/powerpoint/2010/main" val="375943123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C948F1-DEDA-5918-96E0-1DB6189DA5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M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55A351-1A06-FF20-5F68-2E294A0DE8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M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6D4963-9A54-0060-9BC7-8E028D07C8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976FB9-4365-4F38-B8D8-8E35B178D914}" type="datetimeFigureOut">
              <a:rPr lang="en-ZM" smtClean="0"/>
              <a:t>04/04/2026</a:t>
            </a:fld>
            <a:endParaRPr lang="en-ZM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4EB819-702D-3D53-3067-7F85476DA6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M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7E9A9D-BCD5-CF25-599D-6C042EE752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66D5D-540A-4C29-ACEF-8E1D0DEDB79B}" type="slidenum">
              <a:rPr lang="en-ZM" smtClean="0"/>
              <a:t>‹#›</a:t>
            </a:fld>
            <a:endParaRPr lang="en-ZM"/>
          </a:p>
        </p:txBody>
      </p:sp>
    </p:spTree>
    <p:extLst>
      <p:ext uri="{BB962C8B-B14F-4D97-AF65-F5344CB8AC3E}">
        <p14:creationId xmlns:p14="http://schemas.microsoft.com/office/powerpoint/2010/main" val="263824497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2D2B81-841A-D616-85E1-82362913DF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ZM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045CDA-AF5E-350A-0AE0-39E5EED220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23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46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69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91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114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337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56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783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77B2CF-4AF8-7150-DD58-7C725467F1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976FB9-4365-4F38-B8D8-8E35B178D914}" type="datetimeFigureOut">
              <a:rPr lang="en-ZM" smtClean="0"/>
              <a:t>04/04/2026</a:t>
            </a:fld>
            <a:endParaRPr lang="en-ZM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3A1991-DC5B-28DC-F227-F4B9CE38A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M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B0E17D-8BDE-6FA5-984A-58CD9002EE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66D5D-540A-4C29-ACEF-8E1D0DEDB79B}" type="slidenum">
              <a:rPr lang="en-ZM" smtClean="0"/>
              <a:t>‹#›</a:t>
            </a:fld>
            <a:endParaRPr lang="en-ZM"/>
          </a:p>
        </p:txBody>
      </p:sp>
    </p:spTree>
    <p:extLst>
      <p:ext uri="{BB962C8B-B14F-4D97-AF65-F5344CB8AC3E}">
        <p14:creationId xmlns:p14="http://schemas.microsoft.com/office/powerpoint/2010/main" val="145163050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1C6F52-59C9-553F-BBB5-08BDA6B3F2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M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505DE7-92CF-4BBF-0E90-BA71D83DB6B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6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M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5F1830B-DD80-C7C7-441D-467B2C5603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6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M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2B686C2-A872-43F7-757C-B69D7D9EF4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976FB9-4365-4F38-B8D8-8E35B178D914}" type="datetimeFigureOut">
              <a:rPr lang="en-ZM" smtClean="0"/>
              <a:t>04/04/2026</a:t>
            </a:fld>
            <a:endParaRPr lang="en-ZM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11DC616-2385-4882-1AEC-106F041FC5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M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F59665E-7B42-4611-63DF-15D80BABE2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66D5D-540A-4C29-ACEF-8E1D0DEDB79B}" type="slidenum">
              <a:rPr lang="en-ZM" smtClean="0"/>
              <a:t>‹#›</a:t>
            </a:fld>
            <a:endParaRPr lang="en-ZM"/>
          </a:p>
        </p:txBody>
      </p:sp>
    </p:spTree>
    <p:extLst>
      <p:ext uri="{BB962C8B-B14F-4D97-AF65-F5344CB8AC3E}">
        <p14:creationId xmlns:p14="http://schemas.microsoft.com/office/powerpoint/2010/main" val="73056928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B57889-E123-8FE0-EA4B-ED9B90CF83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ZM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8C3BA6-FE98-1C91-F857-7D0DB58A40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23" indent="0">
              <a:buNone/>
              <a:defRPr sz="2000" b="1"/>
            </a:lvl2pPr>
            <a:lvl3pPr marL="914446" indent="0">
              <a:buNone/>
              <a:defRPr sz="1800" b="1"/>
            </a:lvl3pPr>
            <a:lvl4pPr marL="1371669" indent="0">
              <a:buNone/>
              <a:defRPr sz="1600" b="1"/>
            </a:lvl4pPr>
            <a:lvl5pPr marL="1828891" indent="0">
              <a:buNone/>
              <a:defRPr sz="1600" b="1"/>
            </a:lvl5pPr>
            <a:lvl6pPr marL="2286114" indent="0">
              <a:buNone/>
              <a:defRPr sz="1600" b="1"/>
            </a:lvl6pPr>
            <a:lvl7pPr marL="2743337" indent="0">
              <a:buNone/>
              <a:defRPr sz="1600" b="1"/>
            </a:lvl7pPr>
            <a:lvl8pPr marL="3200560" indent="0">
              <a:buNone/>
              <a:defRPr sz="1600" b="1"/>
            </a:lvl8pPr>
            <a:lvl9pPr marL="3657783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9FBBC8A-1D0F-2352-E664-595491A821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M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4749631-12E7-0323-46D4-7841FEAD88E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23" indent="0">
              <a:buNone/>
              <a:defRPr sz="2000" b="1"/>
            </a:lvl2pPr>
            <a:lvl3pPr marL="914446" indent="0">
              <a:buNone/>
              <a:defRPr sz="1800" b="1"/>
            </a:lvl3pPr>
            <a:lvl4pPr marL="1371669" indent="0">
              <a:buNone/>
              <a:defRPr sz="1600" b="1"/>
            </a:lvl4pPr>
            <a:lvl5pPr marL="1828891" indent="0">
              <a:buNone/>
              <a:defRPr sz="1600" b="1"/>
            </a:lvl5pPr>
            <a:lvl6pPr marL="2286114" indent="0">
              <a:buNone/>
              <a:defRPr sz="1600" b="1"/>
            </a:lvl6pPr>
            <a:lvl7pPr marL="2743337" indent="0">
              <a:buNone/>
              <a:defRPr sz="1600" b="1"/>
            </a:lvl7pPr>
            <a:lvl8pPr marL="3200560" indent="0">
              <a:buNone/>
              <a:defRPr sz="1600" b="1"/>
            </a:lvl8pPr>
            <a:lvl9pPr marL="3657783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430FD20-5EB5-5CE0-E3B4-A4884281508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M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D89C1EF-D148-CAC3-D625-F90E2C4777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976FB9-4365-4F38-B8D8-8E35B178D914}" type="datetimeFigureOut">
              <a:rPr lang="en-ZM" smtClean="0"/>
              <a:t>04/04/2026</a:t>
            </a:fld>
            <a:endParaRPr lang="en-ZM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4BA8495-1769-5701-0B9A-DA874AC641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M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1F177A4-1FAF-CA32-F721-68339A4BE3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66D5D-540A-4C29-ACEF-8E1D0DEDB79B}" type="slidenum">
              <a:rPr lang="en-ZM" smtClean="0"/>
              <a:t>‹#›</a:t>
            </a:fld>
            <a:endParaRPr lang="en-ZM"/>
          </a:p>
        </p:txBody>
      </p:sp>
    </p:spTree>
    <p:extLst>
      <p:ext uri="{BB962C8B-B14F-4D97-AF65-F5344CB8AC3E}">
        <p14:creationId xmlns:p14="http://schemas.microsoft.com/office/powerpoint/2010/main" val="3541964429"/>
      </p:ext>
    </p:extLst>
  </p:cSld>
  <p:clrMapOvr>
    <a:masterClrMapping/>
  </p:clrMapOvr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416FA6-41F4-DB2D-99CC-CA6CD4479F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M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08E0336-9010-B778-82E9-9A1E7DC9FC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976FB9-4365-4F38-B8D8-8E35B178D914}" type="datetimeFigureOut">
              <a:rPr lang="en-ZM" smtClean="0"/>
              <a:t>04/04/2026</a:t>
            </a:fld>
            <a:endParaRPr lang="en-ZM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F4CDB4D-B4A9-0F9D-C4FA-4210511178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M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72BD461-9B6F-BEE6-9CC1-579231488D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66D5D-540A-4C29-ACEF-8E1D0DEDB79B}" type="slidenum">
              <a:rPr lang="en-ZM" smtClean="0"/>
              <a:t>‹#›</a:t>
            </a:fld>
            <a:endParaRPr lang="en-ZM"/>
          </a:p>
        </p:txBody>
      </p:sp>
    </p:spTree>
    <p:extLst>
      <p:ext uri="{BB962C8B-B14F-4D97-AF65-F5344CB8AC3E}">
        <p14:creationId xmlns:p14="http://schemas.microsoft.com/office/powerpoint/2010/main" val="144461877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B753BDC-A4E8-1B35-DB9F-BCFDDA3FA6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976FB9-4365-4F38-B8D8-8E35B178D914}" type="datetimeFigureOut">
              <a:rPr lang="en-ZM" smtClean="0"/>
              <a:t>04/04/2026</a:t>
            </a:fld>
            <a:endParaRPr lang="en-ZM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E808062-E94F-A397-F44C-BA63FB0B85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M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1A2807E-396E-5426-BCA0-7A441D3617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66D5D-540A-4C29-ACEF-8E1D0DEDB79B}" type="slidenum">
              <a:rPr lang="en-ZM" smtClean="0"/>
              <a:t>‹#›</a:t>
            </a:fld>
            <a:endParaRPr lang="en-ZM"/>
          </a:p>
        </p:txBody>
      </p:sp>
    </p:spTree>
    <p:extLst>
      <p:ext uri="{BB962C8B-B14F-4D97-AF65-F5344CB8AC3E}">
        <p14:creationId xmlns:p14="http://schemas.microsoft.com/office/powerpoint/2010/main" val="2963198454"/>
      </p:ext>
    </p:extLst>
  </p:cSld>
  <p:clrMapOvr>
    <a:masterClrMapping/>
  </p:clrMapOvr>
  <p:hf sldNum="0"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48D601-C46A-B576-AFA2-FDCC0EE530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ZM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578CE9-2976-03DD-ECDF-E7A9F762E2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M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35936F-EA5F-5CDB-D331-F263FA5CF2C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23" indent="0">
              <a:buNone/>
              <a:defRPr sz="1400"/>
            </a:lvl2pPr>
            <a:lvl3pPr marL="914446" indent="0">
              <a:buNone/>
              <a:defRPr sz="1200"/>
            </a:lvl3pPr>
            <a:lvl4pPr marL="1371669" indent="0">
              <a:buNone/>
              <a:defRPr sz="1000"/>
            </a:lvl4pPr>
            <a:lvl5pPr marL="1828891" indent="0">
              <a:buNone/>
              <a:defRPr sz="1000"/>
            </a:lvl5pPr>
            <a:lvl6pPr marL="2286114" indent="0">
              <a:buNone/>
              <a:defRPr sz="1000"/>
            </a:lvl6pPr>
            <a:lvl7pPr marL="2743337" indent="0">
              <a:buNone/>
              <a:defRPr sz="1000"/>
            </a:lvl7pPr>
            <a:lvl8pPr marL="3200560" indent="0">
              <a:buNone/>
              <a:defRPr sz="1000"/>
            </a:lvl8pPr>
            <a:lvl9pPr marL="365778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53C5F31-7294-41F5-C6DB-4E04A1C30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976FB9-4365-4F38-B8D8-8E35B178D914}" type="datetimeFigureOut">
              <a:rPr lang="en-ZM" smtClean="0"/>
              <a:t>04/04/2026</a:t>
            </a:fld>
            <a:endParaRPr lang="en-ZM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46DA70B-E023-0C4B-3462-F906B7787E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M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3CF895E-B164-B822-0B28-67B564798D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66D5D-540A-4C29-ACEF-8E1D0DEDB79B}" type="slidenum">
              <a:rPr lang="en-ZM" smtClean="0"/>
              <a:t>‹#›</a:t>
            </a:fld>
            <a:endParaRPr lang="en-ZM"/>
          </a:p>
        </p:txBody>
      </p:sp>
    </p:spTree>
    <p:extLst>
      <p:ext uri="{BB962C8B-B14F-4D97-AF65-F5344CB8AC3E}">
        <p14:creationId xmlns:p14="http://schemas.microsoft.com/office/powerpoint/2010/main" val="389093895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B8E0C6-69D2-5B8D-4566-1C024084CD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ZM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A0832B1-7DF9-2261-D2FC-6EC9ADA5BBD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endParaRPr lang="en-ZM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5C4922-27C8-FB3B-949A-9A7E66EAAF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23" indent="0">
              <a:buNone/>
              <a:defRPr sz="1400"/>
            </a:lvl2pPr>
            <a:lvl3pPr marL="914446" indent="0">
              <a:buNone/>
              <a:defRPr sz="1200"/>
            </a:lvl3pPr>
            <a:lvl4pPr marL="1371669" indent="0">
              <a:buNone/>
              <a:defRPr sz="1000"/>
            </a:lvl4pPr>
            <a:lvl5pPr marL="1828891" indent="0">
              <a:buNone/>
              <a:defRPr sz="1000"/>
            </a:lvl5pPr>
            <a:lvl6pPr marL="2286114" indent="0">
              <a:buNone/>
              <a:defRPr sz="1000"/>
            </a:lvl6pPr>
            <a:lvl7pPr marL="2743337" indent="0">
              <a:buNone/>
              <a:defRPr sz="1000"/>
            </a:lvl7pPr>
            <a:lvl8pPr marL="3200560" indent="0">
              <a:buNone/>
              <a:defRPr sz="1000"/>
            </a:lvl8pPr>
            <a:lvl9pPr marL="365778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39517B0-9604-BB9C-B9EC-600D65DF2B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976FB9-4365-4F38-B8D8-8E35B178D914}" type="datetimeFigureOut">
              <a:rPr lang="en-ZM" smtClean="0"/>
              <a:t>04/04/2026</a:t>
            </a:fld>
            <a:endParaRPr lang="en-ZM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E849D7F-C908-7E66-573E-23059837CB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M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C70CF36-C676-A766-D590-1F58B72EC3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66D5D-540A-4C29-ACEF-8E1D0DEDB79B}" type="slidenum">
              <a:rPr lang="en-ZM" smtClean="0"/>
              <a:t>‹#›</a:t>
            </a:fld>
            <a:endParaRPr lang="en-ZM"/>
          </a:p>
        </p:txBody>
      </p:sp>
    </p:spTree>
    <p:extLst>
      <p:ext uri="{BB962C8B-B14F-4D97-AF65-F5344CB8AC3E}">
        <p14:creationId xmlns:p14="http://schemas.microsoft.com/office/powerpoint/2010/main" val="2713601812"/>
      </p:ext>
    </p:extLst>
  </p:cSld>
  <p:clrMapOvr>
    <a:masterClrMapping/>
  </p:clrMapOvr>
  <p:hf sldNum="0"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664129-5CC3-0053-0DC3-F444CF909D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M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07AF94C-0C69-2D91-011C-D13955EFB4A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M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61F91D-82B0-5546-88C6-2FF1386B9A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976FB9-4365-4F38-B8D8-8E35B178D914}" type="datetimeFigureOut">
              <a:rPr lang="en-ZM" smtClean="0"/>
              <a:t>04/04/2026</a:t>
            </a:fld>
            <a:endParaRPr lang="en-ZM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910F72-820F-41C7-5CD7-3D485418DB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M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2C5852-4E65-0E2F-0B35-C2B7888985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66D5D-540A-4C29-ACEF-8E1D0DEDB79B}" type="slidenum">
              <a:rPr lang="en-ZM" smtClean="0"/>
              <a:t>‹#›</a:t>
            </a:fld>
            <a:endParaRPr lang="en-ZM"/>
          </a:p>
        </p:txBody>
      </p:sp>
    </p:spTree>
    <p:extLst>
      <p:ext uri="{BB962C8B-B14F-4D97-AF65-F5344CB8AC3E}">
        <p14:creationId xmlns:p14="http://schemas.microsoft.com/office/powerpoint/2010/main" val="3477995849"/>
      </p:ext>
    </p:extLst>
  </p:cSld>
  <p:clrMapOvr>
    <a:masterClrMapping/>
  </p:clrMapOvr>
  <p:hf sldNum="0"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A02FEB8-FC05-3D25-2DE7-3077DCF944E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6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ZM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85187D9-2673-098A-D13F-AF0B367069D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6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M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3206CD-A55F-14F3-7F58-A18D68A705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976FB9-4365-4F38-B8D8-8E35B178D914}" type="datetimeFigureOut">
              <a:rPr lang="en-ZM" smtClean="0"/>
              <a:t>04/04/2026</a:t>
            </a:fld>
            <a:endParaRPr lang="en-ZM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174CC0-25E4-90C8-891E-FAD53A8651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M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E561DC-2E72-12A6-4587-A296DFED81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66D5D-540A-4C29-ACEF-8E1D0DEDB79B}" type="slidenum">
              <a:rPr lang="en-ZM" smtClean="0"/>
              <a:t>‹#›</a:t>
            </a:fld>
            <a:endParaRPr lang="en-ZM"/>
          </a:p>
        </p:txBody>
      </p:sp>
    </p:spTree>
    <p:extLst>
      <p:ext uri="{BB962C8B-B14F-4D97-AF65-F5344CB8AC3E}">
        <p14:creationId xmlns:p14="http://schemas.microsoft.com/office/powerpoint/2010/main" val="1844803859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BB0B36-AA96-404D-84C9-7784A9D4818E}" type="datetimeFigureOut">
              <a:rPr lang="en-US" smtClean="0"/>
              <a:t>4/4/2026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F69B41-C4FD-4125-A9A3-1F040AE85184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B29BAFB-1FD8-016A-95D1-B3DD60D06E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ZM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868FB1-1B71-E259-DC0D-2EF90EA8CE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6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M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DF8344-8E8B-C05E-BEB7-CDAA4F025DD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6976FB9-4365-4F38-B8D8-8E35B178D914}" type="datetimeFigureOut">
              <a:rPr lang="en-ZM" smtClean="0"/>
              <a:t>04/04/2026</a:t>
            </a:fld>
            <a:endParaRPr lang="en-ZM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472DA7-00F9-820A-5F15-73480A8B64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ZM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6A8927-B7EB-F574-5CFC-DD08000BB32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C666D5D-540A-4C29-ACEF-8E1D0DEDB79B}" type="slidenum">
              <a:rPr lang="en-ZM" smtClean="0"/>
              <a:t>‹#›</a:t>
            </a:fld>
            <a:endParaRPr lang="en-ZM"/>
          </a:p>
        </p:txBody>
      </p:sp>
    </p:spTree>
    <p:extLst>
      <p:ext uri="{BB962C8B-B14F-4D97-AF65-F5344CB8AC3E}">
        <p14:creationId xmlns:p14="http://schemas.microsoft.com/office/powerpoint/2010/main" val="41202678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l" defTabSz="914446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11" indent="-228611" algn="l" defTabSz="91444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34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57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80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503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726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949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171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394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ZM"/>
      </a:defPPr>
      <a:lvl1pPr marL="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2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46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69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91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114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337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56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78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2247900" y="1600200"/>
            <a:ext cx="7696200" cy="914400"/>
          </a:xfrm>
          <a:noFill/>
        </p:spPr>
        <p:txBody>
          <a:bodyPr>
            <a:normAutofit/>
          </a:bodyPr>
          <a:lstStyle/>
          <a:p>
            <a:pPr algn="ctr"/>
            <a:r>
              <a:rPr lang="en-US" sz="3200" b="1" dirty="0">
                <a:solidFill>
                  <a:srgbClr val="0AAA3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2026</a:t>
            </a:r>
            <a:r>
              <a:rPr lang="en-US" sz="2800" b="1" dirty="0">
                <a:solidFill>
                  <a:srgbClr val="0AAA3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>
                <a:solidFill>
                  <a:srgbClr val="0AAA3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ENGINEERING</a:t>
            </a:r>
            <a:r>
              <a:rPr lang="en-US" sz="2800" b="1" dirty="0">
                <a:solidFill>
                  <a:srgbClr val="0AAA3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INSTITUTION OF ZAMBIA SYMPOSIUM</a:t>
            </a:r>
            <a:endParaRPr lang="en-US" sz="2800" dirty="0">
              <a:solidFill>
                <a:srgbClr val="0AAA3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Subtitle 2"/>
          <p:cNvSpPr>
            <a:spLocks noGrp="1"/>
          </p:cNvSpPr>
          <p:nvPr>
            <p:ph type="subTitle" idx="1"/>
          </p:nvPr>
        </p:nvSpPr>
        <p:spPr>
          <a:xfrm>
            <a:off x="304800" y="2590800"/>
            <a:ext cx="11582400" cy="1139525"/>
          </a:xfrm>
          <a:noFill/>
        </p:spPr>
        <p:txBody>
          <a:bodyPr>
            <a:no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GIS AND REMOTE SENSING TO ASSESS MINING IMPACTS ON THE ENVIRONMENT: MOPANI COPPER MINES, KITWE</a:t>
            </a:r>
            <a:endParaRPr lang="en-US" sz="3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 descr="EIZ Green Logo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83150"/>
            <a:ext cx="1676400" cy="1600200"/>
          </a:xfrm>
          <a:prstGeom prst="rect">
            <a:avLst/>
          </a:prstGeom>
          <a:solidFill>
            <a:srgbClr val="FFFF00">
              <a:alpha val="0"/>
            </a:srgbClr>
          </a:solidFill>
          <a:ln>
            <a:noFill/>
          </a:ln>
        </p:spPr>
      </p:pic>
      <p:sp>
        <p:nvSpPr>
          <p:cNvPr id="7" name="Subtitle 2"/>
          <p:cNvSpPr txBox="1"/>
          <p:nvPr/>
        </p:nvSpPr>
        <p:spPr>
          <a:xfrm>
            <a:off x="1828800" y="4795883"/>
            <a:ext cx="8077200" cy="1371600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/>
              <a:buNone/>
              <a:defRPr sz="20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</a:pPr>
            <a:r>
              <a:rPr lang="en-US" sz="2400" b="1" dirty="0">
                <a:solidFill>
                  <a:srgbClr val="00AA3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PRESENTER : Eng. </a:t>
            </a:r>
            <a:r>
              <a:rPr lang="en-US" sz="2400" b="1" dirty="0" err="1">
                <a:solidFill>
                  <a:srgbClr val="00AA3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Musoka</a:t>
            </a:r>
            <a:r>
              <a:rPr lang="en-US" sz="2400" b="1" dirty="0">
                <a:solidFill>
                  <a:srgbClr val="00AA3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00AA3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Nyongolo</a:t>
            </a:r>
            <a:endParaRPr lang="en-US" sz="2400" b="1" dirty="0">
              <a:solidFill>
                <a:srgbClr val="00AA3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spcBef>
                <a:spcPts val="0"/>
              </a:spcBef>
            </a:pPr>
            <a:r>
              <a:rPr lang="en-US" sz="2400" b="1" dirty="0">
                <a:solidFill>
                  <a:srgbClr val="00AA3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CO-PRESENTER: Eng. Dr. </a:t>
            </a:r>
            <a:r>
              <a:rPr lang="en-US" sz="2400" b="1" dirty="0" err="1">
                <a:solidFill>
                  <a:srgbClr val="00AA3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Penjani</a:t>
            </a:r>
            <a:r>
              <a:rPr lang="en-US" sz="2400" b="1" dirty="0">
                <a:solidFill>
                  <a:srgbClr val="00AA3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Hopkins </a:t>
            </a:r>
            <a:r>
              <a:rPr lang="en-US" sz="2400" b="1" dirty="0" err="1">
                <a:solidFill>
                  <a:srgbClr val="00AA3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Nyimbili</a:t>
            </a:r>
            <a:endParaRPr lang="en-US" sz="2400" b="1" dirty="0">
              <a:solidFill>
                <a:srgbClr val="00AA3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spcBef>
                <a:spcPts val="0"/>
              </a:spcBef>
            </a:pPr>
            <a:r>
              <a:rPr lang="en-US" sz="2400" b="1" dirty="0">
                <a:solidFill>
                  <a:srgbClr val="00AA3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DATE : Thursday, 16</a:t>
            </a:r>
            <a:r>
              <a:rPr lang="en-US" sz="2400" b="1" baseline="30000" dirty="0">
                <a:solidFill>
                  <a:srgbClr val="00AA3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</a:t>
            </a:r>
            <a:r>
              <a:rPr lang="en-US" sz="2400" b="1" dirty="0">
                <a:solidFill>
                  <a:srgbClr val="00AA3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April 2026</a:t>
            </a:r>
            <a:endParaRPr lang="en-US" sz="2400" dirty="0">
              <a:solidFill>
                <a:srgbClr val="00AA3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676400" y="4038600"/>
            <a:ext cx="94488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570480" indent="-2570480"/>
            <a:r>
              <a:rPr lang="en-GB" sz="2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Mopani Copper Mines, Kitwe District: 30 years analysis (1995-2025</a:t>
            </a:r>
            <a:r>
              <a:rPr lang="en-US" sz="2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GB" sz="2400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36731A3-4CE7-D45B-CD65-4AA927E0F8F4}"/>
              </a:ext>
            </a:extLst>
          </p:cNvPr>
          <p:cNvSpPr/>
          <p:nvPr/>
        </p:nvSpPr>
        <p:spPr>
          <a:xfrm>
            <a:off x="3076574" y="6167735"/>
            <a:ext cx="656952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570480" indent="-2570480"/>
            <a:r>
              <a:rPr lang="en-GB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Avani</a:t>
            </a:r>
            <a:r>
              <a:rPr lang="en-GB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Victoria Falls Resort, Livingstone, Zambia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Shape 3"/>
          <p:cNvSpPr/>
          <p:nvPr/>
        </p:nvSpPr>
        <p:spPr>
          <a:xfrm>
            <a:off x="3444240" y="4602480"/>
            <a:ext cx="4937760" cy="45720"/>
          </a:xfrm>
          <a:prstGeom prst="rect">
            <a:avLst/>
          </a:prstGeom>
          <a:solidFill>
            <a:srgbClr val="0B7A2E"/>
          </a:solidFill>
          <a:ln w="12700">
            <a:solidFill>
              <a:srgbClr val="0B7A2E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Bar"/>
          <p:cNvSpPr/>
          <p:nvPr/>
        </p:nvSpPr>
        <p:spPr>
          <a:xfrm>
            <a:off x="0" y="0"/>
            <a:ext cx="12192000" cy="1143000"/>
          </a:xfrm>
          <a:prstGeom prst="rect">
            <a:avLst/>
          </a:prstGeom>
          <a:solidFill>
            <a:srgbClr val="00AA3F"/>
          </a:solidFill>
          <a:ln>
            <a:noFill/>
          </a:ln>
        </p:spPr>
        <p:txBody>
          <a:bodyPr/>
          <a:lstStyle/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itle"/>
          <p:cNvSpPr txBox="1"/>
          <p:nvPr/>
        </p:nvSpPr>
        <p:spPr>
          <a:xfrm>
            <a:off x="304800" y="114300"/>
            <a:ext cx="10972800" cy="91440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32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PRESENTATION OUTLINE</a:t>
            </a:r>
          </a:p>
        </p:txBody>
      </p:sp>
      <p:sp>
        <p:nvSpPr>
          <p:cNvPr id="4" name="Content"/>
          <p:cNvSpPr txBox="1"/>
          <p:nvPr/>
        </p:nvSpPr>
        <p:spPr>
          <a:xfrm>
            <a:off x="304800" y="1257300"/>
            <a:ext cx="11582400" cy="4800600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spcBef>
                <a:spcPts val="400"/>
              </a:spcBef>
              <a:spcAft>
                <a:spcPts val="200"/>
              </a:spcAft>
              <a:buNone/>
            </a:pP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Introduction</a:t>
            </a:r>
          </a:p>
          <a:p>
            <a:pPr marL="457200" indent="-457200">
              <a:spcBef>
                <a:spcPts val="200"/>
              </a:spcBef>
              <a:spcAft>
                <a:spcPts val="100"/>
              </a:spcAft>
              <a:buChar char="•"/>
            </a:pPr>
            <a:r>
              <a:rPr lang="en-US" sz="24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Environmental impacts of mining; role of GIS and Remote Sensing</a:t>
            </a:r>
          </a:p>
          <a:p>
            <a:pPr marL="0" indent="0">
              <a:spcBef>
                <a:spcPts val="400"/>
              </a:spcBef>
              <a:spcAft>
                <a:spcPts val="200"/>
              </a:spcAft>
              <a:buNone/>
            </a:pP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Methodology</a:t>
            </a:r>
          </a:p>
          <a:p>
            <a:pPr marL="457200" indent="-457200">
              <a:spcBef>
                <a:spcPts val="200"/>
              </a:spcBef>
              <a:spcAft>
                <a:spcPts val="100"/>
              </a:spcAft>
              <a:buChar char="•"/>
            </a:pPr>
            <a:r>
              <a:rPr lang="en-US" sz="24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Study area, Landsat data acquisition, Random Forest classification, spectral indices</a:t>
            </a:r>
          </a:p>
          <a:p>
            <a:pPr marL="0" indent="0">
              <a:spcBef>
                <a:spcPts val="400"/>
              </a:spcBef>
              <a:spcAft>
                <a:spcPts val="200"/>
              </a:spcAft>
              <a:buNone/>
            </a:pP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Results &amp; Analysis</a:t>
            </a:r>
          </a:p>
          <a:p>
            <a:pPr marL="457200" indent="-457200">
              <a:spcBef>
                <a:spcPts val="200"/>
              </a:spcBef>
              <a:spcAft>
                <a:spcPts val="100"/>
              </a:spcAft>
              <a:buChar char="•"/>
            </a:pPr>
            <a:r>
              <a:rPr lang="en-US" sz="24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LULC change dynamics (1995–2025)</a:t>
            </a:r>
          </a:p>
          <a:p>
            <a:pPr marL="457200" indent="-457200">
              <a:spcBef>
                <a:spcPts val="200"/>
              </a:spcBef>
              <a:spcAft>
                <a:spcPts val="100"/>
              </a:spcAft>
              <a:buChar char="•"/>
            </a:pPr>
            <a:r>
              <a:rPr lang="en-US" sz="24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NDVI and NDWI time-series analysis</a:t>
            </a:r>
          </a:p>
          <a:p>
            <a:pPr marL="457200" indent="-457200">
              <a:spcBef>
                <a:spcPts val="200"/>
              </a:spcBef>
              <a:spcAft>
                <a:spcPts val="100"/>
              </a:spcAft>
              <a:buChar char="•"/>
            </a:pPr>
            <a:r>
              <a:rPr lang="en-US" sz="24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Accuracy assessment</a:t>
            </a:r>
          </a:p>
          <a:p>
            <a:pPr marL="0" indent="0">
              <a:spcBef>
                <a:spcPts val="400"/>
              </a:spcBef>
              <a:spcAft>
                <a:spcPts val="200"/>
              </a:spcAft>
              <a:buNone/>
            </a:pP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Discussion</a:t>
            </a:r>
          </a:p>
          <a:p>
            <a:pPr marL="0" indent="0">
              <a:spcBef>
                <a:spcPts val="400"/>
              </a:spcBef>
              <a:spcAft>
                <a:spcPts val="200"/>
              </a:spcAft>
              <a:buNone/>
            </a:pP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Conclusion &amp; Recommendations</a:t>
            </a:r>
          </a:p>
        </p:txBody>
      </p:sp>
      <p:pic>
        <p:nvPicPr>
          <p:cNvPr id="5" name="EIZ Logo" descr="EIZ Green Logo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2200"/>
            <a:ext cx="685800" cy="706120"/>
          </a:xfrm>
          <a:prstGeom prst="rect">
            <a:avLst/>
          </a:prstGeom>
          <a:solidFill>
            <a:srgbClr val="FFFF00">
              <a:alpha val="0"/>
            </a:srgbClr>
          </a:solidFill>
          <a:ln>
            <a:noFill/>
          </a:ln>
        </p:spPr>
      </p:pic>
      <p:sp>
        <p:nvSpPr>
          <p:cNvPr id="6" name="SlideNum"/>
          <p:cNvSpPr txBox="1"/>
          <p:nvPr/>
        </p:nvSpPr>
        <p:spPr>
          <a:xfrm>
            <a:off x="11582400" y="6248700"/>
            <a:ext cx="609600" cy="457200"/>
          </a:xfrm>
          <a:prstGeom prst="rect">
            <a:avLst/>
          </a:prstGeom>
          <a:noFill/>
        </p:spPr>
        <p:txBody>
          <a:bodyPr/>
          <a:lstStyle/>
          <a:p>
            <a:r>
              <a:rPr lang="en-US" sz="14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Bar"/>
          <p:cNvSpPr/>
          <p:nvPr/>
        </p:nvSpPr>
        <p:spPr>
          <a:xfrm>
            <a:off x="0" y="0"/>
            <a:ext cx="12192000" cy="1028700"/>
          </a:xfrm>
          <a:prstGeom prst="rect">
            <a:avLst/>
          </a:prstGeom>
          <a:solidFill>
            <a:srgbClr val="00AA3F"/>
          </a:solidFill>
          <a:ln>
            <a:noFill/>
          </a:ln>
        </p:spPr>
        <p:txBody>
          <a:bodyPr/>
          <a:lstStyle/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itle"/>
          <p:cNvSpPr txBox="1"/>
          <p:nvPr/>
        </p:nvSpPr>
        <p:spPr>
          <a:xfrm>
            <a:off x="304800" y="114300"/>
            <a:ext cx="10972800" cy="91440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32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INTRODUCTION</a:t>
            </a:r>
          </a:p>
        </p:txBody>
      </p:sp>
      <p:pic>
        <p:nvPicPr>
          <p:cNvPr id="5" name="EIZ Logo" descr="EIZ Green Logo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2200"/>
            <a:ext cx="685800" cy="706120"/>
          </a:xfrm>
          <a:prstGeom prst="rect">
            <a:avLst/>
          </a:prstGeom>
          <a:solidFill>
            <a:srgbClr val="FFFF00">
              <a:alpha val="0"/>
            </a:srgbClr>
          </a:solidFill>
          <a:ln>
            <a:noFill/>
          </a:ln>
        </p:spPr>
      </p:pic>
      <p:sp>
        <p:nvSpPr>
          <p:cNvPr id="6" name="SlideNum"/>
          <p:cNvSpPr txBox="1"/>
          <p:nvPr/>
        </p:nvSpPr>
        <p:spPr>
          <a:xfrm>
            <a:off x="11582400" y="6248700"/>
            <a:ext cx="609600" cy="457200"/>
          </a:xfrm>
          <a:prstGeom prst="rect">
            <a:avLst/>
          </a:prstGeom>
          <a:noFill/>
        </p:spPr>
        <p:txBody>
          <a:bodyPr/>
          <a:lstStyle/>
          <a:p>
            <a:r>
              <a:rPr lang="en-US" sz="14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7" name="Shape 7">
            <a:extLst>
              <a:ext uri="{FF2B5EF4-FFF2-40B4-BE49-F238E27FC236}">
                <a16:creationId xmlns:a16="http://schemas.microsoft.com/office/drawing/2014/main" id="{63FAD9E3-32A0-886B-D49A-BA0EE831D046}"/>
              </a:ext>
            </a:extLst>
          </p:cNvPr>
          <p:cNvSpPr/>
          <p:nvPr/>
        </p:nvSpPr>
        <p:spPr>
          <a:xfrm>
            <a:off x="304800" y="1257299"/>
            <a:ext cx="4724400" cy="5522707"/>
          </a:xfrm>
          <a:prstGeom prst="roundRect">
            <a:avLst/>
          </a:prstGeom>
          <a:solidFill>
            <a:srgbClr val="EFF6FF"/>
          </a:solidFill>
          <a:ln w="12700">
            <a:solidFill>
              <a:srgbClr val="E5E7EB"/>
            </a:solidFill>
            <a:prstDash val="solid"/>
          </a:ln>
          <a:effectLst>
            <a:outerShdw blurRad="38100" dist="254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pPr>
              <a:spcBef>
                <a:spcPts val="400"/>
              </a:spcBef>
              <a:spcAft>
                <a:spcPts val="200"/>
              </a:spcAft>
            </a:pPr>
            <a:r>
              <a:rPr 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Mining &amp; Environmental Challenge</a:t>
            </a:r>
          </a:p>
          <a:p>
            <a:pPr marL="457200" indent="-457200">
              <a:spcBef>
                <a:spcPts val="200"/>
              </a:spcBef>
              <a:spcAft>
                <a:spcPts val="100"/>
              </a:spcAft>
              <a:buChar char="•"/>
            </a:pPr>
            <a:r>
              <a:rPr 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Mining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a </a:t>
            </a:r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key economic driver 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 Zambia, yet it can cause significant </a:t>
            </a:r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environmental degradation</a:t>
            </a:r>
          </a:p>
          <a:p>
            <a:pPr marL="457200" indent="-457200">
              <a:spcBef>
                <a:spcPts val="200"/>
              </a:spcBef>
              <a:spcAft>
                <a:spcPts val="100"/>
              </a:spcAft>
              <a:buChar char="•"/>
            </a:pPr>
            <a:r>
              <a:rPr lang="en-US" sz="2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Tailings and waste dumps 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can affect </a:t>
            </a:r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soil and water systems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457200" indent="-457200">
              <a:spcBef>
                <a:spcPts val="200"/>
              </a:spcBef>
              <a:spcAft>
                <a:spcPts val="100"/>
              </a:spcAft>
              <a:buFontTx/>
              <a:buChar char="•"/>
            </a:pPr>
            <a:r>
              <a:rPr lang="en-US" sz="2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Mining-led </a:t>
            </a:r>
            <a:r>
              <a:rPr lang="en-US" sz="2400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urbanisation</a:t>
            </a:r>
            <a:r>
              <a:rPr lang="en-US" sz="2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around </a:t>
            </a:r>
            <a:r>
              <a:rPr 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Mopani Copper Mines 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MCM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severely </a:t>
            </a:r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pressures ecosystems</a:t>
            </a:r>
          </a:p>
          <a:p>
            <a:pPr marL="457200" indent="-457200">
              <a:spcBef>
                <a:spcPts val="200"/>
              </a:spcBef>
              <a:spcAft>
                <a:spcPts val="100"/>
              </a:spcAft>
              <a:buChar char="•"/>
            </a:pPr>
            <a:endParaRPr lang="en-US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ZM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8" name="Shape 10">
            <a:extLst>
              <a:ext uri="{FF2B5EF4-FFF2-40B4-BE49-F238E27FC236}">
                <a16:creationId xmlns:a16="http://schemas.microsoft.com/office/drawing/2014/main" id="{C841B3F9-B093-8723-FAA5-39213F34BF89}"/>
              </a:ext>
            </a:extLst>
          </p:cNvPr>
          <p:cNvSpPr/>
          <p:nvPr/>
        </p:nvSpPr>
        <p:spPr>
          <a:xfrm>
            <a:off x="5638800" y="1143000"/>
            <a:ext cx="6324600" cy="2710927"/>
          </a:xfrm>
          <a:prstGeom prst="roundRect">
            <a:avLst/>
          </a:prstGeom>
          <a:solidFill>
            <a:srgbClr val="F6F8FA"/>
          </a:solidFill>
          <a:ln w="12700">
            <a:solidFill>
              <a:srgbClr val="E5E7EB"/>
            </a:solidFill>
            <a:prstDash val="solid"/>
          </a:ln>
          <a:effectLst>
            <a:outerShdw blurRad="38100" dist="254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pPr>
              <a:spcBef>
                <a:spcPts val="400"/>
              </a:spcBef>
              <a:spcAft>
                <a:spcPts val="200"/>
              </a:spcAft>
            </a:pPr>
            <a:r>
              <a:rPr 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Why Remote Sensing &amp; GIS?</a:t>
            </a:r>
          </a:p>
          <a:p>
            <a:pPr marL="457200" indent="-457200">
              <a:spcBef>
                <a:spcPts val="200"/>
              </a:spcBef>
              <a:spcAft>
                <a:spcPts val="100"/>
              </a:spcAft>
              <a:buChar char="•"/>
            </a:pPr>
            <a:r>
              <a:rPr 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Field surveys 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are </a:t>
            </a:r>
            <a:r>
              <a:rPr lang="en-US" sz="2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resource-intensive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n-US" sz="2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limited in scale</a:t>
            </a:r>
          </a:p>
          <a:p>
            <a:pPr marL="457200" indent="-457200">
              <a:spcBef>
                <a:spcPts val="200"/>
              </a:spcBef>
              <a:spcAft>
                <a:spcPts val="100"/>
              </a:spcAft>
              <a:buChar char="•"/>
            </a:pPr>
            <a:r>
              <a:rPr 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Satellite imagery 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paired with </a:t>
            </a:r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machine learning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Random Forest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enables </a:t>
            </a:r>
            <a:r>
              <a:rPr 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accurate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large-scale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multi-temporal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change detection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ZM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9" name="Shape 10">
            <a:extLst>
              <a:ext uri="{FF2B5EF4-FFF2-40B4-BE49-F238E27FC236}">
                <a16:creationId xmlns:a16="http://schemas.microsoft.com/office/drawing/2014/main" id="{294CAA20-A453-E528-8157-3B01795FA6D9}"/>
              </a:ext>
            </a:extLst>
          </p:cNvPr>
          <p:cNvSpPr/>
          <p:nvPr/>
        </p:nvSpPr>
        <p:spPr>
          <a:xfrm>
            <a:off x="5634318" y="3994973"/>
            <a:ext cx="6329082" cy="2825228"/>
          </a:xfrm>
          <a:prstGeom prst="roundRect">
            <a:avLst/>
          </a:prstGeom>
          <a:solidFill>
            <a:srgbClr val="F6F8FA"/>
          </a:solidFill>
          <a:ln w="12700">
            <a:solidFill>
              <a:srgbClr val="E5E7EB"/>
            </a:solidFill>
            <a:prstDash val="solid"/>
          </a:ln>
          <a:effectLst>
            <a:outerShdw blurRad="38100" dist="254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pPr>
              <a:spcBef>
                <a:spcPts val="400"/>
              </a:spcBef>
              <a:spcAft>
                <a:spcPts val="200"/>
              </a:spcAft>
            </a:pPr>
            <a:r>
              <a:rPr 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Study Objective</a:t>
            </a:r>
          </a:p>
          <a:p>
            <a:pPr marL="457200" indent="-457200">
              <a:spcBef>
                <a:spcPts val="200"/>
              </a:spcBef>
              <a:spcAft>
                <a:spcPts val="100"/>
              </a:spcAft>
              <a:buChar char="•"/>
            </a:pPr>
            <a:r>
              <a:rPr 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Develop 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en-US" sz="2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GIS-RS framework 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 </a:t>
            </a:r>
            <a:r>
              <a:rPr 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assess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environmental influence 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 </a:t>
            </a:r>
            <a:r>
              <a:rPr 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MCM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over 30 years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1995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2025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457200" indent="-457200">
              <a:spcBef>
                <a:spcPts val="200"/>
              </a:spcBef>
              <a:spcAft>
                <a:spcPts val="100"/>
              </a:spcAft>
              <a:buChar char="•"/>
            </a:pPr>
            <a:r>
              <a:rPr 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Quantify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vegetation loss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urban expansion 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water dynamics 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 support sustainable policy and management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ZM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112A80-799E-4482-122E-5D802736DA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Bar">
            <a:extLst>
              <a:ext uri="{FF2B5EF4-FFF2-40B4-BE49-F238E27FC236}">
                <a16:creationId xmlns:a16="http://schemas.microsoft.com/office/drawing/2014/main" id="{556B77E3-129A-1AA4-C165-1FBC671CDA1D}"/>
              </a:ext>
            </a:extLst>
          </p:cNvPr>
          <p:cNvSpPr/>
          <p:nvPr/>
        </p:nvSpPr>
        <p:spPr>
          <a:xfrm>
            <a:off x="0" y="0"/>
            <a:ext cx="12192000" cy="1143000"/>
          </a:xfrm>
          <a:prstGeom prst="rect">
            <a:avLst/>
          </a:prstGeom>
          <a:solidFill>
            <a:srgbClr val="00AA3F"/>
          </a:solidFill>
          <a:ln>
            <a:noFill/>
          </a:ln>
        </p:spPr>
        <p:txBody>
          <a:bodyPr/>
          <a:lstStyle/>
          <a:p>
            <a:endParaRPr lang="en-US" dirty="0"/>
          </a:p>
        </p:txBody>
      </p:sp>
      <p:sp>
        <p:nvSpPr>
          <p:cNvPr id="3" name="Title">
            <a:extLst>
              <a:ext uri="{FF2B5EF4-FFF2-40B4-BE49-F238E27FC236}">
                <a16:creationId xmlns:a16="http://schemas.microsoft.com/office/drawing/2014/main" id="{071621DA-98C2-D697-AB35-0CDDA7A463CF}"/>
              </a:ext>
            </a:extLst>
          </p:cNvPr>
          <p:cNvSpPr txBox="1"/>
          <p:nvPr/>
        </p:nvSpPr>
        <p:spPr>
          <a:xfrm>
            <a:off x="304800" y="114300"/>
            <a:ext cx="10972800" cy="91440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32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METHODOLOGY</a:t>
            </a:r>
          </a:p>
        </p:txBody>
      </p:sp>
      <p:sp>
        <p:nvSpPr>
          <p:cNvPr id="4" name="Content">
            <a:extLst>
              <a:ext uri="{FF2B5EF4-FFF2-40B4-BE49-F238E27FC236}">
                <a16:creationId xmlns:a16="http://schemas.microsoft.com/office/drawing/2014/main" id="{E0BD368F-90E7-5C3A-14F7-AB4DFAF2BF34}"/>
              </a:ext>
            </a:extLst>
          </p:cNvPr>
          <p:cNvSpPr txBox="1"/>
          <p:nvPr/>
        </p:nvSpPr>
        <p:spPr>
          <a:xfrm>
            <a:off x="304800" y="1143000"/>
            <a:ext cx="11582400" cy="4914900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spcBef>
                <a:spcPts val="400"/>
              </a:spcBef>
              <a:spcAft>
                <a:spcPts val="200"/>
              </a:spcAft>
              <a:buNone/>
            </a:pPr>
            <a:r>
              <a:rPr 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Study Area</a:t>
            </a:r>
          </a:p>
          <a:p>
            <a:pPr marL="457200" indent="-457200">
              <a:spcBef>
                <a:spcPts val="200"/>
              </a:spcBef>
              <a:spcAft>
                <a:spcPts val="100"/>
              </a:spcAft>
              <a:buChar char="•"/>
            </a:pPr>
            <a:r>
              <a:rPr lang="en-US" sz="24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Kitwe District, Copperbelt Province (12.80°S, 28.21°E) | </a:t>
            </a:r>
            <a:r>
              <a:rPr lang="en-US" sz="2400" b="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 km buffer </a:t>
            </a:r>
            <a:r>
              <a:rPr lang="en-US" sz="24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around </a:t>
            </a:r>
            <a:r>
              <a:rPr lang="en-US" sz="2400" b="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MCM tailings dams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400" b="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EIZ Logo" descr="EIZ Green Logo">
            <a:extLst>
              <a:ext uri="{FF2B5EF4-FFF2-40B4-BE49-F238E27FC236}">
                <a16:creationId xmlns:a16="http://schemas.microsoft.com/office/drawing/2014/main" id="{20AB24F1-57F0-C35F-CEB1-0E6676FA8670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2200"/>
            <a:ext cx="685800" cy="706120"/>
          </a:xfrm>
          <a:prstGeom prst="rect">
            <a:avLst/>
          </a:prstGeom>
          <a:solidFill>
            <a:srgbClr val="FFFF00">
              <a:alpha val="0"/>
            </a:srgbClr>
          </a:solidFill>
          <a:ln>
            <a:noFill/>
          </a:ln>
        </p:spPr>
      </p:pic>
      <p:sp>
        <p:nvSpPr>
          <p:cNvPr id="6" name="SlideNum">
            <a:extLst>
              <a:ext uri="{FF2B5EF4-FFF2-40B4-BE49-F238E27FC236}">
                <a16:creationId xmlns:a16="http://schemas.microsoft.com/office/drawing/2014/main" id="{1347DD3C-D0E8-E6E2-6CE9-9BA12369C341}"/>
              </a:ext>
            </a:extLst>
          </p:cNvPr>
          <p:cNvSpPr txBox="1"/>
          <p:nvPr/>
        </p:nvSpPr>
        <p:spPr>
          <a:xfrm>
            <a:off x="11582400" y="6248700"/>
            <a:ext cx="609600" cy="457200"/>
          </a:xfrm>
          <a:prstGeom prst="rect">
            <a:avLst/>
          </a:prstGeom>
          <a:noFill/>
        </p:spPr>
        <p:txBody>
          <a:bodyPr/>
          <a:lstStyle/>
          <a:p>
            <a:r>
              <a:rPr lang="en-US" sz="1400" b="0" dirty="0">
                <a:solidFill>
                  <a:srgbClr val="000000"/>
                </a:solidFill>
                <a:latin typeface="Arial" pitchFamily="34" charset="0"/>
              </a:rPr>
              <a:t>4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1064301-97F4-3D96-37AB-5AE388CA14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4600" y="2214996"/>
            <a:ext cx="6096000" cy="410960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661FB1A-B254-2746-B48C-013875FE0096}"/>
              </a:ext>
            </a:extLst>
          </p:cNvPr>
          <p:cNvSpPr txBox="1"/>
          <p:nvPr/>
        </p:nvSpPr>
        <p:spPr>
          <a:xfrm>
            <a:off x="1905000" y="6336568"/>
            <a:ext cx="8102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 1: Location of Kitwe district on the Copperbelt Province (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Nguvulu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et al, 2023)</a:t>
            </a:r>
            <a:endParaRPr lang="en-ZM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5503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Bar"/>
          <p:cNvSpPr/>
          <p:nvPr/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rgbClr val="00AA3F"/>
          </a:solidFill>
          <a:ln>
            <a:noFill/>
          </a:ln>
        </p:spPr>
        <p:txBody>
          <a:bodyPr/>
          <a:lstStyle/>
          <a:p>
            <a:endParaRPr lang="en-US" dirty="0"/>
          </a:p>
        </p:txBody>
      </p:sp>
      <p:sp>
        <p:nvSpPr>
          <p:cNvPr id="3" name="Title"/>
          <p:cNvSpPr txBox="1"/>
          <p:nvPr/>
        </p:nvSpPr>
        <p:spPr>
          <a:xfrm>
            <a:off x="304800" y="114300"/>
            <a:ext cx="10972800" cy="91440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32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METHODOLOGY (Cont’d) </a:t>
            </a:r>
          </a:p>
        </p:txBody>
      </p:sp>
      <p:sp>
        <p:nvSpPr>
          <p:cNvPr id="4" name="Content"/>
          <p:cNvSpPr txBox="1"/>
          <p:nvPr/>
        </p:nvSpPr>
        <p:spPr>
          <a:xfrm>
            <a:off x="304800" y="1257300"/>
            <a:ext cx="11582400" cy="4800600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spcBef>
                <a:spcPts val="400"/>
              </a:spcBef>
              <a:spcAft>
                <a:spcPts val="200"/>
              </a:spcAft>
              <a:buNone/>
            </a:pPr>
            <a:endParaRPr lang="en-US" sz="2200" b="0" dirty="0">
              <a:solidFill>
                <a:srgbClr val="000000"/>
              </a:solidFill>
              <a:latin typeface="Arial" pitchFamily="34" charset="0"/>
            </a:endParaRPr>
          </a:p>
        </p:txBody>
      </p:sp>
      <p:pic>
        <p:nvPicPr>
          <p:cNvPr id="5" name="EIZ Logo" descr="EIZ Green Logo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2200"/>
            <a:ext cx="685800" cy="706120"/>
          </a:xfrm>
          <a:prstGeom prst="rect">
            <a:avLst/>
          </a:prstGeom>
          <a:solidFill>
            <a:srgbClr val="FFFF00">
              <a:alpha val="0"/>
            </a:srgbClr>
          </a:solidFill>
          <a:ln>
            <a:noFill/>
          </a:ln>
        </p:spPr>
      </p:pic>
      <p:sp>
        <p:nvSpPr>
          <p:cNvPr id="6" name="SlideNum"/>
          <p:cNvSpPr txBox="1"/>
          <p:nvPr/>
        </p:nvSpPr>
        <p:spPr>
          <a:xfrm>
            <a:off x="11582400" y="6248700"/>
            <a:ext cx="609600" cy="457200"/>
          </a:xfrm>
          <a:prstGeom prst="rect">
            <a:avLst/>
          </a:prstGeom>
          <a:noFill/>
        </p:spPr>
        <p:txBody>
          <a:bodyPr/>
          <a:lstStyle/>
          <a:p>
            <a:r>
              <a:rPr lang="en-US" sz="1400" b="0" dirty="0">
                <a:solidFill>
                  <a:srgbClr val="000000"/>
                </a:solidFill>
                <a:latin typeface="Arial" pitchFamily="34" charset="0"/>
              </a:rPr>
              <a:t>4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4669242-3B13-F96E-3C9D-F226BCFA0D11}"/>
              </a:ext>
            </a:extLst>
          </p:cNvPr>
          <p:cNvSpPr txBox="1"/>
          <p:nvPr/>
        </p:nvSpPr>
        <p:spPr>
          <a:xfrm>
            <a:off x="4380257" y="5167381"/>
            <a:ext cx="30480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 2: Methodology flow chart</a:t>
            </a:r>
            <a:endParaRPr lang="en-ZM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76200" y="1257300"/>
            <a:ext cx="11946755" cy="3757681"/>
            <a:chOff x="886120" y="1051560"/>
            <a:chExt cx="10528335" cy="2804003"/>
          </a:xfrm>
        </p:grpSpPr>
        <p:sp>
          <p:nvSpPr>
            <p:cNvPr id="11" name="Shape 4"/>
            <p:cNvSpPr/>
            <p:nvPr/>
          </p:nvSpPr>
          <p:spPr>
            <a:xfrm>
              <a:off x="886120" y="1051560"/>
              <a:ext cx="10528335" cy="2804003"/>
            </a:xfrm>
            <a:prstGeom prst="roundRect">
              <a:avLst/>
            </a:prstGeom>
            <a:solidFill>
              <a:srgbClr val="FFFFFF"/>
            </a:solidFill>
            <a:ln w="12700">
              <a:solidFill>
                <a:srgbClr val="E5E7EB"/>
              </a:solidFill>
              <a:prstDash val="solid"/>
            </a:ln>
            <a:effectLst>
              <a:outerShdw blurRad="38100" dist="25400" dir="2700000" algn="bl" rotWithShape="0">
                <a:srgbClr val="000000">
                  <a:alpha val="12000"/>
                </a:srgbClr>
              </a:outerShdw>
            </a:effectLst>
          </p:spPr>
        </p:sp>
        <p:sp>
          <p:nvSpPr>
            <p:cNvPr id="12" name="Shape 5"/>
            <p:cNvSpPr/>
            <p:nvPr/>
          </p:nvSpPr>
          <p:spPr>
            <a:xfrm>
              <a:off x="1051560" y="1417320"/>
              <a:ext cx="2362124" cy="868680"/>
            </a:xfrm>
            <a:prstGeom prst="roundRect">
              <a:avLst/>
            </a:prstGeom>
            <a:solidFill>
              <a:srgbClr val="EFF6FF"/>
            </a:solidFill>
            <a:ln w="12700">
              <a:solidFill>
                <a:srgbClr val="BFDBFE"/>
              </a:solidFill>
              <a:prstDash val="solid"/>
            </a:ln>
          </p:spPr>
        </p:sp>
        <p:sp>
          <p:nvSpPr>
            <p:cNvPr id="13" name="Text 6"/>
            <p:cNvSpPr/>
            <p:nvPr/>
          </p:nvSpPr>
          <p:spPr>
            <a:xfrm>
              <a:off x="1161288" y="1508760"/>
              <a:ext cx="320040" cy="32004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>
                <a:buNone/>
              </a:pPr>
              <a:r>
                <a:rPr lang="en-US" sz="2000" b="1" dirty="0">
                  <a:solidFill>
                    <a:srgbClr val="6B7280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1</a:t>
              </a:r>
              <a:endParaRPr lang="en-US" sz="2000" dirty="0"/>
            </a:p>
          </p:txBody>
        </p:sp>
        <p:sp>
          <p:nvSpPr>
            <p:cNvPr id="14" name="Text 7"/>
            <p:cNvSpPr/>
            <p:nvPr/>
          </p:nvSpPr>
          <p:spPr>
            <a:xfrm>
              <a:off x="1463040" y="1527048"/>
              <a:ext cx="1859204" cy="68580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>
                <a:buNone/>
              </a:pPr>
              <a:r>
                <a:rPr lang="en-US" dirty="0">
                  <a:solidFill>
                    <a:srgbClr val="0B1F3B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Define AOI</a:t>
              </a:r>
              <a:endParaRPr lang="en-US" dirty="0"/>
            </a:p>
            <a:p>
              <a:pPr marL="0" indent="0">
                <a:buNone/>
              </a:pPr>
              <a:r>
                <a:rPr lang="en-US" dirty="0">
                  <a:solidFill>
                    <a:srgbClr val="0B1F3B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(buffers &amp; overlays)</a:t>
              </a:r>
              <a:endParaRPr lang="en-US" dirty="0"/>
            </a:p>
          </p:txBody>
        </p:sp>
        <p:sp>
          <p:nvSpPr>
            <p:cNvPr id="15" name="Shape 8"/>
            <p:cNvSpPr/>
            <p:nvPr/>
          </p:nvSpPr>
          <p:spPr>
            <a:xfrm>
              <a:off x="3623996" y="1417320"/>
              <a:ext cx="2362124" cy="868680"/>
            </a:xfrm>
            <a:prstGeom prst="roundRect">
              <a:avLst/>
            </a:prstGeom>
            <a:solidFill>
              <a:srgbClr val="EFF6FF"/>
            </a:solidFill>
            <a:ln w="12700">
              <a:solidFill>
                <a:srgbClr val="BFDBFE"/>
              </a:solidFill>
              <a:prstDash val="solid"/>
            </a:ln>
          </p:spPr>
        </p:sp>
        <p:sp>
          <p:nvSpPr>
            <p:cNvPr id="16" name="Text 9"/>
            <p:cNvSpPr/>
            <p:nvPr/>
          </p:nvSpPr>
          <p:spPr>
            <a:xfrm>
              <a:off x="3733724" y="1508760"/>
              <a:ext cx="320040" cy="32004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>
                <a:buNone/>
              </a:pPr>
              <a:r>
                <a:rPr lang="en-US" sz="2000" b="1" dirty="0">
                  <a:solidFill>
                    <a:srgbClr val="6B7280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2</a:t>
              </a:r>
              <a:endParaRPr lang="en-US" sz="2000" dirty="0"/>
            </a:p>
          </p:txBody>
        </p:sp>
        <p:sp>
          <p:nvSpPr>
            <p:cNvPr id="17" name="Text 10"/>
            <p:cNvSpPr/>
            <p:nvPr/>
          </p:nvSpPr>
          <p:spPr>
            <a:xfrm>
              <a:off x="4035476" y="1527048"/>
              <a:ext cx="1859204" cy="68580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>
                <a:buNone/>
              </a:pPr>
              <a:r>
                <a:rPr lang="en-US" dirty="0">
                  <a:solidFill>
                    <a:srgbClr val="0B1F3B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Acquire Landsat</a:t>
              </a:r>
              <a:endParaRPr lang="en-US" dirty="0"/>
            </a:p>
            <a:p>
              <a:pPr marL="0" indent="0">
                <a:buNone/>
              </a:pPr>
              <a:r>
                <a:rPr lang="en-US" dirty="0">
                  <a:solidFill>
                    <a:srgbClr val="0B1F3B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(1995–2025)</a:t>
              </a:r>
              <a:endParaRPr lang="en-US" dirty="0"/>
            </a:p>
          </p:txBody>
        </p:sp>
        <p:sp>
          <p:nvSpPr>
            <p:cNvPr id="18" name="Shape 11"/>
            <p:cNvSpPr/>
            <p:nvPr/>
          </p:nvSpPr>
          <p:spPr>
            <a:xfrm>
              <a:off x="6196432" y="1417320"/>
              <a:ext cx="2362124" cy="868680"/>
            </a:xfrm>
            <a:prstGeom prst="roundRect">
              <a:avLst/>
            </a:prstGeom>
            <a:solidFill>
              <a:srgbClr val="EFF6FF"/>
            </a:solidFill>
            <a:ln w="12700">
              <a:solidFill>
                <a:srgbClr val="BFDBFE"/>
              </a:solidFill>
              <a:prstDash val="solid"/>
            </a:ln>
          </p:spPr>
        </p:sp>
        <p:sp>
          <p:nvSpPr>
            <p:cNvPr id="19" name="Text 12"/>
            <p:cNvSpPr/>
            <p:nvPr/>
          </p:nvSpPr>
          <p:spPr>
            <a:xfrm>
              <a:off x="6306160" y="1508760"/>
              <a:ext cx="320040" cy="32004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>
                <a:buNone/>
              </a:pPr>
              <a:r>
                <a:rPr lang="en-US" sz="2000" b="1" dirty="0">
                  <a:solidFill>
                    <a:srgbClr val="6B7280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3</a:t>
              </a:r>
              <a:endParaRPr lang="en-US" sz="2000" dirty="0"/>
            </a:p>
          </p:txBody>
        </p:sp>
        <p:sp>
          <p:nvSpPr>
            <p:cNvPr id="20" name="Text 13"/>
            <p:cNvSpPr/>
            <p:nvPr/>
          </p:nvSpPr>
          <p:spPr>
            <a:xfrm>
              <a:off x="6607912" y="1527048"/>
              <a:ext cx="1859204" cy="68580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>
                <a:buNone/>
              </a:pPr>
              <a:r>
                <a:rPr lang="en-US" dirty="0">
                  <a:solidFill>
                    <a:srgbClr val="0B1F3B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Pre‑process</a:t>
              </a:r>
              <a:endParaRPr lang="en-US" dirty="0"/>
            </a:p>
            <a:p>
              <a:pPr marL="0" indent="0">
                <a:buNone/>
              </a:pPr>
              <a:r>
                <a:rPr lang="en-US" dirty="0">
                  <a:solidFill>
                    <a:srgbClr val="0B1F3B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(geo/atmo/rad.)</a:t>
              </a:r>
              <a:endParaRPr lang="en-US" dirty="0"/>
            </a:p>
          </p:txBody>
        </p:sp>
        <p:sp>
          <p:nvSpPr>
            <p:cNvPr id="21" name="Shape 14"/>
            <p:cNvSpPr/>
            <p:nvPr/>
          </p:nvSpPr>
          <p:spPr>
            <a:xfrm>
              <a:off x="8768867" y="1417320"/>
              <a:ext cx="2362124" cy="868680"/>
            </a:xfrm>
            <a:prstGeom prst="roundRect">
              <a:avLst/>
            </a:prstGeom>
            <a:solidFill>
              <a:srgbClr val="EFF6FF"/>
            </a:solidFill>
            <a:ln w="12700">
              <a:solidFill>
                <a:srgbClr val="BFDBFE"/>
              </a:solidFill>
              <a:prstDash val="solid"/>
            </a:ln>
          </p:spPr>
        </p:sp>
        <p:sp>
          <p:nvSpPr>
            <p:cNvPr id="22" name="Text 15"/>
            <p:cNvSpPr/>
            <p:nvPr/>
          </p:nvSpPr>
          <p:spPr>
            <a:xfrm>
              <a:off x="8878595" y="1508760"/>
              <a:ext cx="320040" cy="32004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>
                <a:buNone/>
              </a:pPr>
              <a:r>
                <a:rPr lang="en-US" sz="2000" b="1" dirty="0">
                  <a:solidFill>
                    <a:srgbClr val="6B7280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4</a:t>
              </a:r>
              <a:endParaRPr lang="en-US" sz="2000" dirty="0"/>
            </a:p>
          </p:txBody>
        </p:sp>
        <p:sp>
          <p:nvSpPr>
            <p:cNvPr id="23" name="Text 16"/>
            <p:cNvSpPr/>
            <p:nvPr/>
          </p:nvSpPr>
          <p:spPr>
            <a:xfrm>
              <a:off x="9180347" y="1527048"/>
              <a:ext cx="1859204" cy="68580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>
                <a:buNone/>
              </a:pPr>
              <a:r>
                <a:rPr lang="en-US" dirty="0">
                  <a:solidFill>
                    <a:srgbClr val="0B1F3B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Random Forest</a:t>
              </a:r>
              <a:endParaRPr lang="en-US" dirty="0"/>
            </a:p>
            <a:p>
              <a:pPr marL="0" indent="0">
                <a:buNone/>
              </a:pPr>
              <a:r>
                <a:rPr lang="en-US" dirty="0">
                  <a:solidFill>
                    <a:srgbClr val="0B1F3B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LULC classification</a:t>
              </a:r>
              <a:endParaRPr lang="en-US" dirty="0"/>
            </a:p>
          </p:txBody>
        </p:sp>
        <p:sp>
          <p:nvSpPr>
            <p:cNvPr id="24" name="Shape 17"/>
            <p:cNvSpPr/>
            <p:nvPr/>
          </p:nvSpPr>
          <p:spPr>
            <a:xfrm>
              <a:off x="1051560" y="2788920"/>
              <a:ext cx="2362124" cy="868680"/>
            </a:xfrm>
            <a:prstGeom prst="roundRect">
              <a:avLst/>
            </a:prstGeom>
            <a:solidFill>
              <a:srgbClr val="ECFDF5"/>
            </a:solidFill>
            <a:ln w="12700">
              <a:solidFill>
                <a:srgbClr val="B7E4C7"/>
              </a:solidFill>
              <a:prstDash val="solid"/>
            </a:ln>
          </p:spPr>
        </p:sp>
        <p:sp>
          <p:nvSpPr>
            <p:cNvPr id="25" name="Text 18"/>
            <p:cNvSpPr/>
            <p:nvPr/>
          </p:nvSpPr>
          <p:spPr>
            <a:xfrm>
              <a:off x="1161288" y="2880360"/>
              <a:ext cx="320040" cy="32004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>
                <a:buNone/>
              </a:pPr>
              <a:r>
                <a:rPr lang="en-US" sz="2000" b="1" dirty="0">
                  <a:solidFill>
                    <a:srgbClr val="6B7280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5</a:t>
              </a:r>
              <a:endParaRPr lang="en-US" sz="2000" dirty="0"/>
            </a:p>
          </p:txBody>
        </p:sp>
        <p:sp>
          <p:nvSpPr>
            <p:cNvPr id="26" name="Text 19"/>
            <p:cNvSpPr/>
            <p:nvPr/>
          </p:nvSpPr>
          <p:spPr>
            <a:xfrm>
              <a:off x="1463040" y="2898648"/>
              <a:ext cx="1859204" cy="68580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>
                <a:buNone/>
              </a:pPr>
              <a:r>
                <a:rPr lang="en-US" dirty="0">
                  <a:solidFill>
                    <a:srgbClr val="0B1F3B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Spectral indices</a:t>
              </a:r>
              <a:endParaRPr lang="en-US" dirty="0"/>
            </a:p>
            <a:p>
              <a:pPr marL="0" indent="0">
                <a:buNone/>
              </a:pPr>
              <a:r>
                <a:rPr lang="en-US" dirty="0">
                  <a:solidFill>
                    <a:srgbClr val="0B1F3B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(NDVI, NDWI)</a:t>
              </a:r>
              <a:endParaRPr lang="en-US" dirty="0"/>
            </a:p>
          </p:txBody>
        </p:sp>
        <p:sp>
          <p:nvSpPr>
            <p:cNvPr id="27" name="Shape 20"/>
            <p:cNvSpPr/>
            <p:nvPr/>
          </p:nvSpPr>
          <p:spPr>
            <a:xfrm>
              <a:off x="3623996" y="2788920"/>
              <a:ext cx="2362124" cy="868680"/>
            </a:xfrm>
            <a:prstGeom prst="roundRect">
              <a:avLst/>
            </a:prstGeom>
            <a:solidFill>
              <a:srgbClr val="ECFDF5"/>
            </a:solidFill>
            <a:ln w="12700">
              <a:solidFill>
                <a:srgbClr val="B7E4C7"/>
              </a:solidFill>
              <a:prstDash val="solid"/>
            </a:ln>
          </p:spPr>
        </p:sp>
        <p:sp>
          <p:nvSpPr>
            <p:cNvPr id="28" name="Text 21"/>
            <p:cNvSpPr/>
            <p:nvPr/>
          </p:nvSpPr>
          <p:spPr>
            <a:xfrm>
              <a:off x="3733724" y="2880360"/>
              <a:ext cx="320040" cy="32004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>
                <a:buNone/>
              </a:pPr>
              <a:r>
                <a:rPr lang="en-US" sz="2000" b="1" dirty="0">
                  <a:solidFill>
                    <a:srgbClr val="6B7280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6</a:t>
              </a:r>
              <a:endParaRPr lang="en-US" sz="2000" dirty="0"/>
            </a:p>
          </p:txBody>
        </p:sp>
        <p:sp>
          <p:nvSpPr>
            <p:cNvPr id="29" name="Text 22"/>
            <p:cNvSpPr/>
            <p:nvPr/>
          </p:nvSpPr>
          <p:spPr>
            <a:xfrm>
              <a:off x="4035476" y="2898648"/>
              <a:ext cx="1859204" cy="68580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>
                <a:buNone/>
              </a:pPr>
              <a:r>
                <a:rPr lang="en-US" dirty="0">
                  <a:solidFill>
                    <a:srgbClr val="0B1F3B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Validate</a:t>
              </a:r>
              <a:endParaRPr lang="en-US" dirty="0"/>
            </a:p>
            <a:p>
              <a:pPr marL="0" indent="0">
                <a:buNone/>
              </a:pPr>
              <a:r>
                <a:rPr lang="en-US" dirty="0">
                  <a:solidFill>
                    <a:srgbClr val="0B1F3B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(OA + Kappa)</a:t>
              </a:r>
              <a:endParaRPr lang="en-US" dirty="0"/>
            </a:p>
          </p:txBody>
        </p:sp>
        <p:sp>
          <p:nvSpPr>
            <p:cNvPr id="30" name="Shape 23"/>
            <p:cNvSpPr/>
            <p:nvPr/>
          </p:nvSpPr>
          <p:spPr>
            <a:xfrm>
              <a:off x="6196432" y="2788920"/>
              <a:ext cx="2362124" cy="868680"/>
            </a:xfrm>
            <a:prstGeom prst="roundRect">
              <a:avLst/>
            </a:prstGeom>
            <a:solidFill>
              <a:srgbClr val="ECFDF5"/>
            </a:solidFill>
            <a:ln w="12700">
              <a:solidFill>
                <a:srgbClr val="B7E4C7"/>
              </a:solidFill>
              <a:prstDash val="solid"/>
            </a:ln>
          </p:spPr>
        </p:sp>
        <p:sp>
          <p:nvSpPr>
            <p:cNvPr id="31" name="Text 24"/>
            <p:cNvSpPr/>
            <p:nvPr/>
          </p:nvSpPr>
          <p:spPr>
            <a:xfrm>
              <a:off x="6306160" y="2880360"/>
              <a:ext cx="320040" cy="32004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>
                <a:buNone/>
              </a:pPr>
              <a:r>
                <a:rPr lang="en-US" sz="2000" b="1" dirty="0">
                  <a:solidFill>
                    <a:srgbClr val="6B7280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7</a:t>
              </a:r>
              <a:endParaRPr lang="en-US" sz="2000" dirty="0"/>
            </a:p>
          </p:txBody>
        </p:sp>
        <p:sp>
          <p:nvSpPr>
            <p:cNvPr id="32" name="Text 25"/>
            <p:cNvSpPr/>
            <p:nvPr/>
          </p:nvSpPr>
          <p:spPr>
            <a:xfrm>
              <a:off x="6607912" y="2898648"/>
              <a:ext cx="1859204" cy="68580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>
                <a:buNone/>
              </a:pPr>
              <a:r>
                <a:rPr lang="en-US" dirty="0">
                  <a:solidFill>
                    <a:srgbClr val="0B1F3B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Change analysis</a:t>
              </a:r>
              <a:endParaRPr lang="en-US" dirty="0"/>
            </a:p>
            <a:p>
              <a:pPr marL="0" indent="0">
                <a:buNone/>
              </a:pPr>
              <a:r>
                <a:rPr lang="en-US" dirty="0">
                  <a:solidFill>
                    <a:srgbClr val="0B1F3B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&amp; comparison</a:t>
              </a:r>
              <a:endParaRPr lang="en-US" dirty="0"/>
            </a:p>
          </p:txBody>
        </p:sp>
        <p:sp>
          <p:nvSpPr>
            <p:cNvPr id="33" name="Shape 26"/>
            <p:cNvSpPr/>
            <p:nvPr/>
          </p:nvSpPr>
          <p:spPr>
            <a:xfrm>
              <a:off x="8768867" y="2788920"/>
              <a:ext cx="2362124" cy="868680"/>
            </a:xfrm>
            <a:prstGeom prst="roundRect">
              <a:avLst/>
            </a:prstGeom>
            <a:solidFill>
              <a:srgbClr val="ECFDF5"/>
            </a:solidFill>
            <a:ln w="12700">
              <a:solidFill>
                <a:srgbClr val="B7E4C7"/>
              </a:solidFill>
              <a:prstDash val="solid"/>
            </a:ln>
          </p:spPr>
        </p:sp>
        <p:sp>
          <p:nvSpPr>
            <p:cNvPr id="34" name="Text 27"/>
            <p:cNvSpPr/>
            <p:nvPr/>
          </p:nvSpPr>
          <p:spPr>
            <a:xfrm>
              <a:off x="8878595" y="2880360"/>
              <a:ext cx="320040" cy="32004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>
                <a:buNone/>
              </a:pPr>
              <a:r>
                <a:rPr lang="en-US" sz="2000" b="1" dirty="0">
                  <a:solidFill>
                    <a:srgbClr val="6B7280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8</a:t>
              </a:r>
              <a:endParaRPr lang="en-US" sz="2000" dirty="0"/>
            </a:p>
          </p:txBody>
        </p:sp>
        <p:sp>
          <p:nvSpPr>
            <p:cNvPr id="35" name="Text 28"/>
            <p:cNvSpPr/>
            <p:nvPr/>
          </p:nvSpPr>
          <p:spPr>
            <a:xfrm>
              <a:off x="9180347" y="2898648"/>
              <a:ext cx="1859204" cy="68580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>
                <a:buNone/>
              </a:pPr>
              <a:r>
                <a:rPr lang="en-US" dirty="0">
                  <a:solidFill>
                    <a:srgbClr val="0B1F3B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Impact maps</a:t>
              </a:r>
              <a:endParaRPr lang="en-US" dirty="0"/>
            </a:p>
            <a:p>
              <a:pPr marL="0" indent="0">
                <a:buNone/>
              </a:pPr>
              <a:r>
                <a:rPr lang="en-US" dirty="0">
                  <a:solidFill>
                    <a:srgbClr val="0B1F3B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&amp; reporting</a:t>
              </a:r>
              <a:endParaRPr lang="en-US" dirty="0"/>
            </a:p>
          </p:txBody>
        </p:sp>
        <p:sp>
          <p:nvSpPr>
            <p:cNvPr id="36" name="Shape 29"/>
            <p:cNvSpPr/>
            <p:nvPr/>
          </p:nvSpPr>
          <p:spPr>
            <a:xfrm>
              <a:off x="3367964" y="1851660"/>
              <a:ext cx="301752" cy="0"/>
            </a:xfrm>
            <a:prstGeom prst="line">
              <a:avLst/>
            </a:prstGeom>
            <a:noFill/>
            <a:ln w="25400">
              <a:solidFill>
                <a:srgbClr val="6B7280"/>
              </a:solidFill>
              <a:prstDash val="solid"/>
              <a:tailEnd type="triangle"/>
            </a:ln>
          </p:spPr>
        </p:sp>
        <p:sp>
          <p:nvSpPr>
            <p:cNvPr id="37" name="Shape 30"/>
            <p:cNvSpPr/>
            <p:nvPr/>
          </p:nvSpPr>
          <p:spPr>
            <a:xfrm>
              <a:off x="5940400" y="1851660"/>
              <a:ext cx="301752" cy="0"/>
            </a:xfrm>
            <a:prstGeom prst="line">
              <a:avLst/>
            </a:prstGeom>
            <a:noFill/>
            <a:ln w="25400">
              <a:solidFill>
                <a:srgbClr val="6B7280"/>
              </a:solidFill>
              <a:prstDash val="solid"/>
              <a:tailEnd type="triangle"/>
            </a:ln>
          </p:spPr>
        </p:sp>
        <p:sp>
          <p:nvSpPr>
            <p:cNvPr id="38" name="Shape 31"/>
            <p:cNvSpPr/>
            <p:nvPr/>
          </p:nvSpPr>
          <p:spPr>
            <a:xfrm>
              <a:off x="8512835" y="1851660"/>
              <a:ext cx="301752" cy="0"/>
            </a:xfrm>
            <a:prstGeom prst="line">
              <a:avLst/>
            </a:prstGeom>
            <a:noFill/>
            <a:ln w="25400">
              <a:solidFill>
                <a:srgbClr val="6B7280"/>
              </a:solidFill>
              <a:prstDash val="solid"/>
              <a:tailEnd type="triangle"/>
            </a:ln>
          </p:spPr>
        </p:sp>
        <p:sp>
          <p:nvSpPr>
            <p:cNvPr id="39" name="Shape 32"/>
            <p:cNvSpPr/>
            <p:nvPr/>
          </p:nvSpPr>
          <p:spPr>
            <a:xfrm>
              <a:off x="9949929" y="2331720"/>
              <a:ext cx="0" cy="411480"/>
            </a:xfrm>
            <a:prstGeom prst="line">
              <a:avLst/>
            </a:prstGeom>
            <a:noFill/>
            <a:ln w="25400">
              <a:solidFill>
                <a:srgbClr val="6B7280"/>
              </a:solidFill>
              <a:prstDash val="solid"/>
              <a:tailEnd type="triangle"/>
            </a:ln>
          </p:spPr>
        </p:sp>
        <p:sp>
          <p:nvSpPr>
            <p:cNvPr id="40" name="Shape 33"/>
            <p:cNvSpPr/>
            <p:nvPr/>
          </p:nvSpPr>
          <p:spPr>
            <a:xfrm>
              <a:off x="3367964" y="3223260"/>
              <a:ext cx="301752" cy="0"/>
            </a:xfrm>
            <a:prstGeom prst="line">
              <a:avLst/>
            </a:prstGeom>
            <a:noFill/>
            <a:ln w="25400">
              <a:solidFill>
                <a:srgbClr val="6B7280"/>
              </a:solidFill>
              <a:prstDash val="solid"/>
              <a:tailEnd type="triangle"/>
            </a:ln>
          </p:spPr>
        </p:sp>
        <p:sp>
          <p:nvSpPr>
            <p:cNvPr id="41" name="Shape 34"/>
            <p:cNvSpPr/>
            <p:nvPr/>
          </p:nvSpPr>
          <p:spPr>
            <a:xfrm>
              <a:off x="5940400" y="3223260"/>
              <a:ext cx="301752" cy="0"/>
            </a:xfrm>
            <a:prstGeom prst="line">
              <a:avLst/>
            </a:prstGeom>
            <a:noFill/>
            <a:ln w="25400">
              <a:solidFill>
                <a:srgbClr val="6B7280"/>
              </a:solidFill>
              <a:prstDash val="solid"/>
              <a:tailEnd type="triangle"/>
            </a:ln>
          </p:spPr>
        </p:sp>
        <p:sp>
          <p:nvSpPr>
            <p:cNvPr id="42" name="Shape 35"/>
            <p:cNvSpPr/>
            <p:nvPr/>
          </p:nvSpPr>
          <p:spPr>
            <a:xfrm>
              <a:off x="8512835" y="3223260"/>
              <a:ext cx="301752" cy="0"/>
            </a:xfrm>
            <a:prstGeom prst="line">
              <a:avLst/>
            </a:prstGeom>
            <a:noFill/>
            <a:ln w="25400">
              <a:solidFill>
                <a:srgbClr val="6B7280"/>
              </a:solidFill>
              <a:prstDash val="solid"/>
              <a:tailEnd type="triangle"/>
            </a:ln>
          </p:spPr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965506-24E6-B76A-30A3-9CACC6EF29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Bar">
            <a:extLst>
              <a:ext uri="{FF2B5EF4-FFF2-40B4-BE49-F238E27FC236}">
                <a16:creationId xmlns:a16="http://schemas.microsoft.com/office/drawing/2014/main" id="{5A9743F8-10AB-6CA3-B82F-359C35B5771D}"/>
              </a:ext>
            </a:extLst>
          </p:cNvPr>
          <p:cNvSpPr/>
          <p:nvPr/>
        </p:nvSpPr>
        <p:spPr>
          <a:xfrm>
            <a:off x="0" y="0"/>
            <a:ext cx="12192000" cy="1143000"/>
          </a:xfrm>
          <a:prstGeom prst="rect">
            <a:avLst/>
          </a:prstGeom>
          <a:solidFill>
            <a:srgbClr val="00AA3F"/>
          </a:solidFill>
          <a:ln>
            <a:noFill/>
          </a:ln>
        </p:spPr>
        <p:txBody>
          <a:bodyPr/>
          <a:lstStyle/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itle">
            <a:extLst>
              <a:ext uri="{FF2B5EF4-FFF2-40B4-BE49-F238E27FC236}">
                <a16:creationId xmlns:a16="http://schemas.microsoft.com/office/drawing/2014/main" id="{8D3A4229-C99F-BF21-4262-23911D9FD563}"/>
              </a:ext>
            </a:extLst>
          </p:cNvPr>
          <p:cNvSpPr txBox="1"/>
          <p:nvPr/>
        </p:nvSpPr>
        <p:spPr>
          <a:xfrm>
            <a:off x="304800" y="114300"/>
            <a:ext cx="10972800" cy="91440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32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METHODOLOGY (Cont’d)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">
                <a:extLst>
                  <a:ext uri="{FF2B5EF4-FFF2-40B4-BE49-F238E27FC236}">
                    <a16:creationId xmlns:a16="http://schemas.microsoft.com/office/drawing/2014/main" id="{89231A68-F690-84CE-7245-AD7D2CF5A4F5}"/>
                  </a:ext>
                </a:extLst>
              </p:cNvPr>
              <p:cNvSpPr txBox="1"/>
              <p:nvPr/>
            </p:nvSpPr>
            <p:spPr>
              <a:xfrm>
                <a:off x="304800" y="1257300"/>
                <a:ext cx="11582400" cy="4800600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t">
                <a:normAutofit/>
              </a:bodyPr>
              <a:lstStyle/>
              <a:p>
                <a:pPr marL="0" indent="0">
                  <a:spcBef>
                    <a:spcPts val="400"/>
                  </a:spcBef>
                  <a:spcAft>
                    <a:spcPts val="200"/>
                  </a:spcAft>
                  <a:buNone/>
                </a:pPr>
                <a:r>
                  <a:rPr lang="en-US" sz="2400" b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Data Acquisition</a:t>
                </a:r>
              </a:p>
              <a:p>
                <a:pPr marL="457200" indent="-457200">
                  <a:spcBef>
                    <a:spcPts val="200"/>
                  </a:spcBef>
                  <a:spcAft>
                    <a:spcPts val="100"/>
                  </a:spcAft>
                  <a:buChar char="•"/>
                </a:pPr>
                <a:r>
                  <a:rPr lang="en-US" sz="2400" b="0" dirty="0"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Multi-temporal Landsat imagery</a:t>
                </a:r>
                <a:r>
                  <a:rPr lang="en-US" sz="2400" b="0" dirty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: </a:t>
                </a:r>
                <a:r>
                  <a:rPr lang="en-US" sz="2400" b="0" dirty="0">
                    <a:solidFill>
                      <a:srgbClr val="0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Landsat 5 </a:t>
                </a:r>
                <a:r>
                  <a:rPr lang="en-US" sz="2400" b="0" dirty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</a:t>
                </a:r>
                <a:r>
                  <a:rPr lang="en-US" sz="2400" b="0" dirty="0">
                    <a:solidFill>
                      <a:srgbClr val="0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1995</a:t>
                </a:r>
                <a:r>
                  <a:rPr lang="en-US" sz="2400" b="0" dirty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</a:t>
                </a:r>
                <a:r>
                  <a:rPr lang="en-US" sz="2400" b="0" dirty="0">
                    <a:solidFill>
                      <a:srgbClr val="0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2005</a:t>
                </a:r>
                <a:r>
                  <a:rPr lang="en-US" sz="2400" b="0" dirty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 | </a:t>
                </a:r>
                <a:r>
                  <a:rPr lang="en-US" sz="2400" b="0" dirty="0">
                    <a:solidFill>
                      <a:srgbClr val="0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Landsat 8 </a:t>
                </a:r>
                <a:r>
                  <a:rPr lang="en-US" sz="2400" b="0" dirty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</a:t>
                </a:r>
                <a:r>
                  <a:rPr lang="en-US" sz="2400" b="0" dirty="0">
                    <a:solidFill>
                      <a:srgbClr val="0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2015</a:t>
                </a:r>
                <a:r>
                  <a:rPr lang="en-US" sz="2400" b="0" dirty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</a:t>
                </a:r>
                <a:r>
                  <a:rPr lang="en-US" sz="2400" b="0" dirty="0">
                    <a:solidFill>
                      <a:srgbClr val="0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2025</a:t>
                </a:r>
                <a:r>
                  <a:rPr lang="en-US" sz="2400" b="0" dirty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</a:p>
              <a:p>
                <a:pPr marL="457200" indent="-457200">
                  <a:spcBef>
                    <a:spcPts val="200"/>
                  </a:spcBef>
                  <a:spcAft>
                    <a:spcPts val="100"/>
                  </a:spcAft>
                  <a:buChar char="•"/>
                </a:pPr>
                <a:r>
                  <a:rPr lang="en-US" sz="2400" b="0" dirty="0"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30 m </a:t>
                </a:r>
                <a:r>
                  <a:rPr lang="en-US" sz="2400" b="0" dirty="0">
                    <a:solidFill>
                      <a:srgbClr val="0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spatial resolution </a:t>
                </a:r>
                <a:r>
                  <a:rPr lang="en-US" sz="2400" b="0" dirty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| </a:t>
                </a:r>
                <a:r>
                  <a:rPr lang="en-US" sz="2400" b="0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Dry season selection </a:t>
                </a:r>
                <a:r>
                  <a:rPr lang="en-US" sz="2400" b="0" dirty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</a:t>
                </a:r>
                <a:r>
                  <a:rPr lang="en-US" sz="2400" b="0" dirty="0">
                    <a:solidFill>
                      <a:srgbClr val="0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Aug</a:t>
                </a:r>
                <a:r>
                  <a:rPr lang="en-US" sz="2400" dirty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</a:t>
                </a:r>
                <a:r>
                  <a:rPr lang="en-US" sz="2400" b="0" dirty="0">
                    <a:solidFill>
                      <a:srgbClr val="0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Oct</a:t>
                </a:r>
                <a:r>
                  <a:rPr lang="en-US" sz="2400" b="0" dirty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 | </a:t>
                </a:r>
                <a:r>
                  <a:rPr lang="en-US" sz="2400" b="0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Level 2</a:t>
                </a:r>
                <a:r>
                  <a:rPr lang="en-US" sz="2400" b="0" dirty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</a:t>
                </a:r>
                <a:r>
                  <a:rPr lang="en-US" sz="2400" b="0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Collection 2</a:t>
                </a:r>
                <a:r>
                  <a:rPr lang="en-US" sz="2400" b="0" dirty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</a:t>
                </a:r>
                <a:r>
                  <a:rPr lang="en-US" sz="2400" b="0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Tier 1</a:t>
                </a:r>
                <a:r>
                  <a:rPr lang="en-US" sz="2400" b="0" dirty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b="0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Surface Reflectance</a:t>
                </a:r>
              </a:p>
              <a:p>
                <a:pPr marL="457200" indent="-457200">
                  <a:spcBef>
                    <a:spcPts val="200"/>
                  </a:spcBef>
                  <a:spcAft>
                    <a:spcPts val="100"/>
                  </a:spcAft>
                  <a:buChar char="•"/>
                </a:pPr>
                <a:endParaRPr lang="en-US" sz="2400" b="0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>
                  <a:spcBef>
                    <a:spcPts val="400"/>
                  </a:spcBef>
                  <a:spcAft>
                    <a:spcPts val="200"/>
                  </a:spcAft>
                  <a:buNone/>
                </a:pPr>
                <a:r>
                  <a:rPr lang="en-US" sz="2400" b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Classification &amp; Indices</a:t>
                </a:r>
              </a:p>
              <a:p>
                <a:pPr marL="457200" indent="-457200">
                  <a:spcBef>
                    <a:spcPts val="200"/>
                  </a:spcBef>
                  <a:spcAft>
                    <a:spcPts val="100"/>
                  </a:spcAft>
                  <a:buChar char="•"/>
                </a:pPr>
                <a:r>
                  <a:rPr lang="en-US" sz="2400" b="0" dirty="0"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Google Earth Engine </a:t>
                </a:r>
                <a:r>
                  <a:rPr lang="en-US" sz="2400" b="0" dirty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</a:t>
                </a:r>
                <a:r>
                  <a:rPr lang="en-US" sz="2400" b="0" dirty="0"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GEE</a:t>
                </a:r>
                <a:r>
                  <a:rPr lang="en-US" sz="2400" b="0" dirty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): </a:t>
                </a:r>
                <a:r>
                  <a:rPr lang="en-US" sz="2400" b="0" dirty="0">
                    <a:solidFill>
                      <a:srgbClr val="0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Random Forest classifier </a:t>
                </a:r>
                <a:r>
                  <a:rPr lang="en-US" sz="2400" b="0" dirty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| </a:t>
                </a:r>
                <a:r>
                  <a:rPr lang="en-US" sz="2400" b="0" dirty="0">
                    <a:solidFill>
                      <a:srgbClr val="0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5 LULC classes</a:t>
                </a:r>
                <a:r>
                  <a:rPr lang="en-US" sz="2400" b="0" dirty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: </a:t>
                </a:r>
                <a:r>
                  <a:rPr lang="en-US" sz="2400" b="0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Water</a:t>
                </a:r>
                <a:r>
                  <a:rPr lang="en-US" sz="2400" b="0" dirty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</a:t>
                </a:r>
                <a:r>
                  <a:rPr lang="en-US" sz="2400" b="0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Forest</a:t>
                </a:r>
                <a:r>
                  <a:rPr lang="en-US" sz="2400" b="0" dirty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</a:t>
                </a:r>
                <a:r>
                  <a:rPr lang="en-US" sz="2400" b="0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Bareland</a:t>
                </a:r>
                <a:r>
                  <a:rPr lang="en-US" sz="2400" b="0" dirty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</a:t>
                </a:r>
                <a:r>
                  <a:rPr lang="en-US" sz="2400" b="0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Grassland</a:t>
                </a:r>
                <a:r>
                  <a:rPr lang="en-US" sz="2400" b="0" dirty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</a:t>
                </a:r>
                <a:r>
                  <a:rPr lang="en-US" sz="2400" b="0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Built-up</a:t>
                </a:r>
              </a:p>
              <a:p>
                <a:pPr marL="457200" indent="-457200">
                  <a:spcBef>
                    <a:spcPts val="200"/>
                  </a:spcBef>
                  <a:spcAft>
                    <a:spcPts val="100"/>
                  </a:spcAft>
                  <a:buChar char="•"/>
                </a:pPr>
                <a:r>
                  <a:rPr lang="en-US" sz="2400" b="0" dirty="0">
                    <a:solidFill>
                      <a:srgbClr val="0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80</a:t>
                </a:r>
                <a:r>
                  <a:rPr lang="en-US" sz="2400" b="0" dirty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/</a:t>
                </a:r>
                <a:r>
                  <a:rPr lang="en-US" sz="2400" b="0" dirty="0">
                    <a:solidFill>
                      <a:srgbClr val="0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20</a:t>
                </a:r>
                <a:r>
                  <a:rPr lang="en-US" sz="2400" b="0" dirty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b="0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train</a:t>
                </a:r>
                <a:r>
                  <a:rPr lang="en-US" sz="2400" b="0" dirty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/</a:t>
                </a:r>
                <a:r>
                  <a:rPr lang="en-US" sz="2400" b="0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validation split </a:t>
                </a:r>
                <a:r>
                  <a:rPr lang="en-US" sz="2400" b="0" dirty="0">
                    <a:solidFill>
                      <a:srgbClr val="0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|</a:t>
                </a:r>
                <a:r>
                  <a:rPr lang="en-US" sz="2400" b="0" dirty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b="0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Confusion matrix </a:t>
                </a:r>
                <a:r>
                  <a:rPr lang="en-US" sz="2400" b="0" dirty="0">
                    <a:solidFill>
                      <a:srgbClr val="0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accuracy assessment</a:t>
                </a:r>
              </a:p>
              <a:p>
                <a:pPr marL="457200" indent="-457200">
                  <a:spcBef>
                    <a:spcPts val="200"/>
                  </a:spcBef>
                  <a:spcAft>
                    <a:spcPts val="100"/>
                  </a:spcAft>
                  <a:buChar char="•"/>
                </a:pPr>
                <a:endParaRPr lang="en-US" sz="2400" b="0" dirty="0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457200" indent="-457200">
                  <a:spcBef>
                    <a:spcPts val="200"/>
                  </a:spcBef>
                  <a:spcAft>
                    <a:spcPts val="100"/>
                  </a:spcAft>
                  <a:buChar char="•"/>
                </a:pPr>
                <a:r>
                  <a:rPr lang="en-GB" sz="2800" i="1" dirty="0"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NDVI </a:t>
                </a:r>
                <a:r>
                  <a:rPr lang="en-GB" sz="2800" i="1" dirty="0">
                    <a:effectLst/>
                    <a:latin typeface="Times New Roman" panose="02020603050405020304" pitchFamily="18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ZM" sz="2800" i="1">
                            <a:effectLst/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GB" sz="2800" i="1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(</m:t>
                        </m:r>
                        <m:r>
                          <a:rPr lang="en-GB" sz="2800" i="1" smtClean="0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𝑁𝐼𝑅</m:t>
                        </m:r>
                        <m:r>
                          <a:rPr lang="en-GB" sz="2800" i="1" smtClean="0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 − </m:t>
                        </m:r>
                        <m:r>
                          <a:rPr lang="en-GB" sz="2800" i="1" smtClean="0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𝑅𝑒𝑑</m:t>
                        </m:r>
                        <m:r>
                          <a:rPr lang="en-GB" sz="2800" i="1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)</m:t>
                        </m:r>
                      </m:num>
                      <m:den>
                        <m:r>
                          <a:rPr lang="en-GB" sz="2800" i="1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(</m:t>
                        </m:r>
                        <m:r>
                          <a:rPr lang="en-GB" sz="2800" i="1" smtClean="0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𝑁𝐼𝑅</m:t>
                        </m:r>
                        <m:r>
                          <a:rPr lang="en-GB" sz="2800" i="1" smtClean="0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 + </m:t>
                        </m:r>
                        <m:r>
                          <a:rPr lang="en-GB" sz="2800" i="1" smtClean="0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𝑅𝑒𝑑</m:t>
                        </m:r>
                        <m:r>
                          <a:rPr lang="en-GB" sz="2800" i="1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)</m:t>
                        </m:r>
                      </m:den>
                    </m:f>
                  </m:oMath>
                </a14:m>
                <a:r>
                  <a:rPr lang="en-US" sz="2400" b="0" dirty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    |      </a:t>
                </a:r>
                <a:r>
                  <a:rPr lang="en-GB" sz="2800" i="1" dirty="0"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NDWI</a:t>
                </a:r>
                <a:r>
                  <a:rPr lang="en-GB" sz="2800" i="1" dirty="0">
                    <a:latin typeface="Times New Roman" panose="02020603050405020304" pitchFamily="18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=</a:t>
                </a:r>
                <a:r>
                  <a:rPr lang="en-GB" sz="2800" dirty="0">
                    <a:latin typeface="Times New Roman" panose="02020603050405020304" pitchFamily="18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ZM" sz="28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GB" sz="2800" i="1"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(</m:t>
                        </m:r>
                        <m:r>
                          <a:rPr lang="en-GB" sz="2800" i="1" smtClean="0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𝐺𝑟𝑒𝑒𝑛</m:t>
                        </m:r>
                        <m:r>
                          <a:rPr lang="en-GB" sz="2800" i="1" smtClean="0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 − </m:t>
                        </m:r>
                        <m:r>
                          <a:rPr lang="en-GB" sz="2800" i="1" smtClean="0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𝑁𝐼𝑅</m:t>
                        </m:r>
                        <m:r>
                          <a:rPr lang="en-GB" sz="2800" i="1"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)</m:t>
                        </m:r>
                      </m:num>
                      <m:den>
                        <m:r>
                          <a:rPr lang="en-GB" sz="2800" i="1"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(</m:t>
                        </m:r>
                        <m:r>
                          <a:rPr lang="en-GB" sz="2800" i="1" smtClean="0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𝐺𝑟𝑒𝑒𝑛</m:t>
                        </m:r>
                        <m:r>
                          <a:rPr lang="en-GB" sz="2800" i="1" smtClean="0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 + </m:t>
                        </m:r>
                        <m:r>
                          <a:rPr lang="en-GB" sz="2800" i="1" smtClean="0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𝑁𝐼𝑅</m:t>
                        </m:r>
                        <m:r>
                          <a:rPr lang="en-GB" sz="2800"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)</m:t>
                        </m:r>
                      </m:den>
                    </m:f>
                  </m:oMath>
                </a14:m>
                <a:endParaRPr lang="en-US" sz="2400" b="0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" name="Content">
                <a:extLst>
                  <a:ext uri="{FF2B5EF4-FFF2-40B4-BE49-F238E27FC236}">
                    <a16:creationId xmlns:a16="http://schemas.microsoft.com/office/drawing/2014/main" id="{89231A68-F690-84CE-7245-AD7D2CF5A4F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4800" y="1257300"/>
                <a:ext cx="11582400" cy="4800600"/>
              </a:xfrm>
              <a:prstGeom prst="rect">
                <a:avLst/>
              </a:prstGeom>
              <a:blipFill>
                <a:blip r:embed="rId2"/>
                <a:stretch>
                  <a:fillRect l="-1000" t="-1015" b="-88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EIZ Logo" descr="EIZ Green Logo">
            <a:extLst>
              <a:ext uri="{FF2B5EF4-FFF2-40B4-BE49-F238E27FC236}">
                <a16:creationId xmlns:a16="http://schemas.microsoft.com/office/drawing/2014/main" id="{8A380CE1-1746-0C8B-223B-7BB9E0C672E0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2200"/>
            <a:ext cx="685800" cy="706120"/>
          </a:xfrm>
          <a:prstGeom prst="rect">
            <a:avLst/>
          </a:prstGeom>
          <a:solidFill>
            <a:srgbClr val="FFFF00">
              <a:alpha val="0"/>
            </a:srgbClr>
          </a:solidFill>
          <a:ln>
            <a:noFill/>
          </a:ln>
        </p:spPr>
      </p:pic>
      <p:sp>
        <p:nvSpPr>
          <p:cNvPr id="6" name="SlideNum">
            <a:extLst>
              <a:ext uri="{FF2B5EF4-FFF2-40B4-BE49-F238E27FC236}">
                <a16:creationId xmlns:a16="http://schemas.microsoft.com/office/drawing/2014/main" id="{9790472E-071A-835D-DDEA-A44AB175EF14}"/>
              </a:ext>
            </a:extLst>
          </p:cNvPr>
          <p:cNvSpPr txBox="1"/>
          <p:nvPr/>
        </p:nvSpPr>
        <p:spPr>
          <a:xfrm>
            <a:off x="11582400" y="6248700"/>
            <a:ext cx="609600" cy="457200"/>
          </a:xfrm>
          <a:prstGeom prst="rect">
            <a:avLst/>
          </a:prstGeom>
          <a:noFill/>
        </p:spPr>
        <p:txBody>
          <a:bodyPr/>
          <a:lstStyle/>
          <a:p>
            <a:r>
              <a:rPr lang="en-US" sz="14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10501066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Bar"/>
          <p:cNvSpPr/>
          <p:nvPr/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rgbClr val="00AA3F"/>
          </a:solidFill>
          <a:ln>
            <a:noFill/>
          </a:ln>
        </p:spPr>
        <p:txBody>
          <a:bodyPr/>
          <a:lstStyle/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itle"/>
          <p:cNvSpPr txBox="1"/>
          <p:nvPr/>
        </p:nvSpPr>
        <p:spPr>
          <a:xfrm>
            <a:off x="304800" y="114300"/>
            <a:ext cx="10972800" cy="91440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32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RESULTS - LULC DYNAMICS (1995–2025)</a:t>
            </a:r>
          </a:p>
        </p:txBody>
      </p:sp>
      <p:pic>
        <p:nvPicPr>
          <p:cNvPr id="5" name="EIZ Logo" descr="EIZ Green Logo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2200"/>
            <a:ext cx="685800" cy="706120"/>
          </a:xfrm>
          <a:prstGeom prst="rect">
            <a:avLst/>
          </a:prstGeom>
          <a:solidFill>
            <a:srgbClr val="FFFF00">
              <a:alpha val="0"/>
            </a:srgbClr>
          </a:solidFill>
          <a:ln>
            <a:noFill/>
          </a:ln>
        </p:spPr>
      </p:pic>
      <p:sp>
        <p:nvSpPr>
          <p:cNvPr id="6" name="SlideNum"/>
          <p:cNvSpPr txBox="1"/>
          <p:nvPr/>
        </p:nvSpPr>
        <p:spPr>
          <a:xfrm>
            <a:off x="11582400" y="6248700"/>
            <a:ext cx="609600" cy="457200"/>
          </a:xfrm>
          <a:prstGeom prst="rect">
            <a:avLst/>
          </a:prstGeom>
          <a:noFill/>
        </p:spPr>
        <p:txBody>
          <a:bodyPr/>
          <a:lstStyle/>
          <a:p>
            <a:r>
              <a:rPr lang="en-US" sz="14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4DE4C39-1EE9-CC5A-3AA1-0A3AC20215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456" y="1216291"/>
            <a:ext cx="8576314" cy="468630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4A3241A-323B-1978-55D8-F9EC87D4792C}"/>
              </a:ext>
            </a:extLst>
          </p:cNvPr>
          <p:cNvSpPr txBox="1"/>
          <p:nvPr/>
        </p:nvSpPr>
        <p:spPr>
          <a:xfrm>
            <a:off x="829456" y="5810610"/>
            <a:ext cx="53855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 3: Percentages of land cover types (1995–2025)</a:t>
            </a:r>
            <a:endParaRPr lang="en-ZM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 7">
            <a:extLst>
              <a:ext uri="{FF2B5EF4-FFF2-40B4-BE49-F238E27FC236}">
                <a16:creationId xmlns:a16="http://schemas.microsoft.com/office/drawing/2014/main" id="{4EC4CD14-6CEF-64EE-378E-35885B078143}"/>
              </a:ext>
            </a:extLst>
          </p:cNvPr>
          <p:cNvSpPr/>
          <p:nvPr/>
        </p:nvSpPr>
        <p:spPr>
          <a:xfrm>
            <a:off x="8701147" y="1327167"/>
            <a:ext cx="3200397" cy="254795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0B1F3B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Major transformations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Shape 8">
            <a:extLst>
              <a:ext uri="{FF2B5EF4-FFF2-40B4-BE49-F238E27FC236}">
                <a16:creationId xmlns:a16="http://schemas.microsoft.com/office/drawing/2014/main" id="{2858A837-302A-D9D8-8410-38B4DAD47529}"/>
              </a:ext>
            </a:extLst>
          </p:cNvPr>
          <p:cNvSpPr/>
          <p:nvPr/>
        </p:nvSpPr>
        <p:spPr>
          <a:xfrm>
            <a:off x="8829789" y="2023449"/>
            <a:ext cx="288036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  <a:effectLst>
            <a:outerShdw blurRad="38100" dist="254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ZM" dirty="0"/>
          </a:p>
        </p:txBody>
      </p:sp>
      <p:sp>
        <p:nvSpPr>
          <p:cNvPr id="11" name="Text 9">
            <a:extLst>
              <a:ext uri="{FF2B5EF4-FFF2-40B4-BE49-F238E27FC236}">
                <a16:creationId xmlns:a16="http://schemas.microsoft.com/office/drawing/2014/main" id="{260EA521-8164-D441-219B-E80EF878221D}"/>
              </a:ext>
            </a:extLst>
          </p:cNvPr>
          <p:cNvSpPr/>
          <p:nvPr/>
        </p:nvSpPr>
        <p:spPr>
          <a:xfrm>
            <a:off x="9058389" y="2133177"/>
            <a:ext cx="242316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B45309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−47.26%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 10">
            <a:extLst>
              <a:ext uri="{FF2B5EF4-FFF2-40B4-BE49-F238E27FC236}">
                <a16:creationId xmlns:a16="http://schemas.microsoft.com/office/drawing/2014/main" id="{35921436-1C67-1546-FA9A-D919F43C58F8}"/>
              </a:ext>
            </a:extLst>
          </p:cNvPr>
          <p:cNvSpPr/>
          <p:nvPr/>
        </p:nvSpPr>
        <p:spPr>
          <a:xfrm>
            <a:off x="9058388" y="2617809"/>
            <a:ext cx="2811779" cy="27359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dirty="0">
                <a:solidFill>
                  <a:srgbClr val="33415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Forest cover </a:t>
            </a:r>
            <a:r>
              <a:rPr lang="en-US" sz="2400" dirty="0">
                <a:solidFill>
                  <a:srgbClr val="334155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change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Shape 11">
            <a:extLst>
              <a:ext uri="{FF2B5EF4-FFF2-40B4-BE49-F238E27FC236}">
                <a16:creationId xmlns:a16="http://schemas.microsoft.com/office/drawing/2014/main" id="{0581AF77-18F7-586E-4DC1-8FF642431EBE}"/>
              </a:ext>
            </a:extLst>
          </p:cNvPr>
          <p:cNvSpPr/>
          <p:nvPr/>
        </p:nvSpPr>
        <p:spPr>
          <a:xfrm>
            <a:off x="8829789" y="3120729"/>
            <a:ext cx="288036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  <a:effectLst>
            <a:outerShdw blurRad="38100" dist="254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ZM"/>
          </a:p>
        </p:txBody>
      </p:sp>
      <p:sp>
        <p:nvSpPr>
          <p:cNvPr id="14" name="Text 12">
            <a:extLst>
              <a:ext uri="{FF2B5EF4-FFF2-40B4-BE49-F238E27FC236}">
                <a16:creationId xmlns:a16="http://schemas.microsoft.com/office/drawing/2014/main" id="{3530642A-9640-6DCF-3BAE-BCF2E6A705D5}"/>
              </a:ext>
            </a:extLst>
          </p:cNvPr>
          <p:cNvSpPr/>
          <p:nvPr/>
        </p:nvSpPr>
        <p:spPr>
          <a:xfrm>
            <a:off x="9058389" y="3230457"/>
            <a:ext cx="242316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B7A2E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+41.71%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 13">
            <a:extLst>
              <a:ext uri="{FF2B5EF4-FFF2-40B4-BE49-F238E27FC236}">
                <a16:creationId xmlns:a16="http://schemas.microsoft.com/office/drawing/2014/main" id="{88FD03D3-179E-39DA-8AA7-0BD855432397}"/>
              </a:ext>
            </a:extLst>
          </p:cNvPr>
          <p:cNvSpPr/>
          <p:nvPr/>
        </p:nvSpPr>
        <p:spPr>
          <a:xfrm>
            <a:off x="9058389" y="3715089"/>
            <a:ext cx="24231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dirty="0">
                <a:solidFill>
                  <a:srgbClr val="33415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Grassland</a:t>
            </a:r>
            <a:r>
              <a:rPr lang="en-US" sz="2400" dirty="0">
                <a:solidFill>
                  <a:srgbClr val="334155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 change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Shape 14">
            <a:extLst>
              <a:ext uri="{FF2B5EF4-FFF2-40B4-BE49-F238E27FC236}">
                <a16:creationId xmlns:a16="http://schemas.microsoft.com/office/drawing/2014/main" id="{62DF2201-7F9A-36C6-7429-52D818E73B6B}"/>
              </a:ext>
            </a:extLst>
          </p:cNvPr>
          <p:cNvSpPr/>
          <p:nvPr/>
        </p:nvSpPr>
        <p:spPr>
          <a:xfrm>
            <a:off x="8829789" y="4218009"/>
            <a:ext cx="288036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  <a:effectLst>
            <a:outerShdw blurRad="38100" dist="254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ZM"/>
          </a:p>
        </p:txBody>
      </p:sp>
      <p:sp>
        <p:nvSpPr>
          <p:cNvPr id="17" name="Text 15">
            <a:extLst>
              <a:ext uri="{FF2B5EF4-FFF2-40B4-BE49-F238E27FC236}">
                <a16:creationId xmlns:a16="http://schemas.microsoft.com/office/drawing/2014/main" id="{606FF892-A49A-D8BE-81A7-83C96BD239F9}"/>
              </a:ext>
            </a:extLst>
          </p:cNvPr>
          <p:cNvSpPr/>
          <p:nvPr/>
        </p:nvSpPr>
        <p:spPr>
          <a:xfrm>
            <a:off x="9058389" y="4327737"/>
            <a:ext cx="242316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F5FBF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+10.28%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 16">
            <a:extLst>
              <a:ext uri="{FF2B5EF4-FFF2-40B4-BE49-F238E27FC236}">
                <a16:creationId xmlns:a16="http://schemas.microsoft.com/office/drawing/2014/main" id="{B789C905-7F6C-DD02-C6EA-65B433AC8BC9}"/>
              </a:ext>
            </a:extLst>
          </p:cNvPr>
          <p:cNvSpPr/>
          <p:nvPr/>
        </p:nvSpPr>
        <p:spPr>
          <a:xfrm>
            <a:off x="9058389" y="4812369"/>
            <a:ext cx="24231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dirty="0">
                <a:solidFill>
                  <a:srgbClr val="33415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Built‑up</a:t>
            </a:r>
            <a:r>
              <a:rPr lang="en-US" sz="2400" dirty="0">
                <a:solidFill>
                  <a:srgbClr val="334155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 growth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 17">
            <a:extLst>
              <a:ext uri="{FF2B5EF4-FFF2-40B4-BE49-F238E27FC236}">
                <a16:creationId xmlns:a16="http://schemas.microsoft.com/office/drawing/2014/main" id="{9D2BDD61-E0B6-313F-B7B2-135FE0B7BA68}"/>
              </a:ext>
            </a:extLst>
          </p:cNvPr>
          <p:cNvSpPr/>
          <p:nvPr/>
        </p:nvSpPr>
        <p:spPr>
          <a:xfrm>
            <a:off x="8930640" y="5334000"/>
            <a:ext cx="2880360" cy="1219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u="sng" dirty="0">
                <a:solidFill>
                  <a:srgbClr val="6B7280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Interpretation</a:t>
            </a:r>
            <a:r>
              <a:rPr lang="en-US" sz="2000" dirty="0">
                <a:solidFill>
                  <a:srgbClr val="6B7280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: persistent </a:t>
            </a:r>
            <a:r>
              <a:rPr lang="en-US" sz="2000" dirty="0">
                <a:solidFill>
                  <a:srgbClr val="C00000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bare land </a:t>
            </a:r>
            <a:r>
              <a:rPr lang="en-US" sz="2000" dirty="0">
                <a:solidFill>
                  <a:srgbClr val="6B7280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near </a:t>
            </a:r>
            <a:r>
              <a:rPr lang="en-US" sz="2000" dirty="0">
                <a:solidFill>
                  <a:srgbClr val="6B728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tailings</a:t>
            </a:r>
            <a:r>
              <a:rPr lang="en-US" sz="2000" dirty="0">
                <a:solidFill>
                  <a:srgbClr val="6B7280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 and </a:t>
            </a:r>
            <a:r>
              <a:rPr lang="en-US" sz="2000" dirty="0">
                <a:solidFill>
                  <a:srgbClr val="6B728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urban expansion pressure</a:t>
            </a:r>
            <a:endParaRPr lang="en-US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Shape 6">
            <a:extLst>
              <a:ext uri="{FF2B5EF4-FFF2-40B4-BE49-F238E27FC236}">
                <a16:creationId xmlns:a16="http://schemas.microsoft.com/office/drawing/2014/main" id="{396B8CB4-ABE6-FB62-70A1-4C00A4BF1D00}"/>
              </a:ext>
            </a:extLst>
          </p:cNvPr>
          <p:cNvSpPr/>
          <p:nvPr/>
        </p:nvSpPr>
        <p:spPr>
          <a:xfrm>
            <a:off x="8669770" y="1028700"/>
            <a:ext cx="3200398" cy="5797924"/>
          </a:xfrm>
          <a:prstGeom prst="roundRect">
            <a:avLst/>
          </a:prstGeom>
          <a:noFill/>
          <a:ln w="12700">
            <a:solidFill>
              <a:srgbClr val="E5E7EB"/>
            </a:solidFill>
            <a:prstDash val="solid"/>
          </a:ln>
          <a:effectLst>
            <a:outerShdw blurRad="38100" dist="254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ZM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D9FBA8-B4CE-379F-7125-C208F53890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Bar">
            <a:extLst>
              <a:ext uri="{FF2B5EF4-FFF2-40B4-BE49-F238E27FC236}">
                <a16:creationId xmlns:a16="http://schemas.microsoft.com/office/drawing/2014/main" id="{141D2486-069C-96C3-F152-2A61360A1E7F}"/>
              </a:ext>
            </a:extLst>
          </p:cNvPr>
          <p:cNvSpPr/>
          <p:nvPr/>
        </p:nvSpPr>
        <p:spPr>
          <a:xfrm>
            <a:off x="0" y="0"/>
            <a:ext cx="12192000" cy="1143000"/>
          </a:xfrm>
          <a:prstGeom prst="rect">
            <a:avLst/>
          </a:prstGeom>
          <a:solidFill>
            <a:srgbClr val="00AA3F"/>
          </a:solidFill>
          <a:ln>
            <a:noFill/>
          </a:ln>
        </p:spPr>
        <p:txBody>
          <a:bodyPr/>
          <a:lstStyle/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itle">
            <a:extLst>
              <a:ext uri="{FF2B5EF4-FFF2-40B4-BE49-F238E27FC236}">
                <a16:creationId xmlns:a16="http://schemas.microsoft.com/office/drawing/2014/main" id="{4E83C2C3-5D11-9726-0208-E2A1885A5DE5}"/>
              </a:ext>
            </a:extLst>
          </p:cNvPr>
          <p:cNvSpPr txBox="1"/>
          <p:nvPr/>
        </p:nvSpPr>
        <p:spPr>
          <a:xfrm>
            <a:off x="304800" y="114300"/>
            <a:ext cx="10972800" cy="91440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32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RESULTS - LULC DYNAMICS (1995–2025)</a:t>
            </a:r>
          </a:p>
        </p:txBody>
      </p:sp>
      <p:sp>
        <p:nvSpPr>
          <p:cNvPr id="4" name="Content">
            <a:extLst>
              <a:ext uri="{FF2B5EF4-FFF2-40B4-BE49-F238E27FC236}">
                <a16:creationId xmlns:a16="http://schemas.microsoft.com/office/drawing/2014/main" id="{BB117960-0AF6-F563-F856-665A6DB22216}"/>
              </a:ext>
            </a:extLst>
          </p:cNvPr>
          <p:cNvSpPr txBox="1"/>
          <p:nvPr/>
        </p:nvSpPr>
        <p:spPr>
          <a:xfrm>
            <a:off x="304800" y="1257300"/>
            <a:ext cx="11582400" cy="4800600"/>
          </a:xfrm>
          <a:prstGeom prst="rect">
            <a:avLst/>
          </a:prstGeom>
          <a:noFill/>
        </p:spPr>
        <p:txBody>
          <a:bodyPr vert="horz" lIns="91440" tIns="45720" rIns="91440" bIns="45720" numCol="2" rtlCol="0" anchor="t">
            <a:normAutofit/>
          </a:bodyPr>
          <a:lstStyle/>
          <a:p>
            <a:pPr marL="0" indent="0">
              <a:spcBef>
                <a:spcPts val="400"/>
              </a:spcBef>
              <a:spcAft>
                <a:spcPts val="200"/>
              </a:spcAft>
              <a:buNone/>
            </a:pPr>
            <a:endParaRPr lang="en-US" sz="2200" b="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EIZ Logo" descr="EIZ Green Logo">
            <a:extLst>
              <a:ext uri="{FF2B5EF4-FFF2-40B4-BE49-F238E27FC236}">
                <a16:creationId xmlns:a16="http://schemas.microsoft.com/office/drawing/2014/main" id="{114B92CC-48BB-6108-BD9D-18DDCA2E459D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2200"/>
            <a:ext cx="685800" cy="706120"/>
          </a:xfrm>
          <a:prstGeom prst="rect">
            <a:avLst/>
          </a:prstGeom>
          <a:solidFill>
            <a:srgbClr val="FFFF00">
              <a:alpha val="0"/>
            </a:srgbClr>
          </a:solidFill>
          <a:ln>
            <a:noFill/>
          </a:ln>
        </p:spPr>
      </p:pic>
      <p:sp>
        <p:nvSpPr>
          <p:cNvPr id="6" name="SlideNum">
            <a:extLst>
              <a:ext uri="{FF2B5EF4-FFF2-40B4-BE49-F238E27FC236}">
                <a16:creationId xmlns:a16="http://schemas.microsoft.com/office/drawing/2014/main" id="{E6DEDDEF-7233-40C0-2F30-54B095E859FC}"/>
              </a:ext>
            </a:extLst>
          </p:cNvPr>
          <p:cNvSpPr txBox="1"/>
          <p:nvPr/>
        </p:nvSpPr>
        <p:spPr>
          <a:xfrm>
            <a:off x="11582400" y="6248700"/>
            <a:ext cx="609600" cy="457200"/>
          </a:xfrm>
          <a:prstGeom prst="rect">
            <a:avLst/>
          </a:prstGeom>
          <a:noFill/>
        </p:spPr>
        <p:txBody>
          <a:bodyPr/>
          <a:lstStyle/>
          <a:p>
            <a:r>
              <a:rPr lang="en-US" sz="14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73C24E3-0926-C81D-B994-E857C7CEC72C}"/>
              </a:ext>
            </a:extLst>
          </p:cNvPr>
          <p:cNvSpPr txBox="1"/>
          <p:nvPr/>
        </p:nvSpPr>
        <p:spPr>
          <a:xfrm>
            <a:off x="2781300" y="6292634"/>
            <a:ext cx="6019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 4: LULC maps for the years 1995, 2005, 2015 and 2025</a:t>
            </a:r>
            <a:endParaRPr lang="en-ZM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E5CD17E-D181-2176-AD6A-2F9AEEBE20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2600" y="1257300"/>
            <a:ext cx="7924800" cy="50353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33340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Bar"/>
          <p:cNvSpPr/>
          <p:nvPr/>
        </p:nvSpPr>
        <p:spPr>
          <a:xfrm>
            <a:off x="0" y="0"/>
            <a:ext cx="12192000" cy="1143000"/>
          </a:xfrm>
          <a:prstGeom prst="rect">
            <a:avLst/>
          </a:prstGeom>
          <a:solidFill>
            <a:srgbClr val="00AA3F"/>
          </a:solidFill>
          <a:ln>
            <a:noFill/>
          </a:ln>
        </p:spPr>
        <p:txBody>
          <a:bodyPr/>
          <a:lstStyle/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itle"/>
          <p:cNvSpPr txBox="1"/>
          <p:nvPr/>
        </p:nvSpPr>
        <p:spPr>
          <a:xfrm>
            <a:off x="304800" y="114300"/>
            <a:ext cx="10972800" cy="91440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32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RESULTS - VEGETATION &amp; WATER INDICES</a:t>
            </a:r>
          </a:p>
        </p:txBody>
      </p:sp>
      <p:pic>
        <p:nvPicPr>
          <p:cNvPr id="5" name="EIZ Logo" descr="EIZ Green Logo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2200"/>
            <a:ext cx="685800" cy="706120"/>
          </a:xfrm>
          <a:prstGeom prst="rect">
            <a:avLst/>
          </a:prstGeom>
          <a:solidFill>
            <a:srgbClr val="FFFF00">
              <a:alpha val="0"/>
            </a:srgbClr>
          </a:solidFill>
          <a:ln>
            <a:noFill/>
          </a:ln>
        </p:spPr>
      </p:pic>
      <p:sp>
        <p:nvSpPr>
          <p:cNvPr id="6" name="SlideNum"/>
          <p:cNvSpPr txBox="1"/>
          <p:nvPr/>
        </p:nvSpPr>
        <p:spPr>
          <a:xfrm>
            <a:off x="11719712" y="6489401"/>
            <a:ext cx="609600" cy="457200"/>
          </a:xfrm>
          <a:prstGeom prst="rect">
            <a:avLst/>
          </a:prstGeom>
          <a:noFill/>
        </p:spPr>
        <p:txBody>
          <a:bodyPr/>
          <a:lstStyle/>
          <a:p>
            <a:r>
              <a:rPr lang="en-US" sz="14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DC17FEA-8856-0A12-815E-AEDE3D8211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900" y="1257300"/>
            <a:ext cx="8039100" cy="49149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9AC2DC1-58F3-BA27-9B46-E88000BCD760}"/>
              </a:ext>
            </a:extLst>
          </p:cNvPr>
          <p:cNvSpPr txBox="1"/>
          <p:nvPr/>
        </p:nvSpPr>
        <p:spPr>
          <a:xfrm>
            <a:off x="167488" y="6248700"/>
            <a:ext cx="6019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 5: NDVI Time series maps</a:t>
            </a:r>
            <a:endParaRPr lang="en-ZM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Shape 6">
            <a:extLst>
              <a:ext uri="{FF2B5EF4-FFF2-40B4-BE49-F238E27FC236}">
                <a16:creationId xmlns:a16="http://schemas.microsoft.com/office/drawing/2014/main" id="{0FC34544-FFC2-596F-576A-A65D9D142563}"/>
              </a:ext>
            </a:extLst>
          </p:cNvPr>
          <p:cNvSpPr/>
          <p:nvPr/>
        </p:nvSpPr>
        <p:spPr>
          <a:xfrm>
            <a:off x="8724900" y="1198426"/>
            <a:ext cx="3299611" cy="541960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  <a:effectLst>
            <a:outerShdw blurRad="38100" dist="254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ZM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10" name="Text 7">
            <a:extLst>
              <a:ext uri="{FF2B5EF4-FFF2-40B4-BE49-F238E27FC236}">
                <a16:creationId xmlns:a16="http://schemas.microsoft.com/office/drawing/2014/main" id="{00D82C02-F424-5080-6687-0E15CF3741F1}"/>
              </a:ext>
            </a:extLst>
          </p:cNvPr>
          <p:cNvSpPr/>
          <p:nvPr/>
        </p:nvSpPr>
        <p:spPr>
          <a:xfrm>
            <a:off x="8983029" y="1392373"/>
            <a:ext cx="2129255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B1F3B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Key message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 8">
            <a:extLst>
              <a:ext uri="{FF2B5EF4-FFF2-40B4-BE49-F238E27FC236}">
                <a16:creationId xmlns:a16="http://schemas.microsoft.com/office/drawing/2014/main" id="{6467D264-C690-FC30-D059-FFBCD5744D98}"/>
              </a:ext>
            </a:extLst>
          </p:cNvPr>
          <p:cNvSpPr/>
          <p:nvPr/>
        </p:nvSpPr>
        <p:spPr>
          <a:xfrm>
            <a:off x="8839200" y="1904999"/>
            <a:ext cx="3048000" cy="458440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52400" indent="-152400">
              <a:buSzPct val="100000"/>
              <a:buChar char="•"/>
            </a:pP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Consistent</a:t>
            </a:r>
            <a:r>
              <a:rPr lang="en-US" sz="2400" dirty="0"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decline in vegetation health </a:t>
            </a:r>
            <a:r>
              <a:rPr lang="en-US" sz="2400" dirty="0"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across 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1995–2025</a:t>
            </a:r>
            <a:endParaRPr 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52400" indent="-152400">
              <a:buSzPct val="100000"/>
              <a:buChar char="•"/>
            </a:pPr>
            <a:r>
              <a:rPr lang="en-US" sz="2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Low NDVI </a:t>
            </a:r>
            <a:r>
              <a:rPr lang="en-US" sz="2400" dirty="0"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near 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mining operations </a:t>
            </a:r>
            <a:r>
              <a:rPr lang="en-US" sz="2400" dirty="0"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and 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tailings dams</a:t>
            </a:r>
            <a:endParaRPr 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52400" indent="-152400">
              <a:buSzPct val="100000"/>
              <a:buChar char="•"/>
            </a:pPr>
            <a:r>
              <a:rPr lang="en-US" sz="2400" dirty="0"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Signals </a:t>
            </a:r>
            <a:r>
              <a:rPr lang="en-US" sz="2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land degradation </a:t>
            </a:r>
            <a:r>
              <a:rPr lang="en-US" sz="2400" dirty="0"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and </a:t>
            </a:r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slow recovery</a:t>
            </a:r>
            <a:endParaRPr lang="en-US" sz="24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BB89EB-E2DD-D011-C3A5-A70E753242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Bar">
            <a:extLst>
              <a:ext uri="{FF2B5EF4-FFF2-40B4-BE49-F238E27FC236}">
                <a16:creationId xmlns:a16="http://schemas.microsoft.com/office/drawing/2014/main" id="{3D54A5F3-A990-4E1A-3895-B9C088FF8BEE}"/>
              </a:ext>
            </a:extLst>
          </p:cNvPr>
          <p:cNvSpPr/>
          <p:nvPr/>
        </p:nvSpPr>
        <p:spPr>
          <a:xfrm>
            <a:off x="0" y="0"/>
            <a:ext cx="12192000" cy="1143000"/>
          </a:xfrm>
          <a:prstGeom prst="rect">
            <a:avLst/>
          </a:prstGeom>
          <a:solidFill>
            <a:srgbClr val="00AA3F"/>
          </a:solidFill>
          <a:ln>
            <a:noFill/>
          </a:ln>
        </p:spPr>
        <p:txBody>
          <a:bodyPr/>
          <a:lstStyle/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itle">
            <a:extLst>
              <a:ext uri="{FF2B5EF4-FFF2-40B4-BE49-F238E27FC236}">
                <a16:creationId xmlns:a16="http://schemas.microsoft.com/office/drawing/2014/main" id="{36DE9579-518F-8797-ED32-B94C2AFF761F}"/>
              </a:ext>
            </a:extLst>
          </p:cNvPr>
          <p:cNvSpPr txBox="1"/>
          <p:nvPr/>
        </p:nvSpPr>
        <p:spPr>
          <a:xfrm>
            <a:off x="304800" y="114300"/>
            <a:ext cx="10972800" cy="91440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32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RESULTS - VEGETATION &amp; WATER INDICES</a:t>
            </a:r>
          </a:p>
        </p:txBody>
      </p:sp>
      <p:pic>
        <p:nvPicPr>
          <p:cNvPr id="5" name="EIZ Logo" descr="EIZ Green Logo">
            <a:extLst>
              <a:ext uri="{FF2B5EF4-FFF2-40B4-BE49-F238E27FC236}">
                <a16:creationId xmlns:a16="http://schemas.microsoft.com/office/drawing/2014/main" id="{8329144A-8B8F-0691-9AA8-E09FE89335A0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2200"/>
            <a:ext cx="685800" cy="706120"/>
          </a:xfrm>
          <a:prstGeom prst="rect">
            <a:avLst/>
          </a:prstGeom>
          <a:solidFill>
            <a:srgbClr val="FFFF00">
              <a:alpha val="0"/>
            </a:srgbClr>
          </a:solidFill>
          <a:ln>
            <a:noFill/>
          </a:ln>
        </p:spPr>
      </p:pic>
      <p:sp>
        <p:nvSpPr>
          <p:cNvPr id="6" name="SlideNum">
            <a:extLst>
              <a:ext uri="{FF2B5EF4-FFF2-40B4-BE49-F238E27FC236}">
                <a16:creationId xmlns:a16="http://schemas.microsoft.com/office/drawing/2014/main" id="{905B1421-565F-C19E-0A0A-A90C40CE8DBE}"/>
              </a:ext>
            </a:extLst>
          </p:cNvPr>
          <p:cNvSpPr txBox="1"/>
          <p:nvPr/>
        </p:nvSpPr>
        <p:spPr>
          <a:xfrm>
            <a:off x="11582400" y="6248700"/>
            <a:ext cx="609600" cy="457200"/>
          </a:xfrm>
          <a:prstGeom prst="rect">
            <a:avLst/>
          </a:prstGeom>
          <a:noFill/>
        </p:spPr>
        <p:txBody>
          <a:bodyPr/>
          <a:lstStyle/>
          <a:p>
            <a:r>
              <a:rPr lang="en-US" sz="14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363EE79-6CE3-6749-6FB5-1EF564B529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1257300"/>
            <a:ext cx="8869680" cy="49149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70AD23A-5814-69CC-A03B-E7F3BEBF71F5}"/>
              </a:ext>
            </a:extLst>
          </p:cNvPr>
          <p:cNvSpPr txBox="1"/>
          <p:nvPr/>
        </p:nvSpPr>
        <p:spPr>
          <a:xfrm>
            <a:off x="76200" y="6138299"/>
            <a:ext cx="6019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 6: NDWI Time series maps</a:t>
            </a:r>
            <a:endParaRPr lang="en-ZM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 7">
            <a:extLst>
              <a:ext uri="{FF2B5EF4-FFF2-40B4-BE49-F238E27FC236}">
                <a16:creationId xmlns:a16="http://schemas.microsoft.com/office/drawing/2014/main" id="{2632D5AF-C3C8-7492-81AC-04859893791B}"/>
              </a:ext>
            </a:extLst>
          </p:cNvPr>
          <p:cNvSpPr/>
          <p:nvPr/>
        </p:nvSpPr>
        <p:spPr>
          <a:xfrm>
            <a:off x="9509760" y="1234440"/>
            <a:ext cx="20726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0B1F3B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Key message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 8">
            <a:extLst>
              <a:ext uri="{FF2B5EF4-FFF2-40B4-BE49-F238E27FC236}">
                <a16:creationId xmlns:a16="http://schemas.microsoft.com/office/drawing/2014/main" id="{4425038B-81E9-FA17-6842-DA915FC95B10}"/>
              </a:ext>
            </a:extLst>
          </p:cNvPr>
          <p:cNvSpPr/>
          <p:nvPr/>
        </p:nvSpPr>
        <p:spPr>
          <a:xfrm>
            <a:off x="9509760" y="1600200"/>
            <a:ext cx="268224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52400" indent="-152400">
              <a:buSzPct val="100000"/>
              <a:buChar char="•"/>
            </a:pPr>
            <a:r>
              <a:rPr lang="en-US" sz="2400" dirty="0">
                <a:solidFill>
                  <a:srgbClr val="33415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Water bodies </a:t>
            </a:r>
            <a:r>
              <a:rPr lang="en-US" sz="2400" dirty="0">
                <a:solidFill>
                  <a:srgbClr val="334155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remain </a:t>
            </a:r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minimal</a:t>
            </a:r>
            <a:r>
              <a:rPr lang="en-US" sz="2400" dirty="0">
                <a:solidFill>
                  <a:srgbClr val="334155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rgbClr val="33415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across the AOI</a:t>
            </a:r>
            <a:endParaRPr 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52400" indent="-152400">
              <a:buSzPct val="100000"/>
              <a:buChar char="•"/>
            </a:pPr>
            <a:r>
              <a:rPr lang="en-US" sz="2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Slight decline </a:t>
            </a:r>
            <a:r>
              <a:rPr lang="en-US" sz="2400" dirty="0">
                <a:solidFill>
                  <a:srgbClr val="334155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suggests </a:t>
            </a:r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encroachment</a:t>
            </a:r>
            <a:r>
              <a:rPr lang="en-US" sz="2400" dirty="0">
                <a:solidFill>
                  <a:srgbClr val="334155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/ </a:t>
            </a:r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siltation risk</a:t>
            </a:r>
            <a:endParaRPr lang="en-US" sz="24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52400" indent="-152400">
              <a:buSzPct val="100000"/>
              <a:buChar char="•"/>
            </a:pPr>
            <a:r>
              <a:rPr lang="en-US" sz="2400" dirty="0">
                <a:solidFill>
                  <a:srgbClr val="334155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Useful for </a:t>
            </a:r>
            <a:r>
              <a:rPr lang="en-US" sz="2400" dirty="0">
                <a:solidFill>
                  <a:srgbClr val="33415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screening</a:t>
            </a:r>
            <a:r>
              <a:rPr lang="en-US" sz="2400" dirty="0">
                <a:solidFill>
                  <a:srgbClr val="334155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potential mine‑impact hotspots</a:t>
            </a:r>
            <a:endParaRPr lang="en-US" sz="24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Shape 6">
            <a:extLst>
              <a:ext uri="{FF2B5EF4-FFF2-40B4-BE49-F238E27FC236}">
                <a16:creationId xmlns:a16="http://schemas.microsoft.com/office/drawing/2014/main" id="{D3FE406C-AD10-D537-14C7-62611248F0FB}"/>
              </a:ext>
            </a:extLst>
          </p:cNvPr>
          <p:cNvSpPr/>
          <p:nvPr/>
        </p:nvSpPr>
        <p:spPr>
          <a:xfrm>
            <a:off x="9227819" y="1199313"/>
            <a:ext cx="2887981" cy="4972887"/>
          </a:xfrm>
          <a:prstGeom prst="roundRect">
            <a:avLst/>
          </a:prstGeom>
          <a:noFill/>
          <a:ln w="12700">
            <a:solidFill>
              <a:srgbClr val="E5E7EB"/>
            </a:solidFill>
            <a:prstDash val="solid"/>
          </a:ln>
          <a:effectLst>
            <a:outerShdw blurRad="38100" dist="254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ZM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41982660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977A2F-E3E6-9E89-81D0-84CEB38501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Bar">
            <a:extLst>
              <a:ext uri="{FF2B5EF4-FFF2-40B4-BE49-F238E27FC236}">
                <a16:creationId xmlns:a16="http://schemas.microsoft.com/office/drawing/2014/main" id="{A8783F0B-18E8-BCA0-E9A4-7D089B4492BF}"/>
              </a:ext>
            </a:extLst>
          </p:cNvPr>
          <p:cNvSpPr/>
          <p:nvPr/>
        </p:nvSpPr>
        <p:spPr>
          <a:xfrm>
            <a:off x="0" y="0"/>
            <a:ext cx="12192000" cy="1143000"/>
          </a:xfrm>
          <a:prstGeom prst="rect">
            <a:avLst/>
          </a:prstGeom>
          <a:solidFill>
            <a:srgbClr val="00AA3F"/>
          </a:solidFill>
          <a:ln>
            <a:noFill/>
          </a:ln>
        </p:spPr>
        <p:txBody>
          <a:bodyPr/>
          <a:lstStyle/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itle">
            <a:extLst>
              <a:ext uri="{FF2B5EF4-FFF2-40B4-BE49-F238E27FC236}">
                <a16:creationId xmlns:a16="http://schemas.microsoft.com/office/drawing/2014/main" id="{8D67C0E1-F467-BB18-DD71-C47AA41EEBF2}"/>
              </a:ext>
            </a:extLst>
          </p:cNvPr>
          <p:cNvSpPr txBox="1"/>
          <p:nvPr/>
        </p:nvSpPr>
        <p:spPr>
          <a:xfrm>
            <a:off x="304800" y="114300"/>
            <a:ext cx="10972800" cy="91440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32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RESULTS - VEGETATION &amp; WATER INDICES</a:t>
            </a:r>
          </a:p>
        </p:txBody>
      </p:sp>
      <p:sp>
        <p:nvSpPr>
          <p:cNvPr id="4" name="Content">
            <a:extLst>
              <a:ext uri="{FF2B5EF4-FFF2-40B4-BE49-F238E27FC236}">
                <a16:creationId xmlns:a16="http://schemas.microsoft.com/office/drawing/2014/main" id="{3A20A05C-696A-F3AF-E432-8E87800279F3}"/>
              </a:ext>
            </a:extLst>
          </p:cNvPr>
          <p:cNvSpPr txBox="1"/>
          <p:nvPr/>
        </p:nvSpPr>
        <p:spPr>
          <a:xfrm>
            <a:off x="304800" y="1257300"/>
            <a:ext cx="11582400" cy="4800600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spcBef>
                <a:spcPts val="400"/>
              </a:spcBef>
              <a:spcAft>
                <a:spcPts val="200"/>
              </a:spcAft>
              <a:buNone/>
            </a:pPr>
            <a:r>
              <a:rPr 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Accuracy Assessment</a:t>
            </a:r>
          </a:p>
          <a:p>
            <a:pPr marL="342900" indent="-34290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00AA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84.9</a:t>
            </a:r>
            <a:r>
              <a:rPr lang="en-US" sz="2400" b="1" dirty="0">
                <a:solidFill>
                  <a:srgbClr val="00AA3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en-US" sz="2400" b="1" dirty="0">
                <a:solidFill>
                  <a:srgbClr val="00AA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95</a:t>
            </a:r>
            <a:r>
              <a:rPr lang="en-US" sz="2400" b="1" dirty="0">
                <a:solidFill>
                  <a:srgbClr val="00AA3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sz="2400" b="1" dirty="0">
                <a:solidFill>
                  <a:srgbClr val="00AA3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400" b="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Overall </a:t>
            </a:r>
            <a:r>
              <a:rPr lang="en-US" sz="2400" b="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classification accuracy </a:t>
            </a:r>
            <a:r>
              <a:rPr lang="en-US" sz="24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across </a:t>
            </a:r>
            <a:r>
              <a:rPr lang="en-US" sz="2400" b="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all years</a:t>
            </a:r>
          </a:p>
          <a:p>
            <a:pPr marL="342900" indent="-34290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00AA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0.77</a:t>
            </a:r>
            <a:r>
              <a:rPr lang="en-US" sz="2400" b="1" dirty="0">
                <a:solidFill>
                  <a:srgbClr val="00AA3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en-US" sz="2400" b="1" dirty="0">
                <a:solidFill>
                  <a:srgbClr val="00AA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0.93</a:t>
            </a:r>
            <a:r>
              <a:rPr lang="en-US" sz="2400" b="1" dirty="0">
                <a:solidFill>
                  <a:srgbClr val="00AA3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sz="2400" b="1" dirty="0">
                <a:solidFill>
                  <a:srgbClr val="00AA3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400" b="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Kappa coefficient </a:t>
            </a:r>
            <a:r>
              <a:rPr lang="en-US" sz="24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2400" b="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strong agreement </a:t>
            </a:r>
            <a:r>
              <a:rPr lang="en-US" sz="24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with reference data</a:t>
            </a:r>
          </a:p>
        </p:txBody>
      </p:sp>
      <p:pic>
        <p:nvPicPr>
          <p:cNvPr id="5" name="EIZ Logo" descr="EIZ Green Logo">
            <a:extLst>
              <a:ext uri="{FF2B5EF4-FFF2-40B4-BE49-F238E27FC236}">
                <a16:creationId xmlns:a16="http://schemas.microsoft.com/office/drawing/2014/main" id="{0B5F25D7-E786-86AC-AC57-9FB3013ACABC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2200"/>
            <a:ext cx="685800" cy="706120"/>
          </a:xfrm>
          <a:prstGeom prst="rect">
            <a:avLst/>
          </a:prstGeom>
          <a:solidFill>
            <a:srgbClr val="FFFF00">
              <a:alpha val="0"/>
            </a:srgbClr>
          </a:solidFill>
          <a:ln>
            <a:noFill/>
          </a:ln>
        </p:spPr>
      </p:pic>
      <p:sp>
        <p:nvSpPr>
          <p:cNvPr id="6" name="SlideNum">
            <a:extLst>
              <a:ext uri="{FF2B5EF4-FFF2-40B4-BE49-F238E27FC236}">
                <a16:creationId xmlns:a16="http://schemas.microsoft.com/office/drawing/2014/main" id="{BD11A843-F7ED-1E85-4C3C-CC404D9155E2}"/>
              </a:ext>
            </a:extLst>
          </p:cNvPr>
          <p:cNvSpPr txBox="1"/>
          <p:nvPr/>
        </p:nvSpPr>
        <p:spPr>
          <a:xfrm>
            <a:off x="11582400" y="6248700"/>
            <a:ext cx="609600" cy="457200"/>
          </a:xfrm>
          <a:prstGeom prst="rect">
            <a:avLst/>
          </a:prstGeom>
          <a:noFill/>
        </p:spPr>
        <p:txBody>
          <a:bodyPr/>
          <a:lstStyle/>
          <a:p>
            <a:r>
              <a:rPr lang="en-US" sz="14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35AA13F-0780-7D26-1C38-C3C8EF209CF7}"/>
              </a:ext>
            </a:extLst>
          </p:cNvPr>
          <p:cNvSpPr txBox="1"/>
          <p:nvPr/>
        </p:nvSpPr>
        <p:spPr>
          <a:xfrm>
            <a:off x="2514600" y="6374368"/>
            <a:ext cx="6019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 7: Accuracy Assessment Results</a:t>
            </a:r>
            <a:endParaRPr lang="en-ZM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7F54810-3496-91A3-1065-5B1A369E89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2600" y="2590800"/>
            <a:ext cx="7162800" cy="3783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05148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Bar"/>
          <p:cNvSpPr/>
          <p:nvPr/>
        </p:nvSpPr>
        <p:spPr>
          <a:xfrm>
            <a:off x="0" y="0"/>
            <a:ext cx="12192000" cy="1066500"/>
          </a:xfrm>
          <a:prstGeom prst="rect">
            <a:avLst/>
          </a:prstGeom>
          <a:solidFill>
            <a:srgbClr val="00AA3F"/>
          </a:solidFill>
          <a:ln>
            <a:noFill/>
          </a:ln>
        </p:spPr>
        <p:txBody>
          <a:bodyPr/>
          <a:lstStyle/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itle"/>
          <p:cNvSpPr txBox="1"/>
          <p:nvPr/>
        </p:nvSpPr>
        <p:spPr>
          <a:xfrm>
            <a:off x="369794" y="88258"/>
            <a:ext cx="10972800" cy="80010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32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DISCUSSION | 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Interpreting the change signals</a:t>
            </a:r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EIZ Logo" descr="EIZ Green Logo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2200"/>
            <a:ext cx="685800" cy="706120"/>
          </a:xfrm>
          <a:prstGeom prst="rect">
            <a:avLst/>
          </a:prstGeom>
          <a:solidFill>
            <a:srgbClr val="FFFF00">
              <a:alpha val="0"/>
            </a:srgbClr>
          </a:solidFill>
          <a:ln>
            <a:noFill/>
          </a:ln>
        </p:spPr>
      </p:pic>
      <p:sp>
        <p:nvSpPr>
          <p:cNvPr id="6" name="SlideNum"/>
          <p:cNvSpPr txBox="1"/>
          <p:nvPr/>
        </p:nvSpPr>
        <p:spPr>
          <a:xfrm>
            <a:off x="11582400" y="6248700"/>
            <a:ext cx="609600" cy="457200"/>
          </a:xfrm>
          <a:prstGeom prst="rect">
            <a:avLst/>
          </a:prstGeom>
          <a:noFill/>
        </p:spPr>
        <p:txBody>
          <a:bodyPr/>
          <a:lstStyle/>
          <a:p>
            <a:r>
              <a:rPr lang="en-US" sz="14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</a:p>
        </p:txBody>
      </p:sp>
      <p:sp>
        <p:nvSpPr>
          <p:cNvPr id="7" name="Shape 5">
            <a:extLst>
              <a:ext uri="{FF2B5EF4-FFF2-40B4-BE49-F238E27FC236}">
                <a16:creationId xmlns:a16="http://schemas.microsoft.com/office/drawing/2014/main" id="{F85C0693-5CD6-612F-33C7-1C6E56122FC9}"/>
              </a:ext>
            </a:extLst>
          </p:cNvPr>
          <p:cNvSpPr/>
          <p:nvPr/>
        </p:nvSpPr>
        <p:spPr>
          <a:xfrm>
            <a:off x="777240" y="1234440"/>
            <a:ext cx="3423818" cy="73152"/>
          </a:xfrm>
          <a:prstGeom prst="rect">
            <a:avLst/>
          </a:prstGeom>
          <a:solidFill>
            <a:srgbClr val="B45309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ZM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8E859FD0-6E07-5944-6728-B10623D18AE0}"/>
              </a:ext>
            </a:extLst>
          </p:cNvPr>
          <p:cNvSpPr/>
          <p:nvPr/>
        </p:nvSpPr>
        <p:spPr>
          <a:xfrm>
            <a:off x="731520" y="1500333"/>
            <a:ext cx="3606698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0B1F3B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Forest loss &amp; degradation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 7">
            <a:extLst>
              <a:ext uri="{FF2B5EF4-FFF2-40B4-BE49-F238E27FC236}">
                <a16:creationId xmlns:a16="http://schemas.microsoft.com/office/drawing/2014/main" id="{A95D476F-784D-8A37-00E7-FCF18427DCA6}"/>
              </a:ext>
            </a:extLst>
          </p:cNvPr>
          <p:cNvSpPr/>
          <p:nvPr/>
        </p:nvSpPr>
        <p:spPr>
          <a:xfrm>
            <a:off x="1005840" y="1947672"/>
            <a:ext cx="2966618" cy="346252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52400" indent="-152400">
              <a:buSzPct val="100000"/>
              <a:buChar char="•"/>
            </a:pP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Deforestation</a:t>
            </a:r>
            <a:r>
              <a:rPr lang="en-US" sz="2400" dirty="0"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 linked to </a:t>
            </a:r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clearing</a:t>
            </a:r>
            <a:r>
              <a:rPr lang="en-US" sz="2400" dirty="0"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, </a:t>
            </a:r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waste disposal</a:t>
            </a:r>
            <a:r>
              <a:rPr lang="en-US" sz="2400" dirty="0"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 and </a:t>
            </a:r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infrastructure</a:t>
            </a:r>
            <a:endParaRPr lang="en-US" sz="24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52400" indent="-152400">
              <a:buSzPct val="100000"/>
              <a:buChar char="•"/>
            </a:pP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Degraded grassland </a:t>
            </a:r>
            <a:r>
              <a:rPr lang="en-US" sz="2400" dirty="0"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expands as recovery slows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52400" indent="-152400">
              <a:buSzPct val="100000"/>
              <a:buChar char="•"/>
            </a:pPr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Tailings</a:t>
            </a:r>
            <a:r>
              <a:rPr lang="en-US" sz="2400" dirty="0"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‑adjacent areas remain stressed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Shape 9">
            <a:extLst>
              <a:ext uri="{FF2B5EF4-FFF2-40B4-BE49-F238E27FC236}">
                <a16:creationId xmlns:a16="http://schemas.microsoft.com/office/drawing/2014/main" id="{D5B8269A-7A88-A9B1-702D-E9FC90AE73BB}"/>
              </a:ext>
            </a:extLst>
          </p:cNvPr>
          <p:cNvSpPr/>
          <p:nvPr/>
        </p:nvSpPr>
        <p:spPr>
          <a:xfrm>
            <a:off x="4383938" y="1234440"/>
            <a:ext cx="3423818" cy="73152"/>
          </a:xfrm>
          <a:prstGeom prst="rect">
            <a:avLst/>
          </a:prstGeom>
          <a:solidFill>
            <a:srgbClr val="1F5FB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ZM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 10">
            <a:extLst>
              <a:ext uri="{FF2B5EF4-FFF2-40B4-BE49-F238E27FC236}">
                <a16:creationId xmlns:a16="http://schemas.microsoft.com/office/drawing/2014/main" id="{8F8DA41A-1FE1-F0BE-1680-3CF094C49C8B}"/>
              </a:ext>
            </a:extLst>
          </p:cNvPr>
          <p:cNvSpPr/>
          <p:nvPr/>
        </p:nvSpPr>
        <p:spPr>
          <a:xfrm>
            <a:off x="4612538" y="1493520"/>
            <a:ext cx="2966618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0B1F3B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Urban expansion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 11">
            <a:extLst>
              <a:ext uri="{FF2B5EF4-FFF2-40B4-BE49-F238E27FC236}">
                <a16:creationId xmlns:a16="http://schemas.microsoft.com/office/drawing/2014/main" id="{BA9C7246-DE13-F9B4-583E-8F99771F71D0}"/>
              </a:ext>
            </a:extLst>
          </p:cNvPr>
          <p:cNvSpPr/>
          <p:nvPr/>
        </p:nvSpPr>
        <p:spPr>
          <a:xfrm>
            <a:off x="4547240" y="1947672"/>
            <a:ext cx="3354054" cy="422452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52400" indent="-152400">
              <a:buSzPct val="100000"/>
              <a:buChar char="•"/>
            </a:pPr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Built‑up growth </a:t>
            </a:r>
            <a:r>
              <a:rPr lang="en-US" sz="2400" dirty="0"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reflects 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labour migration </a:t>
            </a:r>
            <a:r>
              <a:rPr lang="en-US" sz="2400" dirty="0"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and 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mining‑driven development</a:t>
            </a:r>
            <a:endParaRPr 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52400" indent="-152400">
              <a:buSzPct val="100000"/>
              <a:buChar char="•"/>
            </a:pPr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Expansion patterns </a:t>
            </a:r>
            <a:r>
              <a:rPr lang="en-US" sz="2400" dirty="0"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align with 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Copperbelt town dynamics</a:t>
            </a:r>
            <a:endParaRPr 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52400" indent="-152400">
              <a:buSzPct val="100000"/>
              <a:buChar char="•"/>
            </a:pPr>
            <a:r>
              <a:rPr lang="en-US" sz="2400" dirty="0"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Requires </a:t>
            </a:r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land-use governance</a:t>
            </a:r>
            <a:endParaRPr lang="en-US" sz="24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Shape 13">
            <a:extLst>
              <a:ext uri="{FF2B5EF4-FFF2-40B4-BE49-F238E27FC236}">
                <a16:creationId xmlns:a16="http://schemas.microsoft.com/office/drawing/2014/main" id="{65949364-4283-3D2F-6FDD-32BB6EAC4DDD}"/>
              </a:ext>
            </a:extLst>
          </p:cNvPr>
          <p:cNvSpPr/>
          <p:nvPr/>
        </p:nvSpPr>
        <p:spPr>
          <a:xfrm>
            <a:off x="7990637" y="1234440"/>
            <a:ext cx="3423818" cy="73152"/>
          </a:xfrm>
          <a:prstGeom prst="rect">
            <a:avLst/>
          </a:prstGeom>
          <a:solidFill>
            <a:srgbClr val="0B7A2E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ZM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 14">
            <a:extLst>
              <a:ext uri="{FF2B5EF4-FFF2-40B4-BE49-F238E27FC236}">
                <a16:creationId xmlns:a16="http://schemas.microsoft.com/office/drawing/2014/main" id="{206256D9-C360-C8A3-0A76-AC0EA44AB25A}"/>
              </a:ext>
            </a:extLst>
          </p:cNvPr>
          <p:cNvSpPr/>
          <p:nvPr/>
        </p:nvSpPr>
        <p:spPr>
          <a:xfrm>
            <a:off x="8262716" y="1367687"/>
            <a:ext cx="3929284" cy="61351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0B1F3B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Why this framework works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 15">
            <a:extLst>
              <a:ext uri="{FF2B5EF4-FFF2-40B4-BE49-F238E27FC236}">
                <a16:creationId xmlns:a16="http://schemas.microsoft.com/office/drawing/2014/main" id="{70965FFE-E006-6613-3399-75E1E489F07A}"/>
              </a:ext>
            </a:extLst>
          </p:cNvPr>
          <p:cNvSpPr/>
          <p:nvPr/>
        </p:nvSpPr>
        <p:spPr>
          <a:xfrm>
            <a:off x="8219236" y="2049120"/>
            <a:ext cx="3744164" cy="381827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52400" indent="-152400">
              <a:buSzPct val="100000"/>
              <a:buChar char="•"/>
            </a:pP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Random Forest </a:t>
            </a:r>
            <a:r>
              <a:rPr lang="en-US" sz="2400" dirty="0"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+ 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Landsat</a:t>
            </a:r>
            <a:r>
              <a:rPr lang="en-US" sz="2400" dirty="0"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 is scalable and repeatable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52400" indent="-152400">
              <a:buSzPct val="100000"/>
              <a:buChar char="•"/>
            </a:pPr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Indices</a:t>
            </a:r>
            <a:r>
              <a:rPr lang="en-US" sz="2400" dirty="0"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 (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NDVI</a:t>
            </a:r>
            <a:r>
              <a:rPr lang="en-US" sz="2400" dirty="0"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/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NDWI</a:t>
            </a:r>
            <a:r>
              <a:rPr lang="en-US" sz="2400" dirty="0"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) enable </a:t>
            </a:r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continuous screening</a:t>
            </a:r>
            <a:endParaRPr lang="en-US" sz="24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52400" indent="-152400">
              <a:buSzPct val="100000"/>
              <a:buChar char="•"/>
            </a:pPr>
            <a:r>
              <a:rPr lang="en-US" sz="2400" dirty="0"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Supports regulators and rehabilitation planning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Shape 8">
            <a:extLst>
              <a:ext uri="{FF2B5EF4-FFF2-40B4-BE49-F238E27FC236}">
                <a16:creationId xmlns:a16="http://schemas.microsoft.com/office/drawing/2014/main" id="{9A68225C-245C-11DF-2205-F2DF83FEC5ED}"/>
              </a:ext>
            </a:extLst>
          </p:cNvPr>
          <p:cNvSpPr/>
          <p:nvPr/>
        </p:nvSpPr>
        <p:spPr>
          <a:xfrm>
            <a:off x="594360" y="1343451"/>
            <a:ext cx="3743858" cy="5074920"/>
          </a:xfrm>
          <a:prstGeom prst="roundRect">
            <a:avLst/>
          </a:prstGeom>
          <a:noFill/>
          <a:ln w="12700">
            <a:solidFill>
              <a:srgbClr val="E5E7EB"/>
            </a:solidFill>
            <a:prstDash val="solid"/>
          </a:ln>
          <a:effectLst>
            <a:outerShdw blurRad="38100" dist="254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ZM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Shape 8">
            <a:extLst>
              <a:ext uri="{FF2B5EF4-FFF2-40B4-BE49-F238E27FC236}">
                <a16:creationId xmlns:a16="http://schemas.microsoft.com/office/drawing/2014/main" id="{37861D68-9F29-4470-CE45-1E150C3C506E}"/>
              </a:ext>
            </a:extLst>
          </p:cNvPr>
          <p:cNvSpPr/>
          <p:nvPr/>
        </p:nvSpPr>
        <p:spPr>
          <a:xfrm>
            <a:off x="4429658" y="1343451"/>
            <a:ext cx="3423818" cy="5074920"/>
          </a:xfrm>
          <a:prstGeom prst="roundRect">
            <a:avLst/>
          </a:prstGeom>
          <a:noFill/>
          <a:ln w="12700">
            <a:solidFill>
              <a:srgbClr val="E5E7EB"/>
            </a:solidFill>
            <a:prstDash val="solid"/>
          </a:ln>
          <a:effectLst>
            <a:outerShdw blurRad="38100" dist="254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ZM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Shape 8">
            <a:extLst>
              <a:ext uri="{FF2B5EF4-FFF2-40B4-BE49-F238E27FC236}">
                <a16:creationId xmlns:a16="http://schemas.microsoft.com/office/drawing/2014/main" id="{12785ED5-7464-5CE4-4DF3-96B0E3168E8E}"/>
              </a:ext>
            </a:extLst>
          </p:cNvPr>
          <p:cNvSpPr/>
          <p:nvPr/>
        </p:nvSpPr>
        <p:spPr>
          <a:xfrm>
            <a:off x="8053694" y="1343451"/>
            <a:ext cx="3985906" cy="5074920"/>
          </a:xfrm>
          <a:prstGeom prst="roundRect">
            <a:avLst/>
          </a:prstGeom>
          <a:noFill/>
          <a:ln w="12700">
            <a:solidFill>
              <a:srgbClr val="E5E7EB"/>
            </a:solidFill>
            <a:prstDash val="solid"/>
          </a:ln>
          <a:effectLst>
            <a:outerShdw blurRad="38100" dist="254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ZM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Bar"/>
          <p:cNvSpPr/>
          <p:nvPr/>
        </p:nvSpPr>
        <p:spPr>
          <a:xfrm>
            <a:off x="0" y="0"/>
            <a:ext cx="12192000" cy="1143000"/>
          </a:xfrm>
          <a:prstGeom prst="rect">
            <a:avLst/>
          </a:prstGeom>
          <a:solidFill>
            <a:srgbClr val="00AA3F"/>
          </a:solidFill>
          <a:ln>
            <a:noFill/>
          </a:ln>
        </p:spPr>
        <p:txBody>
          <a:bodyPr/>
          <a:lstStyle/>
          <a:p>
            <a:endParaRPr lang="en-US" dirty="0"/>
          </a:p>
        </p:txBody>
      </p:sp>
      <p:sp>
        <p:nvSpPr>
          <p:cNvPr id="3" name="Title"/>
          <p:cNvSpPr txBox="1"/>
          <p:nvPr/>
        </p:nvSpPr>
        <p:spPr>
          <a:xfrm>
            <a:off x="304800" y="114300"/>
            <a:ext cx="10972800" cy="91440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32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CONCLUSION</a:t>
            </a:r>
            <a:r>
              <a:rPr lang="en-US" sz="3200" b="1" dirty="0">
                <a:solidFill>
                  <a:srgbClr val="FFFFFF"/>
                </a:solidFill>
                <a:latin typeface="Arial" pitchFamily="34" charset="0"/>
              </a:rPr>
              <a:t> </a:t>
            </a:r>
            <a:r>
              <a:rPr lang="en-US" sz="32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&amp; RECOMMENDATIONS</a:t>
            </a:r>
          </a:p>
        </p:txBody>
      </p:sp>
      <p:sp>
        <p:nvSpPr>
          <p:cNvPr id="4" name="Content"/>
          <p:cNvSpPr txBox="1"/>
          <p:nvPr/>
        </p:nvSpPr>
        <p:spPr>
          <a:xfrm>
            <a:off x="304800" y="1257300"/>
            <a:ext cx="11582400" cy="5600700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Autofit/>
          </a:bodyPr>
          <a:lstStyle/>
          <a:p>
            <a:pPr marL="0" indent="0" algn="just">
              <a:spcBef>
                <a:spcPts val="400"/>
              </a:spcBef>
              <a:spcAft>
                <a:spcPts val="200"/>
              </a:spcAft>
              <a:buNone/>
            </a:pPr>
            <a:r>
              <a:rPr 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Key Findings</a:t>
            </a:r>
          </a:p>
          <a:p>
            <a:pPr marL="457200" indent="-457200" algn="just">
              <a:spcBef>
                <a:spcPts val="200"/>
              </a:spcBef>
              <a:spcAft>
                <a:spcPts val="100"/>
              </a:spcAft>
              <a:buChar char="•"/>
            </a:pPr>
            <a:r>
              <a:rPr lang="en-US" sz="2400" b="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GIS and RS </a:t>
            </a:r>
            <a:r>
              <a:rPr lang="en-US" sz="2400" b="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successfully quantified </a:t>
            </a:r>
            <a:r>
              <a:rPr lang="en-US" sz="24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massive </a:t>
            </a:r>
            <a:r>
              <a:rPr lang="en-US" sz="2400" b="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landscape alteration </a:t>
            </a:r>
            <a:r>
              <a:rPr lang="en-US" sz="2400" b="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around MCM </a:t>
            </a:r>
            <a:r>
              <a:rPr lang="en-US" sz="2400" b="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over 30 years</a:t>
            </a:r>
            <a:r>
              <a:rPr lang="en-US" sz="24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400" b="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1995</a:t>
            </a:r>
            <a:r>
              <a:rPr lang="en-US" sz="24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en-US" sz="2400" b="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2025</a:t>
            </a:r>
            <a:r>
              <a:rPr lang="en-US" sz="24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457200" indent="-457200" algn="just">
              <a:spcBef>
                <a:spcPts val="200"/>
              </a:spcBef>
              <a:spcAft>
                <a:spcPts val="100"/>
              </a:spcAft>
              <a:buChar char="•"/>
            </a:pPr>
            <a:r>
              <a:rPr lang="en-US" sz="2400" b="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Severe</a:t>
            </a:r>
            <a:r>
              <a:rPr lang="en-US" sz="24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deforestation</a:t>
            </a:r>
            <a:r>
              <a:rPr lang="en-US" sz="24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400" b="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-47.26</a:t>
            </a:r>
            <a:r>
              <a:rPr lang="en-US" sz="24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%), </a:t>
            </a:r>
            <a:r>
              <a:rPr lang="en-US" sz="2400" b="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urban sprawl </a:t>
            </a:r>
            <a:r>
              <a:rPr lang="en-US" sz="24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400" b="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+10.28</a:t>
            </a:r>
            <a:r>
              <a:rPr lang="en-US" sz="24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%) and </a:t>
            </a:r>
            <a:r>
              <a:rPr lang="en-US" sz="2400" b="0" i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persistent </a:t>
            </a:r>
            <a:r>
              <a:rPr lang="en-US" sz="2400" b="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land degradation </a:t>
            </a:r>
            <a:r>
              <a:rPr lang="en-US" sz="24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confirmed</a:t>
            </a:r>
          </a:p>
          <a:p>
            <a:pPr marL="457200" indent="-457200" algn="just">
              <a:spcBef>
                <a:spcPts val="200"/>
              </a:spcBef>
              <a:spcAft>
                <a:spcPts val="100"/>
              </a:spcAft>
              <a:buChar char="•"/>
            </a:pPr>
            <a:r>
              <a:rPr lang="en-US" sz="2400" b="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High classification accuracy </a:t>
            </a:r>
            <a:r>
              <a:rPr lang="en-US" sz="24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(84.85–95%) </a:t>
            </a:r>
            <a:r>
              <a:rPr lang="en-US" sz="2400" b="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validates</a:t>
            </a:r>
            <a:r>
              <a:rPr lang="en-US" sz="24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Random Forest </a:t>
            </a:r>
            <a:r>
              <a:rPr lang="en-US" sz="24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methodology for </a:t>
            </a:r>
            <a:r>
              <a:rPr lang="en-US" sz="2400" b="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environmental monitoring</a:t>
            </a:r>
          </a:p>
          <a:p>
            <a:pPr marL="0" indent="0" algn="just">
              <a:spcBef>
                <a:spcPts val="400"/>
              </a:spcBef>
              <a:spcAft>
                <a:spcPts val="200"/>
              </a:spcAft>
              <a:buNone/>
            </a:pPr>
            <a:r>
              <a:rPr 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Recommendations</a:t>
            </a:r>
          </a:p>
          <a:p>
            <a:pPr marL="457200" indent="-457200" algn="just">
              <a:spcBef>
                <a:spcPts val="200"/>
              </a:spcBef>
              <a:spcAft>
                <a:spcPts val="100"/>
              </a:spcAft>
              <a:buChar char="•"/>
            </a:pPr>
            <a:r>
              <a:rPr lang="en-US" sz="2400" b="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Mining companies</a:t>
            </a:r>
            <a:r>
              <a:rPr lang="en-US" sz="24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to implement </a:t>
            </a:r>
            <a:r>
              <a:rPr lang="en-US" sz="2400" b="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aggressive reforestation </a:t>
            </a:r>
            <a:r>
              <a:rPr lang="en-US" sz="24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lang="en-US" sz="2400" b="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land rehabilitation programmes</a:t>
            </a:r>
            <a:r>
              <a:rPr lang="en-US" sz="24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for </a:t>
            </a:r>
            <a:r>
              <a:rPr lang="en-US" sz="2400" b="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tailings dam areas</a:t>
            </a:r>
          </a:p>
          <a:p>
            <a:pPr marL="457200" indent="-457200" algn="just">
              <a:spcBef>
                <a:spcPts val="200"/>
              </a:spcBef>
              <a:spcAft>
                <a:spcPts val="100"/>
              </a:spcAft>
              <a:buChar char="•"/>
            </a:pPr>
            <a:r>
              <a:rPr lang="en-US" sz="2400" b="0" i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Regulators</a:t>
            </a:r>
            <a:r>
              <a:rPr lang="en-US" sz="24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 </a:t>
            </a:r>
            <a:r>
              <a:rPr lang="en-US" sz="24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adopt the </a:t>
            </a:r>
            <a:r>
              <a:rPr lang="en-US" sz="2400" b="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automated GIS-RS monitoring system </a:t>
            </a:r>
            <a:r>
              <a:rPr lang="en-US" sz="24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 </a:t>
            </a:r>
            <a:r>
              <a:rPr lang="en-US" sz="2400" b="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compliance</a:t>
            </a:r>
            <a:r>
              <a:rPr lang="en-US" sz="24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n-US" sz="2400" b="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sustainable mining oversight</a:t>
            </a:r>
          </a:p>
          <a:p>
            <a:pPr marL="457200" indent="-457200" algn="just">
              <a:spcBef>
                <a:spcPts val="200"/>
              </a:spcBef>
              <a:spcAft>
                <a:spcPts val="100"/>
              </a:spcAft>
              <a:buChar char="•"/>
            </a:pPr>
            <a:r>
              <a:rPr lang="en-US" sz="24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Framework is </a:t>
            </a:r>
            <a:r>
              <a:rPr lang="en-US" sz="2400" b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scalable</a:t>
            </a:r>
            <a:r>
              <a:rPr lang="en-US" sz="24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en-US" sz="2400" b="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applicable</a:t>
            </a:r>
            <a:r>
              <a:rPr lang="en-US" sz="24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to </a:t>
            </a:r>
            <a:r>
              <a:rPr lang="en-US" sz="2400" b="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other mining regions </a:t>
            </a:r>
            <a:r>
              <a:rPr lang="en-US" sz="24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 Zambia and comparable contexts</a:t>
            </a:r>
          </a:p>
        </p:txBody>
      </p:sp>
      <p:pic>
        <p:nvPicPr>
          <p:cNvPr id="5" name="EIZ Logo" descr="EIZ Green Logo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51880"/>
            <a:ext cx="685800" cy="706120"/>
          </a:xfrm>
          <a:prstGeom prst="rect">
            <a:avLst/>
          </a:prstGeom>
          <a:solidFill>
            <a:srgbClr val="FFFF00">
              <a:alpha val="0"/>
            </a:srgbClr>
          </a:solidFill>
          <a:ln>
            <a:noFill/>
          </a:ln>
        </p:spPr>
      </p:pic>
      <p:sp>
        <p:nvSpPr>
          <p:cNvPr id="6" name="SlideNum"/>
          <p:cNvSpPr txBox="1"/>
          <p:nvPr/>
        </p:nvSpPr>
        <p:spPr>
          <a:xfrm>
            <a:off x="11582400" y="6248700"/>
            <a:ext cx="609600" cy="457200"/>
          </a:xfrm>
          <a:prstGeom prst="rect">
            <a:avLst/>
          </a:prstGeom>
          <a:noFill/>
        </p:spPr>
        <p:txBody>
          <a:bodyPr/>
          <a:lstStyle/>
          <a:p>
            <a:r>
              <a:rPr lang="en-US" sz="1400" b="0" dirty="0">
                <a:solidFill>
                  <a:srgbClr val="000000"/>
                </a:solidFill>
                <a:latin typeface="Arial" pitchFamily="34" charset="0"/>
              </a:rPr>
              <a:t>8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94">
          <a:extLst>
            <a:ext uri="{FF2B5EF4-FFF2-40B4-BE49-F238E27FC236}">
              <a16:creationId xmlns:a16="http://schemas.microsoft.com/office/drawing/2014/main" id="{09A789F1-929E-E7EC-39F3-F6E134FD02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5" name="Google Shape;95;p12">
            <a:extLst>
              <a:ext uri="{FF2B5EF4-FFF2-40B4-BE49-F238E27FC236}">
                <a16:creationId xmlns:a16="http://schemas.microsoft.com/office/drawing/2014/main" id="{445660C3-B095-BB5C-31CE-7911806331F5}"/>
              </a:ext>
            </a:extLst>
          </p:cNvPr>
          <p:cNvGrpSpPr/>
          <p:nvPr/>
        </p:nvGrpSpPr>
        <p:grpSpPr>
          <a:xfrm>
            <a:off x="6185280" y="2529638"/>
            <a:ext cx="4630932" cy="733827"/>
            <a:chOff x="0" y="-47625"/>
            <a:chExt cx="1829504" cy="289907"/>
          </a:xfrm>
        </p:grpSpPr>
        <p:sp>
          <p:nvSpPr>
            <p:cNvPr id="96" name="Google Shape;96;p12">
              <a:extLst>
                <a:ext uri="{FF2B5EF4-FFF2-40B4-BE49-F238E27FC236}">
                  <a16:creationId xmlns:a16="http://schemas.microsoft.com/office/drawing/2014/main" id="{8085E116-F056-51D2-C952-5D91B248F533}"/>
                </a:ext>
              </a:extLst>
            </p:cNvPr>
            <p:cNvSpPr/>
            <p:nvPr/>
          </p:nvSpPr>
          <p:spPr>
            <a:xfrm>
              <a:off x="0" y="0"/>
              <a:ext cx="1829504" cy="242282"/>
            </a:xfrm>
            <a:custGeom>
              <a:avLst/>
              <a:gdLst/>
              <a:ahLst/>
              <a:cxnLst/>
              <a:rect l="l" t="t" r="r" b="b"/>
              <a:pathLst>
                <a:path w="1829504" h="242282" extrusionOk="0">
                  <a:moveTo>
                    <a:pt x="89162" y="0"/>
                  </a:moveTo>
                  <a:lnTo>
                    <a:pt x="1740342" y="0"/>
                  </a:lnTo>
                  <a:cubicBezTo>
                    <a:pt x="1789585" y="0"/>
                    <a:pt x="1829504" y="39919"/>
                    <a:pt x="1829504" y="89162"/>
                  </a:cubicBezTo>
                  <a:lnTo>
                    <a:pt x="1829504" y="153120"/>
                  </a:lnTo>
                  <a:cubicBezTo>
                    <a:pt x="1829504" y="202363"/>
                    <a:pt x="1789585" y="242282"/>
                    <a:pt x="1740342" y="242282"/>
                  </a:cubicBezTo>
                  <a:lnTo>
                    <a:pt x="89162" y="242282"/>
                  </a:lnTo>
                  <a:cubicBezTo>
                    <a:pt x="39919" y="242282"/>
                    <a:pt x="0" y="202363"/>
                    <a:pt x="0" y="153120"/>
                  </a:cubicBezTo>
                  <a:lnTo>
                    <a:pt x="0" y="89162"/>
                  </a:lnTo>
                  <a:cubicBezTo>
                    <a:pt x="0" y="39919"/>
                    <a:pt x="39919" y="0"/>
                    <a:pt x="89162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50" tIns="60950" rIns="60950" bIns="60950" anchor="ctr" anchorCtr="0">
              <a:noAutofit/>
            </a:bodyPr>
            <a:lstStyle/>
            <a:p>
              <a:pPr defTabSz="609630"/>
              <a:endParaRPr sz="120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7" name="Google Shape;97;p12">
              <a:extLst>
                <a:ext uri="{FF2B5EF4-FFF2-40B4-BE49-F238E27FC236}">
                  <a16:creationId xmlns:a16="http://schemas.microsoft.com/office/drawing/2014/main" id="{A23FCC65-2103-8FA2-9F24-917CB73DD91B}"/>
                </a:ext>
              </a:extLst>
            </p:cNvPr>
            <p:cNvSpPr txBox="1"/>
            <p:nvPr/>
          </p:nvSpPr>
          <p:spPr>
            <a:xfrm>
              <a:off x="0" y="-47625"/>
              <a:ext cx="1829504" cy="28990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3867" tIns="33867" rIns="33867" bIns="33867" anchor="ctr" anchorCtr="0">
              <a:noAutofit/>
            </a:bodyPr>
            <a:lstStyle/>
            <a:p>
              <a:pPr algn="ctr" defTabSz="609630">
                <a:lnSpc>
                  <a:spcPct val="186611"/>
                </a:lnSpc>
              </a:pPr>
              <a:endParaRPr sz="1200">
                <a:solidFill>
                  <a:prstClr val="black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endParaRPr>
            </a:p>
          </p:txBody>
        </p:sp>
      </p:grpSp>
      <p:grpSp>
        <p:nvGrpSpPr>
          <p:cNvPr id="106" name="Google Shape;106;p12">
            <a:extLst>
              <a:ext uri="{FF2B5EF4-FFF2-40B4-BE49-F238E27FC236}">
                <a16:creationId xmlns:a16="http://schemas.microsoft.com/office/drawing/2014/main" id="{7B3D474F-CDD1-2456-FE5B-860620E8E139}"/>
              </a:ext>
            </a:extLst>
          </p:cNvPr>
          <p:cNvGrpSpPr/>
          <p:nvPr/>
        </p:nvGrpSpPr>
        <p:grpSpPr>
          <a:xfrm>
            <a:off x="685800" y="4203973"/>
            <a:ext cx="4630932" cy="733827"/>
            <a:chOff x="0" y="-47625"/>
            <a:chExt cx="1829504" cy="289907"/>
          </a:xfrm>
        </p:grpSpPr>
        <p:sp>
          <p:nvSpPr>
            <p:cNvPr id="107" name="Google Shape;107;p12">
              <a:extLst>
                <a:ext uri="{FF2B5EF4-FFF2-40B4-BE49-F238E27FC236}">
                  <a16:creationId xmlns:a16="http://schemas.microsoft.com/office/drawing/2014/main" id="{9D8D9C8B-730F-E70E-F9D8-A43B5781CA70}"/>
                </a:ext>
              </a:extLst>
            </p:cNvPr>
            <p:cNvSpPr/>
            <p:nvPr/>
          </p:nvSpPr>
          <p:spPr>
            <a:xfrm>
              <a:off x="0" y="0"/>
              <a:ext cx="1829504" cy="242282"/>
            </a:xfrm>
            <a:custGeom>
              <a:avLst/>
              <a:gdLst/>
              <a:ahLst/>
              <a:cxnLst/>
              <a:rect l="l" t="t" r="r" b="b"/>
              <a:pathLst>
                <a:path w="1829504" h="242282" extrusionOk="0">
                  <a:moveTo>
                    <a:pt x="89162" y="0"/>
                  </a:moveTo>
                  <a:lnTo>
                    <a:pt x="1740342" y="0"/>
                  </a:lnTo>
                  <a:cubicBezTo>
                    <a:pt x="1789585" y="0"/>
                    <a:pt x="1829504" y="39919"/>
                    <a:pt x="1829504" y="89162"/>
                  </a:cubicBezTo>
                  <a:lnTo>
                    <a:pt x="1829504" y="153120"/>
                  </a:lnTo>
                  <a:cubicBezTo>
                    <a:pt x="1829504" y="202363"/>
                    <a:pt x="1789585" y="242282"/>
                    <a:pt x="1740342" y="242282"/>
                  </a:cubicBezTo>
                  <a:lnTo>
                    <a:pt x="89162" y="242282"/>
                  </a:lnTo>
                  <a:cubicBezTo>
                    <a:pt x="39919" y="242282"/>
                    <a:pt x="0" y="202363"/>
                    <a:pt x="0" y="153120"/>
                  </a:cubicBezTo>
                  <a:lnTo>
                    <a:pt x="0" y="89162"/>
                  </a:lnTo>
                  <a:cubicBezTo>
                    <a:pt x="0" y="39919"/>
                    <a:pt x="39919" y="0"/>
                    <a:pt x="89162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50" tIns="60950" rIns="60950" bIns="60950" anchor="ctr" anchorCtr="0">
              <a:noAutofit/>
            </a:bodyPr>
            <a:lstStyle/>
            <a:p>
              <a:pPr defTabSz="609630"/>
              <a:endParaRPr sz="120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8" name="Google Shape;108;p12">
              <a:extLst>
                <a:ext uri="{FF2B5EF4-FFF2-40B4-BE49-F238E27FC236}">
                  <a16:creationId xmlns:a16="http://schemas.microsoft.com/office/drawing/2014/main" id="{1B27F8DC-73C5-6E1B-B05D-CCA4CE18D09E}"/>
                </a:ext>
              </a:extLst>
            </p:cNvPr>
            <p:cNvSpPr txBox="1"/>
            <p:nvPr/>
          </p:nvSpPr>
          <p:spPr>
            <a:xfrm>
              <a:off x="0" y="-47625"/>
              <a:ext cx="1829504" cy="28990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3867" tIns="33867" rIns="33867" bIns="33867" anchor="ctr" anchorCtr="0">
              <a:noAutofit/>
            </a:bodyPr>
            <a:lstStyle/>
            <a:p>
              <a:pPr algn="ctr" defTabSz="609630">
                <a:lnSpc>
                  <a:spcPct val="186611"/>
                </a:lnSpc>
              </a:pPr>
              <a:endParaRPr sz="1200">
                <a:solidFill>
                  <a:prstClr val="black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endParaRPr>
            </a:p>
          </p:txBody>
        </p:sp>
      </p:grpSp>
      <p:sp>
        <p:nvSpPr>
          <p:cNvPr id="126" name="Google Shape;126;p12">
            <a:extLst>
              <a:ext uri="{FF2B5EF4-FFF2-40B4-BE49-F238E27FC236}">
                <a16:creationId xmlns:a16="http://schemas.microsoft.com/office/drawing/2014/main" id="{8F596F50-853C-62C3-ED2B-A796CC10441B}"/>
              </a:ext>
            </a:extLst>
          </p:cNvPr>
          <p:cNvSpPr/>
          <p:nvPr/>
        </p:nvSpPr>
        <p:spPr>
          <a:xfrm>
            <a:off x="0" y="6696823"/>
            <a:ext cx="12192000" cy="158750"/>
          </a:xfrm>
          <a:custGeom>
            <a:avLst/>
            <a:gdLst/>
            <a:ahLst/>
            <a:cxnLst/>
            <a:rect l="l" t="t" r="r" b="b"/>
            <a:pathLst>
              <a:path w="18288000" h="238125" extrusionOk="0">
                <a:moveTo>
                  <a:pt x="0" y="0"/>
                </a:moveTo>
                <a:lnTo>
                  <a:pt x="18288000" y="0"/>
                </a:lnTo>
                <a:lnTo>
                  <a:pt x="18288000" y="238125"/>
                </a:lnTo>
                <a:lnTo>
                  <a:pt x="0" y="238125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/>
          <a:lstStyle/>
          <a:p>
            <a:pPr defTabSz="609630"/>
            <a:endParaRPr lang="en-ZM" sz="120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7" name="Google Shape;127;p12">
            <a:extLst>
              <a:ext uri="{FF2B5EF4-FFF2-40B4-BE49-F238E27FC236}">
                <a16:creationId xmlns:a16="http://schemas.microsoft.com/office/drawing/2014/main" id="{D23068E6-B33E-FA87-17AC-D1100041FA1A}"/>
              </a:ext>
            </a:extLst>
          </p:cNvPr>
          <p:cNvSpPr/>
          <p:nvPr/>
        </p:nvSpPr>
        <p:spPr>
          <a:xfrm>
            <a:off x="0" y="-10948"/>
            <a:ext cx="12192000" cy="158750"/>
          </a:xfrm>
          <a:custGeom>
            <a:avLst/>
            <a:gdLst/>
            <a:ahLst/>
            <a:cxnLst/>
            <a:rect l="l" t="t" r="r" b="b"/>
            <a:pathLst>
              <a:path w="18288000" h="238125" extrusionOk="0">
                <a:moveTo>
                  <a:pt x="0" y="0"/>
                </a:moveTo>
                <a:lnTo>
                  <a:pt x="18288000" y="0"/>
                </a:lnTo>
                <a:lnTo>
                  <a:pt x="18288000" y="238125"/>
                </a:lnTo>
                <a:lnTo>
                  <a:pt x="0" y="238125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</p:spPr>
        <p:txBody>
          <a:bodyPr/>
          <a:lstStyle/>
          <a:p>
            <a:pPr defTabSz="609630"/>
            <a:endParaRPr lang="en-ZM" sz="120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9" name="Google Shape;139;p12">
            <a:extLst>
              <a:ext uri="{FF2B5EF4-FFF2-40B4-BE49-F238E27FC236}">
                <a16:creationId xmlns:a16="http://schemas.microsoft.com/office/drawing/2014/main" id="{3EC743DF-9702-1146-4E5C-8227FA6B01CF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5800" y="431042"/>
            <a:ext cx="361815" cy="357117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Picture 1" descr="EIZ Green Logo">
            <a:extLst>
              <a:ext uri="{FF2B5EF4-FFF2-40B4-BE49-F238E27FC236}">
                <a16:creationId xmlns:a16="http://schemas.microsoft.com/office/drawing/2014/main" id="{F1DD895A-4A1F-ADDD-6DC6-10214B8CD535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01" y="5962996"/>
            <a:ext cx="809700" cy="733827"/>
          </a:xfrm>
          <a:prstGeom prst="rect">
            <a:avLst/>
          </a:prstGeom>
          <a:solidFill>
            <a:srgbClr val="FFFF00">
              <a:alpha val="0"/>
            </a:srgbClr>
          </a:solidFill>
          <a:ln>
            <a:noFill/>
          </a:ln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017BD344-48CE-70DC-7EBD-5511442A6D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40332"/>
            <a:ext cx="10515600" cy="889034"/>
          </a:xfrm>
        </p:spPr>
        <p:txBody>
          <a:bodyPr>
            <a:normAutofit/>
          </a:bodyPr>
          <a:lstStyle/>
          <a:p>
            <a:r>
              <a:rPr lang="en-US" sz="28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REFERENCES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684BD81-79DE-635A-636C-06C7E6B5D6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838200"/>
            <a:ext cx="11734799" cy="5717416"/>
          </a:xfrm>
        </p:spPr>
        <p:txBody>
          <a:bodyPr>
            <a:normAutofit fontScale="25000" lnSpcReduction="20000"/>
          </a:bodyPr>
          <a:lstStyle/>
          <a:p>
            <a:pPr marL="285750" indent="-285750" algn="just">
              <a:lnSpc>
                <a:spcPct val="120000"/>
              </a:lnSpc>
              <a:spcBef>
                <a:spcPts val="0"/>
              </a:spcBef>
            </a:pPr>
            <a:r>
              <a:rPr lang="en-GB" sz="6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Acharya, P. and Liu, F. (2023) "Spectral Index Monitoring for Temporal Changes in Mining Areas," Remote Sensing, 15.</a:t>
            </a:r>
          </a:p>
          <a:p>
            <a:pPr marL="285750" indent="-285750" algn="just">
              <a:lnSpc>
                <a:spcPct val="120000"/>
              </a:lnSpc>
              <a:spcBef>
                <a:spcPts val="0"/>
              </a:spcBef>
            </a:pPr>
            <a:r>
              <a:rPr lang="en-GB" sz="6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Ayres, R.U., Ayres, L.W. and </a:t>
            </a:r>
            <a:r>
              <a:rPr lang="en-GB" sz="6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Råde</a:t>
            </a:r>
            <a:r>
              <a:rPr lang="en-GB" sz="6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I. (2002) "Life cycle of copper, its co-products and by-products," Mining, Minerals and Sustainable Development, No. 24.</a:t>
            </a:r>
          </a:p>
          <a:p>
            <a:pPr marL="285750" indent="-285750" algn="just">
              <a:lnSpc>
                <a:spcPct val="120000"/>
              </a:lnSpc>
              <a:spcBef>
                <a:spcPts val="0"/>
              </a:spcBef>
            </a:pPr>
            <a:r>
              <a:rPr lang="en-GB" sz="6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Belgiu</a:t>
            </a:r>
            <a:r>
              <a:rPr lang="en-GB" sz="6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M. and </a:t>
            </a:r>
            <a:r>
              <a:rPr lang="en-GB" sz="6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Drăgu</a:t>
            </a:r>
            <a:r>
              <a:rPr lang="en-GB" sz="6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L. (2016) "Random Forest in remote sensing: A review of applications and future directions," </a:t>
            </a:r>
            <a:r>
              <a:rPr lang="en-GB" sz="6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ISPRS Journal of Photogrammetry and Remote Sensing</a:t>
            </a:r>
            <a:r>
              <a:rPr lang="en-GB" sz="6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114, pp. 24–31.</a:t>
            </a:r>
          </a:p>
          <a:p>
            <a:pPr marL="285750" indent="-285750" algn="just">
              <a:lnSpc>
                <a:spcPct val="120000"/>
              </a:lnSpc>
              <a:spcBef>
                <a:spcPts val="0"/>
              </a:spcBef>
            </a:pPr>
            <a:r>
              <a:rPr lang="en-GB" sz="6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Choate, M. J., et al. (</a:t>
            </a:r>
            <a:r>
              <a:rPr lang="en-GB" sz="6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n.d.</a:t>
            </a:r>
            <a:r>
              <a:rPr lang="en-GB" sz="6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GB" sz="6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Landsat Collection 2</a:t>
            </a:r>
            <a:r>
              <a:rPr lang="en-GB" sz="6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U.S. Geological Survey.</a:t>
            </a:r>
          </a:p>
          <a:p>
            <a:pPr marL="285750" indent="-285750" algn="just">
              <a:lnSpc>
                <a:spcPct val="120000"/>
              </a:lnSpc>
              <a:spcBef>
                <a:spcPts val="0"/>
              </a:spcBef>
            </a:pPr>
            <a:r>
              <a:rPr lang="en-GB" sz="6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De, A. and Kumar, D. (2018) "Remote sensing and GIS for assessment and prediction of environmental hazards due to mine wastes: case study from </a:t>
            </a:r>
            <a:r>
              <a:rPr lang="en-GB" sz="6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Daitari</a:t>
            </a:r>
            <a:r>
              <a:rPr lang="en-GB" sz="6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iron ore mines, Odisha, India," </a:t>
            </a:r>
            <a:r>
              <a:rPr lang="en-GB" sz="6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Environmental Earth Sciences</a:t>
            </a:r>
            <a:r>
              <a:rPr lang="en-GB" sz="6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285750" indent="-285750" algn="just">
              <a:lnSpc>
                <a:spcPct val="120000"/>
              </a:lnSpc>
              <a:spcBef>
                <a:spcPts val="0"/>
              </a:spcBef>
            </a:pPr>
            <a:r>
              <a:rPr lang="en-GB" sz="6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Government of the Republic of Zambia (2017) </a:t>
            </a:r>
            <a:r>
              <a:rPr lang="en-GB" sz="6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Seventh National Development Plan (7NDP) 2017–2021</a:t>
            </a:r>
            <a:r>
              <a:rPr lang="en-GB" sz="6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Lusaka: Ministry of National Development Planning.</a:t>
            </a:r>
          </a:p>
          <a:p>
            <a:pPr marL="285750" indent="-285750" algn="just">
              <a:lnSpc>
                <a:spcPct val="120000"/>
              </a:lnSpc>
              <a:spcBef>
                <a:spcPts val="0"/>
              </a:spcBef>
            </a:pPr>
            <a:r>
              <a:rPr lang="en-GB" sz="6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Kazindu</a:t>
            </a:r>
            <a:r>
              <a:rPr lang="en-GB" sz="6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H., </a:t>
            </a:r>
            <a:r>
              <a:rPr lang="en-GB" sz="6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Mupenzi</a:t>
            </a:r>
            <a:r>
              <a:rPr lang="en-GB" sz="6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C. and </a:t>
            </a:r>
            <a:r>
              <a:rPr lang="en-GB" sz="6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Maniragaba</a:t>
            </a:r>
            <a:r>
              <a:rPr lang="en-GB" sz="6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A. (2020) "Environmental Impacts Analysis of Mining on the Surrounding Communities: A Case Study of </a:t>
            </a:r>
            <a:r>
              <a:rPr lang="en-GB" sz="6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Rutongo</a:t>
            </a:r>
            <a:r>
              <a:rPr lang="en-GB" sz="6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Mines Ltd in </a:t>
            </a:r>
            <a:r>
              <a:rPr lang="en-GB" sz="6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Rulindo</a:t>
            </a:r>
            <a:r>
              <a:rPr lang="en-GB" sz="6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District, Northern Province of Rwanda," </a:t>
            </a:r>
            <a:r>
              <a:rPr lang="en-GB" sz="6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Journal of Geoscience and Environment Protection</a:t>
            </a:r>
            <a:r>
              <a:rPr lang="en-GB" sz="6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8.</a:t>
            </a:r>
          </a:p>
          <a:p>
            <a:pPr marL="285750" indent="-285750" algn="just">
              <a:lnSpc>
                <a:spcPct val="120000"/>
              </a:lnSpc>
              <a:spcBef>
                <a:spcPts val="0"/>
              </a:spcBef>
            </a:pPr>
            <a:r>
              <a:rPr lang="en-GB" sz="6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McFeeters</a:t>
            </a:r>
            <a:r>
              <a:rPr lang="en-GB" sz="6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S.K. (1996) "The use of the Normalised Difference Water Index (NDWI) in the delineation of open water features," </a:t>
            </a:r>
            <a:r>
              <a:rPr lang="en-GB" sz="6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International Journal of Remote Sensing</a:t>
            </a:r>
            <a:r>
              <a:rPr lang="en-GB" sz="6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17(7), pp. 1425–1432.</a:t>
            </a:r>
          </a:p>
          <a:p>
            <a:pPr marL="285750" indent="-285750" algn="just">
              <a:lnSpc>
                <a:spcPct val="120000"/>
              </a:lnSpc>
              <a:spcBef>
                <a:spcPts val="0"/>
              </a:spcBef>
            </a:pPr>
            <a:r>
              <a:rPr lang="en-GB" sz="6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Sikamo</a:t>
            </a:r>
            <a:r>
              <a:rPr lang="en-GB" sz="6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A.M., Mwanza, A. and </a:t>
            </a:r>
            <a:r>
              <a:rPr lang="en-GB" sz="6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Mweemba</a:t>
            </a:r>
            <a:r>
              <a:rPr lang="en-GB" sz="6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C. (2016) "Copper mining in Zambia - history and future," </a:t>
            </a:r>
            <a:r>
              <a:rPr lang="en-GB" sz="6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Journal of the Southern African Institute of Mining and Metallurgy</a:t>
            </a:r>
            <a:r>
              <a:rPr lang="en-GB" sz="6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116.</a:t>
            </a:r>
          </a:p>
          <a:p>
            <a:pPr marL="285750" indent="-285750" algn="just">
              <a:lnSpc>
                <a:spcPct val="120000"/>
              </a:lnSpc>
              <a:spcBef>
                <a:spcPts val="0"/>
              </a:spcBef>
            </a:pPr>
            <a:r>
              <a:rPr lang="en-GB" sz="6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Tiamgne</a:t>
            </a:r>
            <a:r>
              <a:rPr lang="en-GB" sz="6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X., </a:t>
            </a:r>
            <a:r>
              <a:rPr lang="en-GB" sz="6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Kalaba</a:t>
            </a:r>
            <a:r>
              <a:rPr lang="en-GB" sz="6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F. and </a:t>
            </a:r>
            <a:r>
              <a:rPr lang="en-GB" sz="6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Nyirenda</a:t>
            </a:r>
            <a:r>
              <a:rPr lang="en-GB" sz="6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V. (2021) "Land use and Cover Change dynamics in Zambia's </a:t>
            </a:r>
            <a:r>
              <a:rPr lang="en-GB" sz="6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Solwezi</a:t>
            </a:r>
            <a:r>
              <a:rPr lang="en-GB" sz="6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Copper Mining District," </a:t>
            </a:r>
            <a:r>
              <a:rPr lang="en-GB" sz="6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Scientific African</a:t>
            </a:r>
            <a:r>
              <a:rPr lang="en-GB" sz="6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13.</a:t>
            </a:r>
          </a:p>
          <a:p>
            <a:pPr marL="285750" indent="-285750" algn="just">
              <a:lnSpc>
                <a:spcPct val="120000"/>
              </a:lnSpc>
              <a:spcBef>
                <a:spcPts val="0"/>
              </a:spcBef>
            </a:pPr>
            <a:r>
              <a:rPr lang="en-GB" sz="6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Tucker, C.J. (1979) "Red and photographic infrared linear combinations for monitoring vegetation," </a:t>
            </a:r>
            <a:r>
              <a:rPr lang="en-GB" sz="6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Remote Sensing of Environment</a:t>
            </a:r>
            <a:r>
              <a:rPr lang="en-GB" sz="6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8(2), pp. 127–150.</a:t>
            </a:r>
          </a:p>
          <a:p>
            <a:pPr marL="285750" indent="-285750" algn="just">
              <a:lnSpc>
                <a:spcPct val="120000"/>
              </a:lnSpc>
              <a:spcBef>
                <a:spcPts val="0"/>
              </a:spcBef>
            </a:pPr>
            <a:r>
              <a:rPr lang="en-GB" sz="6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USGS (2017) </a:t>
            </a:r>
            <a:r>
              <a:rPr lang="en-GB" sz="6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Copper Statistics and Information</a:t>
            </a:r>
            <a:r>
              <a:rPr lang="en-GB" sz="6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National Minerals Information Centre.</a:t>
            </a:r>
          </a:p>
          <a:p>
            <a:endParaRPr lang="en-ZM" sz="1867" dirty="0"/>
          </a:p>
        </p:txBody>
      </p:sp>
    </p:spTree>
    <p:extLst>
      <p:ext uri="{BB962C8B-B14F-4D97-AF65-F5344CB8AC3E}">
        <p14:creationId xmlns:p14="http://schemas.microsoft.com/office/powerpoint/2010/main" val="67414086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200400" y="4368225"/>
            <a:ext cx="75438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THANK YOU FOR YOUR ATTENTION.</a:t>
            </a:r>
          </a:p>
        </p:txBody>
      </p:sp>
      <p:pic>
        <p:nvPicPr>
          <p:cNvPr id="5" name="Picture 4" descr="EIZ Green Logo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28422"/>
            <a:ext cx="685800" cy="706120"/>
          </a:xfrm>
          <a:prstGeom prst="rect">
            <a:avLst/>
          </a:prstGeom>
          <a:solidFill>
            <a:srgbClr val="FFFF00">
              <a:alpha val="0"/>
            </a:srgbClr>
          </a:solidFill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2F01C33A-67B1-51C2-0224-5C4FAD6ECB87}"/>
              </a:ext>
            </a:extLst>
          </p:cNvPr>
          <p:cNvSpPr/>
          <p:nvPr/>
        </p:nvSpPr>
        <p:spPr>
          <a:xfrm>
            <a:off x="5410200" y="5054025"/>
            <a:ext cx="19812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Questions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761A4E61-EFF9-4DAB-64BE-D8234F818B3D}"/>
              </a:ext>
            </a:extLst>
          </p:cNvPr>
          <p:cNvSpPr/>
          <p:nvPr/>
        </p:nvSpPr>
        <p:spPr>
          <a:xfrm>
            <a:off x="1752600" y="4114800"/>
            <a:ext cx="9296400" cy="1676400"/>
          </a:xfrm>
          <a:prstGeom prst="roundRect">
            <a:avLst/>
          </a:prstGeom>
          <a:noFill/>
          <a:ln w="38100">
            <a:solidFill>
              <a:srgbClr val="00AA3F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M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 rot="20235361">
            <a:off x="1599200" y="1419838"/>
            <a:ext cx="8229600" cy="2438401"/>
          </a:xfrm>
        </p:spPr>
        <p:txBody>
          <a:bodyPr>
            <a:normAutofit/>
          </a:bodyPr>
          <a:lstStyle/>
          <a:p>
            <a:pPr algn="ctr">
              <a:buFont typeface="Wingdings" panose="05000000000000000000" pitchFamily="2" charset="2"/>
              <a:buNone/>
              <a:defRPr/>
            </a:pPr>
            <a:r>
              <a:rPr lang="en-US" sz="15000" b="1" dirty="0">
                <a:solidFill>
                  <a:srgbClr val="FF0000"/>
                </a:solidFill>
                <a:latin typeface="Edwardian Script ITC" panose="030303020407070D0804" pitchFamily="66" charset="0"/>
              </a:rPr>
              <a:t>The End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257</TotalTime>
  <Words>1227</Words>
  <Application>Microsoft Office PowerPoint</Application>
  <PresentationFormat>Widescreen</PresentationFormat>
  <Paragraphs>148</Paragraphs>
  <Slides>15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15</vt:i4>
      </vt:variant>
    </vt:vector>
  </HeadingPairs>
  <TitlesOfParts>
    <vt:vector size="26" baseType="lpstr">
      <vt:lpstr>Aptos</vt:lpstr>
      <vt:lpstr>Aptos Display</vt:lpstr>
      <vt:lpstr>Arial</vt:lpstr>
      <vt:lpstr>Calibri</vt:lpstr>
      <vt:lpstr>Calibri Light</vt:lpstr>
      <vt:lpstr>Cambria Math</vt:lpstr>
      <vt:lpstr>Edwardian Script ITC</vt:lpstr>
      <vt:lpstr>Times New Roman</vt:lpstr>
      <vt:lpstr>Wingdings</vt:lpstr>
      <vt:lpstr>Office Theme</vt:lpstr>
      <vt:lpstr>1_Office Theme</vt:lpstr>
      <vt:lpstr>2026 ENGINEERING INSTITUTION OF ZAMBIA SYMPOSIUM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REFERENCES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P29_Presentation_030426_Final</dc:title>
  <dc:creator>Musoka Nyongolo;Penjani Nyimbili</dc:creator>
  <cp:lastModifiedBy>Reviewer</cp:lastModifiedBy>
  <cp:revision>106</cp:revision>
  <dcterms:created xsi:type="dcterms:W3CDTF">2010-10-03T08:05:00Z</dcterms:created>
  <dcterms:modified xsi:type="dcterms:W3CDTF">2026-04-04T15:13:13Z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DCD78AD881EE4DE9BC671C63386891F3</vt:lpwstr>
  </property>
  <property fmtid="{D5CDD505-2E9C-101B-9397-08002B2CF9AE}" pid="3" name="KSOProductBuildVer">
    <vt:lpwstr>2057-11.2.0.11486</vt:lpwstr>
  </property>
</Properties>
</file>