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5143500" type="screen16x9"/>
  <p:notesSz cx="6858000" cy="9144000"/>
  <p:embeddedFontLst>
    <p:embeddedFont>
      <p:font typeface="Catamaran" panose="020B0604020202020204" charset="0"/>
      <p:regular r:id="rId24"/>
      <p:bold r:id="rId25"/>
    </p:embeddedFont>
    <p:embeddedFont>
      <p:font typeface="Pinyon Script" panose="020B0604020202020204" charset="0"/>
      <p:regular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1" roundtripDataSignature="AMtx7mjiILdj8Kvc8X0KouaZVTmOU5rEu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EEFDBC9-BEAD-45EB-A1E1-BF6228BF4378}">
  <a:tblStyle styleId="{3EEFDBC9-BEAD-45EB-A1E1-BF6228BF437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86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d1b784d1ba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g3d1b784d1ba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d201ec7dd8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g3d201ec7dd8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d201ec7dd8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g3d201ec7dd8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d201ec7dd8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g3d201ec7dd8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d201ec7dd8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g3d201ec7dd8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d201ec7dd8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g3d201ec7dd8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d201ec7dd8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g3d201ec7dd8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d201ec7dd8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g3d201ec7dd8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d201ec7dd8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g3d201ec7dd8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d201ec7dd8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g3d201ec7dd8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3d201ec7dd8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g3d201ec7dd8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d201ec7dd8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g3d201ec7dd8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d1e8779d61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g3d1e8779d61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d201ec7dd8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g3d201ec7dd8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d201ec7dd8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g3d201ec7dd8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7371d42b230ce35d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g7371d42b230ce35d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7371d42b230ce35d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g7371d42b230ce35d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3d463170bc1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g3d463170bc1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d463170bc1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g3d463170bc1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>
            <a:endParaRPr/>
          </a:p>
        </p:txBody>
      </p:sp>
      <p:sp>
        <p:nvSpPr>
          <p:cNvPr id="17" name="Google Shape;17;p10"/>
          <p:cNvSpPr txBox="1">
            <a:spLocks noGrp="1"/>
          </p:cNvSpPr>
          <p:nvPr>
            <p:ph type="subTitle" idx="1"/>
          </p:nvPr>
        </p:nvSpPr>
        <p:spPr>
          <a:xfrm>
            <a:off x="1143000" y="2701529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8" name="Google Shape;18;p1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050"/>
              <a:buNone/>
              <a:defRPr sz="900"/>
            </a:lvl1pPr>
            <a:lvl2pPr lvl="1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>
            <a:endParaRPr/>
          </a:p>
        </p:txBody>
      </p:sp>
      <p:sp>
        <p:nvSpPr>
          <p:cNvPr id="19" name="Google Shape;19;p1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50"/>
              <a:buNone/>
              <a:defRPr sz="900"/>
            </a:lvl1pPr>
            <a:lvl2pPr lvl="1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>
            <a:endParaRPr/>
          </a:p>
        </p:txBody>
      </p:sp>
      <p:sp>
        <p:nvSpPr>
          <p:cNvPr id="20" name="Google Shape;20;p1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/>
            </a:lvl1pPr>
            <a:lvl2pPr marL="0" lvl="1" indent="0" algn="r">
              <a:spcBef>
                <a:spcPts val="0"/>
              </a:spcBef>
              <a:buNone/>
              <a:defRPr sz="900"/>
            </a:lvl2pPr>
            <a:lvl3pPr marL="0" lvl="2" indent="0" algn="r">
              <a:spcBef>
                <a:spcPts val="0"/>
              </a:spcBef>
              <a:buNone/>
              <a:defRPr sz="900"/>
            </a:lvl3pPr>
            <a:lvl4pPr marL="0" lvl="3" indent="0" algn="r">
              <a:spcBef>
                <a:spcPts val="0"/>
              </a:spcBef>
              <a:buNone/>
              <a:defRPr sz="900"/>
            </a:lvl4pPr>
            <a:lvl5pPr marL="0" lvl="4" indent="0" algn="r">
              <a:spcBef>
                <a:spcPts val="0"/>
              </a:spcBef>
              <a:buNone/>
              <a:defRPr sz="900"/>
            </a:lvl5pPr>
            <a:lvl6pPr marL="0" lvl="5" indent="0" algn="r">
              <a:spcBef>
                <a:spcPts val="0"/>
              </a:spcBef>
              <a:buNone/>
              <a:defRPr sz="900"/>
            </a:lvl6pPr>
            <a:lvl7pPr marL="0" lvl="6" indent="0" algn="r">
              <a:spcBef>
                <a:spcPts val="0"/>
              </a:spcBef>
              <a:buNone/>
              <a:defRPr sz="900"/>
            </a:lvl7pPr>
            <a:lvl8pPr marL="0" lvl="7" indent="0" algn="r">
              <a:spcBef>
                <a:spcPts val="0"/>
              </a:spcBef>
              <a:buNone/>
              <a:defRPr sz="900"/>
            </a:lvl8pPr>
            <a:lvl9pPr marL="0" lvl="8" indent="0" algn="r">
              <a:spcBef>
                <a:spcPts val="0"/>
              </a:spcBef>
              <a:buNone/>
              <a:defRPr sz="9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3300"/>
            </a:lvl1pPr>
            <a:lvl2pPr lvl="1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>
            <a:endParaRPr/>
          </a:p>
        </p:txBody>
      </p:sp>
      <p:sp>
        <p:nvSpPr>
          <p:cNvPr id="23" name="Google Shape;23;p11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432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2100"/>
            </a:lvl1pPr>
            <a:lvl2pPr marL="914400" lvl="1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800"/>
            </a:lvl2pPr>
            <a:lvl3pPr marL="1371600" lvl="2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500"/>
            </a:lvl3pPr>
            <a:lvl4pPr marL="1828800" lvl="3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4pPr>
            <a:lvl5pPr marL="2286000" lvl="4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5pPr>
            <a:lvl6pPr marL="2743200" lvl="5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6pPr>
            <a:lvl7pPr marL="3200400" lvl="6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7pPr>
            <a:lvl8pPr marL="3657600" lvl="7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8pPr>
            <a:lvl9pPr marL="4114800" lvl="8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9pPr>
          </a:lstStyle>
          <a:p>
            <a:endParaRPr/>
          </a:p>
        </p:txBody>
      </p:sp>
      <p:sp>
        <p:nvSpPr>
          <p:cNvPr id="24" name="Google Shape;24;p1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050"/>
              <a:buNone/>
              <a:defRPr sz="900"/>
            </a:lvl1pPr>
            <a:lvl2pPr lvl="1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>
            <a:endParaRPr/>
          </a:p>
        </p:txBody>
      </p:sp>
      <p:sp>
        <p:nvSpPr>
          <p:cNvPr id="25" name="Google Shape;25;p1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50"/>
              <a:buNone/>
              <a:defRPr sz="900"/>
            </a:lvl1pPr>
            <a:lvl2pPr lvl="1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>
            <a:endParaRPr/>
          </a:p>
        </p:txBody>
      </p:sp>
      <p:sp>
        <p:nvSpPr>
          <p:cNvPr id="26" name="Google Shape;26;p1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/>
            </a:lvl1pPr>
            <a:lvl2pPr marL="0" lvl="1" indent="0" algn="r">
              <a:spcBef>
                <a:spcPts val="0"/>
              </a:spcBef>
              <a:buNone/>
              <a:defRPr sz="900"/>
            </a:lvl2pPr>
            <a:lvl3pPr marL="0" lvl="2" indent="0" algn="r">
              <a:spcBef>
                <a:spcPts val="0"/>
              </a:spcBef>
              <a:buNone/>
              <a:defRPr sz="900"/>
            </a:lvl3pPr>
            <a:lvl4pPr marL="0" lvl="3" indent="0" algn="r">
              <a:spcBef>
                <a:spcPts val="0"/>
              </a:spcBef>
              <a:buNone/>
              <a:defRPr sz="900"/>
            </a:lvl4pPr>
            <a:lvl5pPr marL="0" lvl="4" indent="0" algn="r">
              <a:spcBef>
                <a:spcPts val="0"/>
              </a:spcBef>
              <a:buNone/>
              <a:defRPr sz="900"/>
            </a:lvl5pPr>
            <a:lvl6pPr marL="0" lvl="5" indent="0" algn="r">
              <a:spcBef>
                <a:spcPts val="0"/>
              </a:spcBef>
              <a:buNone/>
              <a:defRPr sz="900"/>
            </a:lvl6pPr>
            <a:lvl7pPr marL="0" lvl="6" indent="0" algn="r">
              <a:spcBef>
                <a:spcPts val="0"/>
              </a:spcBef>
              <a:buNone/>
              <a:defRPr sz="900"/>
            </a:lvl7pPr>
            <a:lvl8pPr marL="0" lvl="7" indent="0" algn="r">
              <a:spcBef>
                <a:spcPts val="0"/>
              </a:spcBef>
              <a:buNone/>
              <a:defRPr sz="900"/>
            </a:lvl8pPr>
            <a:lvl9pPr marL="0" lvl="8" indent="0" algn="r">
              <a:spcBef>
                <a:spcPts val="0"/>
              </a:spcBef>
              <a:buNone/>
              <a:defRPr sz="9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2"/>
          <p:cNvSpPr txBox="1">
            <a:spLocks noGrp="1"/>
          </p:cNvSpPr>
          <p:nvPr>
            <p:ph type="title"/>
          </p:nvPr>
        </p:nvSpPr>
        <p:spPr>
          <a:xfrm>
            <a:off x="623888" y="1282303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>
            <a:endParaRPr/>
          </a:p>
        </p:txBody>
      </p:sp>
      <p:sp>
        <p:nvSpPr>
          <p:cNvPr id="29" name="Google Shape;29;p12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050"/>
              <a:buNone/>
              <a:defRPr sz="900"/>
            </a:lvl1pPr>
            <a:lvl2pPr lvl="1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>
            <a:endParaRPr/>
          </a:p>
        </p:txBody>
      </p:sp>
      <p:sp>
        <p:nvSpPr>
          <p:cNvPr id="31" name="Google Shape;31;p1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50"/>
              <a:buNone/>
              <a:defRPr sz="900"/>
            </a:lvl1pPr>
            <a:lvl2pPr lvl="1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>
            <a:endParaRPr/>
          </a:p>
        </p:txBody>
      </p:sp>
      <p:sp>
        <p:nvSpPr>
          <p:cNvPr id="32" name="Google Shape;32;p1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/>
            </a:lvl1pPr>
            <a:lvl2pPr marL="0" lvl="1" indent="0" algn="r">
              <a:spcBef>
                <a:spcPts val="0"/>
              </a:spcBef>
              <a:buNone/>
              <a:defRPr sz="900"/>
            </a:lvl2pPr>
            <a:lvl3pPr marL="0" lvl="2" indent="0" algn="r">
              <a:spcBef>
                <a:spcPts val="0"/>
              </a:spcBef>
              <a:buNone/>
              <a:defRPr sz="900"/>
            </a:lvl3pPr>
            <a:lvl4pPr marL="0" lvl="3" indent="0" algn="r">
              <a:spcBef>
                <a:spcPts val="0"/>
              </a:spcBef>
              <a:buNone/>
              <a:defRPr sz="900"/>
            </a:lvl4pPr>
            <a:lvl5pPr marL="0" lvl="4" indent="0" algn="r">
              <a:spcBef>
                <a:spcPts val="0"/>
              </a:spcBef>
              <a:buNone/>
              <a:defRPr sz="900"/>
            </a:lvl5pPr>
            <a:lvl6pPr marL="0" lvl="5" indent="0" algn="r">
              <a:spcBef>
                <a:spcPts val="0"/>
              </a:spcBef>
              <a:buNone/>
              <a:defRPr sz="900"/>
            </a:lvl6pPr>
            <a:lvl7pPr marL="0" lvl="6" indent="0" algn="r">
              <a:spcBef>
                <a:spcPts val="0"/>
              </a:spcBef>
              <a:buNone/>
              <a:defRPr sz="900"/>
            </a:lvl7pPr>
            <a:lvl8pPr marL="0" lvl="7" indent="0" algn="r">
              <a:spcBef>
                <a:spcPts val="0"/>
              </a:spcBef>
              <a:buNone/>
              <a:defRPr sz="900"/>
            </a:lvl8pPr>
            <a:lvl9pPr marL="0" lvl="8" indent="0" algn="r">
              <a:spcBef>
                <a:spcPts val="0"/>
              </a:spcBef>
              <a:buNone/>
              <a:defRPr sz="9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3300"/>
            </a:lvl1pPr>
            <a:lvl2pPr lvl="1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>
            <a:endParaRPr/>
          </a:p>
        </p:txBody>
      </p:sp>
      <p:sp>
        <p:nvSpPr>
          <p:cNvPr id="35" name="Google Shape;35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432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2100"/>
            </a:lvl1pPr>
            <a:lvl2pPr marL="914400" lvl="1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800"/>
            </a:lvl2pPr>
            <a:lvl3pPr marL="1371600" lvl="2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500"/>
            </a:lvl3pPr>
            <a:lvl4pPr marL="1828800" lvl="3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4pPr>
            <a:lvl5pPr marL="2286000" lvl="4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5pPr>
            <a:lvl6pPr marL="2743200" lvl="5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6pPr>
            <a:lvl7pPr marL="3200400" lvl="6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7pPr>
            <a:lvl8pPr marL="3657600" lvl="7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8pPr>
            <a:lvl9pPr marL="4114800" lvl="8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9pPr>
          </a:lstStyle>
          <a:p>
            <a:endParaRPr/>
          </a:p>
        </p:txBody>
      </p:sp>
      <p:sp>
        <p:nvSpPr>
          <p:cNvPr id="36" name="Google Shape;36;p13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432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2100"/>
            </a:lvl1pPr>
            <a:lvl2pPr marL="914400" lvl="1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800"/>
            </a:lvl2pPr>
            <a:lvl3pPr marL="1371600" lvl="2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500"/>
            </a:lvl3pPr>
            <a:lvl4pPr marL="1828800" lvl="3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4pPr>
            <a:lvl5pPr marL="2286000" lvl="4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5pPr>
            <a:lvl6pPr marL="2743200" lvl="5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6pPr>
            <a:lvl7pPr marL="3200400" lvl="6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7pPr>
            <a:lvl8pPr marL="3657600" lvl="7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8pPr>
            <a:lvl9pPr marL="4114800" lvl="8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9pPr>
          </a:lstStyle>
          <a:p>
            <a:endParaRPr/>
          </a:p>
        </p:txBody>
      </p:sp>
      <p:sp>
        <p:nvSpPr>
          <p:cNvPr id="37" name="Google Shape;37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050"/>
              <a:buNone/>
              <a:defRPr sz="900"/>
            </a:lvl1pPr>
            <a:lvl2pPr lvl="1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>
            <a:endParaRPr/>
          </a:p>
        </p:txBody>
      </p:sp>
      <p:sp>
        <p:nvSpPr>
          <p:cNvPr id="38" name="Google Shape;38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50"/>
              <a:buNone/>
              <a:defRPr sz="900"/>
            </a:lvl1pPr>
            <a:lvl2pPr lvl="1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>
            <a:endParaRPr/>
          </a:p>
        </p:txBody>
      </p:sp>
      <p:sp>
        <p:nvSpPr>
          <p:cNvPr id="39" name="Google Shape;39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/>
            </a:lvl1pPr>
            <a:lvl2pPr marL="0" lvl="1" indent="0" algn="r">
              <a:spcBef>
                <a:spcPts val="0"/>
              </a:spcBef>
              <a:buNone/>
              <a:defRPr sz="900"/>
            </a:lvl2pPr>
            <a:lvl3pPr marL="0" lvl="2" indent="0" algn="r">
              <a:spcBef>
                <a:spcPts val="0"/>
              </a:spcBef>
              <a:buNone/>
              <a:defRPr sz="900"/>
            </a:lvl3pPr>
            <a:lvl4pPr marL="0" lvl="3" indent="0" algn="r">
              <a:spcBef>
                <a:spcPts val="0"/>
              </a:spcBef>
              <a:buNone/>
              <a:defRPr sz="900"/>
            </a:lvl4pPr>
            <a:lvl5pPr marL="0" lvl="4" indent="0" algn="r">
              <a:spcBef>
                <a:spcPts val="0"/>
              </a:spcBef>
              <a:buNone/>
              <a:defRPr sz="900"/>
            </a:lvl5pPr>
            <a:lvl6pPr marL="0" lvl="5" indent="0" algn="r">
              <a:spcBef>
                <a:spcPts val="0"/>
              </a:spcBef>
              <a:buNone/>
              <a:defRPr sz="900"/>
            </a:lvl6pPr>
            <a:lvl7pPr marL="0" lvl="6" indent="0" algn="r">
              <a:spcBef>
                <a:spcPts val="0"/>
              </a:spcBef>
              <a:buNone/>
              <a:defRPr sz="900"/>
            </a:lvl7pPr>
            <a:lvl8pPr marL="0" lvl="7" indent="0" algn="r">
              <a:spcBef>
                <a:spcPts val="0"/>
              </a:spcBef>
              <a:buNone/>
              <a:defRPr sz="900"/>
            </a:lvl8pPr>
            <a:lvl9pPr marL="0" lvl="8" indent="0" algn="r">
              <a:spcBef>
                <a:spcPts val="0"/>
              </a:spcBef>
              <a:buNone/>
              <a:defRPr sz="9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4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3300"/>
            </a:lvl1pPr>
            <a:lvl2pPr lvl="1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>
            <a:endParaRPr/>
          </a:p>
        </p:txBody>
      </p:sp>
      <p:sp>
        <p:nvSpPr>
          <p:cNvPr id="42" name="Google Shape;42;p14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2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3" name="Google Shape;43;p14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200" cy="27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432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2100"/>
            </a:lvl1pPr>
            <a:lvl2pPr marL="914400" lvl="1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800"/>
            </a:lvl2pPr>
            <a:lvl3pPr marL="1371600" lvl="2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500"/>
            </a:lvl3pPr>
            <a:lvl4pPr marL="1828800" lvl="3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4pPr>
            <a:lvl5pPr marL="2286000" lvl="4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5pPr>
            <a:lvl6pPr marL="2743200" lvl="5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6pPr>
            <a:lvl7pPr marL="3200400" lvl="6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7pPr>
            <a:lvl8pPr marL="3657600" lvl="7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8pPr>
            <a:lvl9pPr marL="4114800" lvl="8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9pPr>
          </a:lstStyle>
          <a:p>
            <a:endParaRPr/>
          </a:p>
        </p:txBody>
      </p:sp>
      <p:sp>
        <p:nvSpPr>
          <p:cNvPr id="44" name="Google Shape;44;p14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5" name="Google Shape;45;p14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400" cy="27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432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2100"/>
            </a:lvl1pPr>
            <a:lvl2pPr marL="914400" lvl="1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800"/>
            </a:lvl2pPr>
            <a:lvl3pPr marL="1371600" lvl="2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500"/>
            </a:lvl3pPr>
            <a:lvl4pPr marL="1828800" lvl="3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4pPr>
            <a:lvl5pPr marL="2286000" lvl="4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5pPr>
            <a:lvl6pPr marL="2743200" lvl="5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6pPr>
            <a:lvl7pPr marL="3200400" lvl="6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7pPr>
            <a:lvl8pPr marL="3657600" lvl="7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8pPr>
            <a:lvl9pPr marL="4114800" lvl="8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9pPr>
          </a:lstStyle>
          <a:p>
            <a:endParaRPr/>
          </a:p>
        </p:txBody>
      </p:sp>
      <p:sp>
        <p:nvSpPr>
          <p:cNvPr id="46" name="Google Shape;46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050"/>
              <a:buNone/>
              <a:defRPr sz="900"/>
            </a:lvl1pPr>
            <a:lvl2pPr lvl="1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>
            <a:endParaRPr/>
          </a:p>
        </p:txBody>
      </p:sp>
      <p:sp>
        <p:nvSpPr>
          <p:cNvPr id="47" name="Google Shape;47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50"/>
              <a:buNone/>
              <a:defRPr sz="900"/>
            </a:lvl1pPr>
            <a:lvl2pPr lvl="1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>
            <a:endParaRPr/>
          </a:p>
        </p:txBody>
      </p:sp>
      <p:sp>
        <p:nvSpPr>
          <p:cNvPr id="48" name="Google Shape;48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/>
            </a:lvl1pPr>
            <a:lvl2pPr marL="0" lvl="1" indent="0" algn="r">
              <a:spcBef>
                <a:spcPts val="0"/>
              </a:spcBef>
              <a:buNone/>
              <a:defRPr sz="900"/>
            </a:lvl2pPr>
            <a:lvl3pPr marL="0" lvl="2" indent="0" algn="r">
              <a:spcBef>
                <a:spcPts val="0"/>
              </a:spcBef>
              <a:buNone/>
              <a:defRPr sz="900"/>
            </a:lvl3pPr>
            <a:lvl4pPr marL="0" lvl="3" indent="0" algn="r">
              <a:spcBef>
                <a:spcPts val="0"/>
              </a:spcBef>
              <a:buNone/>
              <a:defRPr sz="900"/>
            </a:lvl4pPr>
            <a:lvl5pPr marL="0" lvl="4" indent="0" algn="r">
              <a:spcBef>
                <a:spcPts val="0"/>
              </a:spcBef>
              <a:buNone/>
              <a:defRPr sz="900"/>
            </a:lvl5pPr>
            <a:lvl6pPr marL="0" lvl="5" indent="0" algn="r">
              <a:spcBef>
                <a:spcPts val="0"/>
              </a:spcBef>
              <a:buNone/>
              <a:defRPr sz="900"/>
            </a:lvl6pPr>
            <a:lvl7pPr marL="0" lvl="6" indent="0" algn="r">
              <a:spcBef>
                <a:spcPts val="0"/>
              </a:spcBef>
              <a:buNone/>
              <a:defRPr sz="900"/>
            </a:lvl7pPr>
            <a:lvl8pPr marL="0" lvl="7" indent="0" algn="r">
              <a:spcBef>
                <a:spcPts val="0"/>
              </a:spcBef>
              <a:buNone/>
              <a:defRPr sz="900"/>
            </a:lvl8pPr>
            <a:lvl9pPr marL="0" lvl="8" indent="0" algn="r">
              <a:spcBef>
                <a:spcPts val="0"/>
              </a:spcBef>
              <a:buNone/>
              <a:defRPr sz="9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5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3300"/>
            </a:lvl1pPr>
            <a:lvl2pPr lvl="1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>
            <a:endParaRPr/>
          </a:p>
        </p:txBody>
      </p:sp>
      <p:sp>
        <p:nvSpPr>
          <p:cNvPr id="51" name="Google Shape;51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050"/>
              <a:buNone/>
              <a:defRPr sz="900"/>
            </a:lvl1pPr>
            <a:lvl2pPr lvl="1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>
            <a:endParaRPr/>
          </a:p>
        </p:txBody>
      </p:sp>
      <p:sp>
        <p:nvSpPr>
          <p:cNvPr id="52" name="Google Shape;52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50"/>
              <a:buNone/>
              <a:defRPr sz="900"/>
            </a:lvl1pPr>
            <a:lvl2pPr lvl="1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>
            <a:endParaRPr/>
          </a:p>
        </p:txBody>
      </p:sp>
      <p:sp>
        <p:nvSpPr>
          <p:cNvPr id="53" name="Google Shape;53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/>
            </a:lvl1pPr>
            <a:lvl2pPr marL="0" lvl="1" indent="0" algn="r">
              <a:spcBef>
                <a:spcPts val="0"/>
              </a:spcBef>
              <a:buNone/>
              <a:defRPr sz="900"/>
            </a:lvl2pPr>
            <a:lvl3pPr marL="0" lvl="2" indent="0" algn="r">
              <a:spcBef>
                <a:spcPts val="0"/>
              </a:spcBef>
              <a:buNone/>
              <a:defRPr sz="900"/>
            </a:lvl3pPr>
            <a:lvl4pPr marL="0" lvl="3" indent="0" algn="r">
              <a:spcBef>
                <a:spcPts val="0"/>
              </a:spcBef>
              <a:buNone/>
              <a:defRPr sz="900"/>
            </a:lvl4pPr>
            <a:lvl5pPr marL="0" lvl="4" indent="0" algn="r">
              <a:spcBef>
                <a:spcPts val="0"/>
              </a:spcBef>
              <a:buNone/>
              <a:defRPr sz="900"/>
            </a:lvl5pPr>
            <a:lvl6pPr marL="0" lvl="5" indent="0" algn="r">
              <a:spcBef>
                <a:spcPts val="0"/>
              </a:spcBef>
              <a:buNone/>
              <a:defRPr sz="900"/>
            </a:lvl6pPr>
            <a:lvl7pPr marL="0" lvl="6" indent="0" algn="r">
              <a:spcBef>
                <a:spcPts val="0"/>
              </a:spcBef>
              <a:buNone/>
              <a:defRPr sz="900"/>
            </a:lvl7pPr>
            <a:lvl8pPr marL="0" lvl="7" indent="0" algn="r">
              <a:spcBef>
                <a:spcPts val="0"/>
              </a:spcBef>
              <a:buNone/>
              <a:defRPr sz="900"/>
            </a:lvl8pPr>
            <a:lvl9pPr marL="0" lvl="8" indent="0" algn="r">
              <a:spcBef>
                <a:spcPts val="0"/>
              </a:spcBef>
              <a:buNone/>
              <a:defRPr sz="9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050"/>
              <a:buNone/>
              <a:defRPr sz="900"/>
            </a:lvl1pPr>
            <a:lvl2pPr lvl="1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>
            <a:endParaRPr/>
          </a:p>
        </p:txBody>
      </p:sp>
      <p:sp>
        <p:nvSpPr>
          <p:cNvPr id="56" name="Google Shape;56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50"/>
              <a:buNone/>
              <a:defRPr sz="900"/>
            </a:lvl1pPr>
            <a:lvl2pPr lvl="1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>
            <a:endParaRPr/>
          </a:p>
        </p:txBody>
      </p:sp>
      <p:sp>
        <p:nvSpPr>
          <p:cNvPr id="57" name="Google Shape;57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/>
            </a:lvl1pPr>
            <a:lvl2pPr marL="0" lvl="1" indent="0" algn="r">
              <a:spcBef>
                <a:spcPts val="0"/>
              </a:spcBef>
              <a:buNone/>
              <a:defRPr sz="900"/>
            </a:lvl2pPr>
            <a:lvl3pPr marL="0" lvl="2" indent="0" algn="r">
              <a:spcBef>
                <a:spcPts val="0"/>
              </a:spcBef>
              <a:buNone/>
              <a:defRPr sz="900"/>
            </a:lvl3pPr>
            <a:lvl4pPr marL="0" lvl="3" indent="0" algn="r">
              <a:spcBef>
                <a:spcPts val="0"/>
              </a:spcBef>
              <a:buNone/>
              <a:defRPr sz="900"/>
            </a:lvl4pPr>
            <a:lvl5pPr marL="0" lvl="4" indent="0" algn="r">
              <a:spcBef>
                <a:spcPts val="0"/>
              </a:spcBef>
              <a:buNone/>
              <a:defRPr sz="900"/>
            </a:lvl5pPr>
            <a:lvl6pPr marL="0" lvl="5" indent="0" algn="r">
              <a:spcBef>
                <a:spcPts val="0"/>
              </a:spcBef>
              <a:buNone/>
              <a:defRPr sz="900"/>
            </a:lvl6pPr>
            <a:lvl7pPr marL="0" lvl="6" indent="0" algn="r">
              <a:spcBef>
                <a:spcPts val="0"/>
              </a:spcBef>
              <a:buNone/>
              <a:defRPr sz="900"/>
            </a:lvl7pPr>
            <a:lvl8pPr marL="0" lvl="7" indent="0" algn="r">
              <a:spcBef>
                <a:spcPts val="0"/>
              </a:spcBef>
              <a:buNone/>
              <a:defRPr sz="900"/>
            </a:lvl8pPr>
            <a:lvl9pPr marL="0" lvl="8" indent="0" algn="r">
              <a:spcBef>
                <a:spcPts val="0"/>
              </a:spcBef>
              <a:buNone/>
              <a:defRPr sz="9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3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>
            <a:endParaRPr/>
          </a:p>
        </p:txBody>
      </p:sp>
      <p:sp>
        <p:nvSpPr>
          <p:cNvPr id="60" name="Google Shape;60;p17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61" name="Google Shape;61;p17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3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62" name="Google Shape;62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050"/>
              <a:buNone/>
              <a:defRPr sz="900"/>
            </a:lvl1pPr>
            <a:lvl2pPr lvl="1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>
            <a:endParaRPr/>
          </a:p>
        </p:txBody>
      </p:sp>
      <p:sp>
        <p:nvSpPr>
          <p:cNvPr id="63" name="Google Shape;63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50"/>
              <a:buNone/>
              <a:defRPr sz="900"/>
            </a:lvl1pPr>
            <a:lvl2pPr lvl="1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>
            <a:endParaRPr/>
          </a:p>
        </p:txBody>
      </p:sp>
      <p:sp>
        <p:nvSpPr>
          <p:cNvPr id="64" name="Google Shape;64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/>
            </a:lvl1pPr>
            <a:lvl2pPr marL="0" lvl="1" indent="0" algn="r">
              <a:spcBef>
                <a:spcPts val="0"/>
              </a:spcBef>
              <a:buNone/>
              <a:defRPr sz="900"/>
            </a:lvl2pPr>
            <a:lvl3pPr marL="0" lvl="2" indent="0" algn="r">
              <a:spcBef>
                <a:spcPts val="0"/>
              </a:spcBef>
              <a:buNone/>
              <a:defRPr sz="900"/>
            </a:lvl3pPr>
            <a:lvl4pPr marL="0" lvl="3" indent="0" algn="r">
              <a:spcBef>
                <a:spcPts val="0"/>
              </a:spcBef>
              <a:buNone/>
              <a:defRPr sz="900"/>
            </a:lvl4pPr>
            <a:lvl5pPr marL="0" lvl="4" indent="0" algn="r">
              <a:spcBef>
                <a:spcPts val="0"/>
              </a:spcBef>
              <a:buNone/>
              <a:defRPr sz="900"/>
            </a:lvl5pPr>
            <a:lvl6pPr marL="0" lvl="5" indent="0" algn="r">
              <a:spcBef>
                <a:spcPts val="0"/>
              </a:spcBef>
              <a:buNone/>
              <a:defRPr sz="900"/>
            </a:lvl6pPr>
            <a:lvl7pPr marL="0" lvl="6" indent="0" algn="r">
              <a:spcBef>
                <a:spcPts val="0"/>
              </a:spcBef>
              <a:buNone/>
              <a:defRPr sz="900"/>
            </a:lvl7pPr>
            <a:lvl8pPr marL="0" lvl="7" indent="0" algn="r">
              <a:spcBef>
                <a:spcPts val="0"/>
              </a:spcBef>
              <a:buNone/>
              <a:defRPr sz="900"/>
            </a:lvl8pPr>
            <a:lvl9pPr marL="0" lvl="8" indent="0" algn="r">
              <a:spcBef>
                <a:spcPts val="0"/>
              </a:spcBef>
              <a:buNone/>
              <a:defRPr sz="9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3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>
            <a:endParaRPr/>
          </a:p>
        </p:txBody>
      </p:sp>
      <p:sp>
        <p:nvSpPr>
          <p:cNvPr id="67" name="Google Shape;67;p18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3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69" name="Google Shape;6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050"/>
              <a:buNone/>
              <a:defRPr sz="900"/>
            </a:lvl1pPr>
            <a:lvl2pPr lvl="1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>
            <a:endParaRPr/>
          </a:p>
        </p:txBody>
      </p:sp>
      <p:sp>
        <p:nvSpPr>
          <p:cNvPr id="70" name="Google Shape;7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50"/>
              <a:buNone/>
              <a:defRPr sz="900"/>
            </a:lvl1pPr>
            <a:lvl2pPr lvl="1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>
            <a:endParaRPr/>
          </a:p>
        </p:txBody>
      </p:sp>
      <p:sp>
        <p:nvSpPr>
          <p:cNvPr id="71" name="Google Shape;7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/>
            </a:lvl1pPr>
            <a:lvl2pPr marL="0" lvl="1" indent="0" algn="r">
              <a:spcBef>
                <a:spcPts val="0"/>
              </a:spcBef>
              <a:buNone/>
              <a:defRPr sz="900"/>
            </a:lvl2pPr>
            <a:lvl3pPr marL="0" lvl="2" indent="0" algn="r">
              <a:spcBef>
                <a:spcPts val="0"/>
              </a:spcBef>
              <a:buNone/>
              <a:defRPr sz="900"/>
            </a:lvl3pPr>
            <a:lvl4pPr marL="0" lvl="3" indent="0" algn="r">
              <a:spcBef>
                <a:spcPts val="0"/>
              </a:spcBef>
              <a:buNone/>
              <a:defRPr sz="900"/>
            </a:lvl4pPr>
            <a:lvl5pPr marL="0" lvl="4" indent="0" algn="r">
              <a:spcBef>
                <a:spcPts val="0"/>
              </a:spcBef>
              <a:buNone/>
              <a:defRPr sz="900"/>
            </a:lvl5pPr>
            <a:lvl6pPr marL="0" lvl="5" indent="0" algn="r">
              <a:spcBef>
                <a:spcPts val="0"/>
              </a:spcBef>
              <a:buNone/>
              <a:defRPr sz="900"/>
            </a:lvl6pPr>
            <a:lvl7pPr marL="0" lvl="6" indent="0" algn="r">
              <a:spcBef>
                <a:spcPts val="0"/>
              </a:spcBef>
              <a:buNone/>
              <a:defRPr sz="900"/>
            </a:lvl7pPr>
            <a:lvl8pPr marL="0" lvl="7" indent="0" algn="r">
              <a:spcBef>
                <a:spcPts val="0"/>
              </a:spcBef>
              <a:buNone/>
              <a:defRPr sz="900"/>
            </a:lvl8pPr>
            <a:lvl9pPr marL="0" lvl="8" indent="0" algn="r">
              <a:spcBef>
                <a:spcPts val="0"/>
              </a:spcBef>
              <a:buNone/>
              <a:defRPr sz="9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3300"/>
            </a:lvl1pPr>
            <a:lvl2pPr lvl="1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>
            <a:endParaRPr/>
          </a:p>
        </p:txBody>
      </p:sp>
      <p:sp>
        <p:nvSpPr>
          <p:cNvPr id="74" name="Google Shape;74;p19"/>
          <p:cNvSpPr txBox="1">
            <a:spLocks noGrp="1"/>
          </p:cNvSpPr>
          <p:nvPr>
            <p:ph type="body" idx="1"/>
          </p:nvPr>
        </p:nvSpPr>
        <p:spPr>
          <a:xfrm rot="5400000">
            <a:off x="2940300" y="-942431"/>
            <a:ext cx="3263400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432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2100"/>
            </a:lvl1pPr>
            <a:lvl2pPr marL="914400" lvl="1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800"/>
            </a:lvl2pPr>
            <a:lvl3pPr marL="1371600" lvl="2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500"/>
            </a:lvl3pPr>
            <a:lvl4pPr marL="1828800" lvl="3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4pPr>
            <a:lvl5pPr marL="2286000" lvl="4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5pPr>
            <a:lvl6pPr marL="2743200" lvl="5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6pPr>
            <a:lvl7pPr marL="3200400" lvl="6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7pPr>
            <a:lvl8pPr marL="3657600" lvl="7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8pPr>
            <a:lvl9pPr marL="4114800" lvl="8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050"/>
              <a:buNone/>
              <a:defRPr sz="900"/>
            </a:lvl1pPr>
            <a:lvl2pPr lvl="1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50"/>
              <a:buNone/>
              <a:defRPr sz="900"/>
            </a:lvl1pPr>
            <a:lvl2pPr lvl="1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>
            <a:endParaRPr/>
          </a:p>
        </p:txBody>
      </p:sp>
      <p:sp>
        <p:nvSpPr>
          <p:cNvPr id="77" name="Google Shape;77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/>
            </a:lvl1pPr>
            <a:lvl2pPr marL="0" lvl="1" indent="0" algn="r">
              <a:spcBef>
                <a:spcPts val="0"/>
              </a:spcBef>
              <a:buNone/>
              <a:defRPr sz="900"/>
            </a:lvl2pPr>
            <a:lvl3pPr marL="0" lvl="2" indent="0" algn="r">
              <a:spcBef>
                <a:spcPts val="0"/>
              </a:spcBef>
              <a:buNone/>
              <a:defRPr sz="900"/>
            </a:lvl3pPr>
            <a:lvl4pPr marL="0" lvl="3" indent="0" algn="r">
              <a:spcBef>
                <a:spcPts val="0"/>
              </a:spcBef>
              <a:buNone/>
              <a:defRPr sz="900"/>
            </a:lvl4pPr>
            <a:lvl5pPr marL="0" lvl="4" indent="0" algn="r">
              <a:spcBef>
                <a:spcPts val="0"/>
              </a:spcBef>
              <a:buNone/>
              <a:defRPr sz="900"/>
            </a:lvl5pPr>
            <a:lvl6pPr marL="0" lvl="5" indent="0" algn="r">
              <a:spcBef>
                <a:spcPts val="0"/>
              </a:spcBef>
              <a:buNone/>
              <a:defRPr sz="900"/>
            </a:lvl6pPr>
            <a:lvl7pPr marL="0" lvl="6" indent="0" algn="r">
              <a:spcBef>
                <a:spcPts val="0"/>
              </a:spcBef>
              <a:buNone/>
              <a:defRPr sz="900"/>
            </a:lvl7pPr>
            <a:lvl8pPr marL="0" lvl="7" indent="0" algn="r">
              <a:spcBef>
                <a:spcPts val="0"/>
              </a:spcBef>
              <a:buNone/>
              <a:defRPr sz="900"/>
            </a:lvl8pPr>
            <a:lvl9pPr marL="0" lvl="8" indent="0" algn="r">
              <a:spcBef>
                <a:spcPts val="0"/>
              </a:spcBef>
              <a:buNone/>
              <a:defRPr sz="9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>
            <a:spLocks noGrp="1"/>
          </p:cNvSpPr>
          <p:nvPr>
            <p:ph type="title"/>
          </p:nvPr>
        </p:nvSpPr>
        <p:spPr>
          <a:xfrm rot="5400000">
            <a:off x="5350050" y="1467544"/>
            <a:ext cx="4359000" cy="19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3300"/>
            </a:lvl1pPr>
            <a:lvl2pPr lvl="1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>
            <a:endParaRPr/>
          </a:p>
        </p:txBody>
      </p:sp>
      <p:sp>
        <p:nvSpPr>
          <p:cNvPr id="80" name="Google Shape;80;p20"/>
          <p:cNvSpPr txBox="1">
            <a:spLocks noGrp="1"/>
          </p:cNvSpPr>
          <p:nvPr>
            <p:ph type="body" idx="1"/>
          </p:nvPr>
        </p:nvSpPr>
        <p:spPr>
          <a:xfrm rot="5400000">
            <a:off x="1349475" y="-447056"/>
            <a:ext cx="4359000" cy="58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432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2100"/>
            </a:lvl1pPr>
            <a:lvl2pPr marL="914400" lvl="1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800"/>
            </a:lvl2pPr>
            <a:lvl3pPr marL="1371600" lvl="2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500"/>
            </a:lvl3pPr>
            <a:lvl4pPr marL="1828800" lvl="3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4pPr>
            <a:lvl5pPr marL="2286000" lvl="4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5pPr>
            <a:lvl6pPr marL="2743200" lvl="5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6pPr>
            <a:lvl7pPr marL="3200400" lvl="6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7pPr>
            <a:lvl8pPr marL="3657600" lvl="7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8pPr>
            <a:lvl9pPr marL="4114800" lvl="8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9pPr>
          </a:lstStyle>
          <a:p>
            <a:endParaRPr/>
          </a:p>
        </p:txBody>
      </p:sp>
      <p:sp>
        <p:nvSpPr>
          <p:cNvPr id="81" name="Google Shape;81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050"/>
              <a:buNone/>
              <a:defRPr sz="900"/>
            </a:lvl1pPr>
            <a:lvl2pPr lvl="1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>
            <a:endParaRPr/>
          </a:p>
        </p:txBody>
      </p:sp>
      <p:sp>
        <p:nvSpPr>
          <p:cNvPr id="82" name="Google Shape;82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50"/>
              <a:buNone/>
              <a:defRPr sz="900"/>
            </a:lvl1pPr>
            <a:lvl2pPr lvl="1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>
            <a:endParaRPr/>
          </a:p>
        </p:txBody>
      </p:sp>
      <p:sp>
        <p:nvSpPr>
          <p:cNvPr id="83" name="Google Shape;83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/>
            </a:lvl1pPr>
            <a:lvl2pPr marL="0" lvl="1" indent="0" algn="r">
              <a:spcBef>
                <a:spcPts val="0"/>
              </a:spcBef>
              <a:buNone/>
              <a:defRPr sz="900"/>
            </a:lvl2pPr>
            <a:lvl3pPr marL="0" lvl="2" indent="0" algn="r">
              <a:spcBef>
                <a:spcPts val="0"/>
              </a:spcBef>
              <a:buNone/>
              <a:defRPr sz="900"/>
            </a:lvl3pPr>
            <a:lvl4pPr marL="0" lvl="3" indent="0" algn="r">
              <a:spcBef>
                <a:spcPts val="0"/>
              </a:spcBef>
              <a:buNone/>
              <a:defRPr sz="900"/>
            </a:lvl4pPr>
            <a:lvl5pPr marL="0" lvl="4" indent="0" algn="r">
              <a:spcBef>
                <a:spcPts val="0"/>
              </a:spcBef>
              <a:buNone/>
              <a:defRPr sz="900"/>
            </a:lvl5pPr>
            <a:lvl6pPr marL="0" lvl="5" indent="0" algn="r">
              <a:spcBef>
                <a:spcPts val="0"/>
              </a:spcBef>
              <a:buNone/>
              <a:defRPr sz="900"/>
            </a:lvl6pPr>
            <a:lvl7pPr marL="0" lvl="6" indent="0" algn="r">
              <a:spcBef>
                <a:spcPts val="0"/>
              </a:spcBef>
              <a:buNone/>
              <a:defRPr sz="900"/>
            </a:lvl7pPr>
            <a:lvl8pPr marL="0" lvl="7" indent="0" algn="r">
              <a:spcBef>
                <a:spcPts val="0"/>
              </a:spcBef>
              <a:buNone/>
              <a:defRPr sz="900"/>
            </a:lvl8pPr>
            <a:lvl9pPr marL="0" lvl="8" indent="0" algn="r">
              <a:spcBef>
                <a:spcPts val="0"/>
              </a:spcBef>
              <a:buNone/>
              <a:defRPr sz="9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>
            <a:endParaRPr/>
          </a:p>
        </p:txBody>
      </p:sp>
      <p:sp>
        <p:nvSpPr>
          <p:cNvPr id="11" name="Google Shape;11;p9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05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05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05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05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05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05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05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05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05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05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05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05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05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05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05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05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05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05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6wresearch.com/industry-report/global-poultry-market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g"/><Relationship Id="rId5" Type="http://schemas.openxmlformats.org/officeDocument/2006/relationships/hyperlink" Target="https://doi.org/10.1016/j.aiia.2020.09.002" TargetMode="External"/><Relationship Id="rId4" Type="http://schemas.openxmlformats.org/officeDocument/2006/relationships/hyperlink" Target="https://www.ilri.org/corporate-strategy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>
            <a:spLocks noGrp="1"/>
          </p:cNvSpPr>
          <p:nvPr>
            <p:ph type="ctrTitle"/>
          </p:nvPr>
        </p:nvSpPr>
        <p:spPr>
          <a:xfrm>
            <a:off x="1685925" y="1200150"/>
            <a:ext cx="57720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AAA3F"/>
              </a:buClr>
              <a:buSzPts val="1800"/>
              <a:buFont typeface="Times New Roman"/>
              <a:buNone/>
            </a:pPr>
            <a:r>
              <a:rPr lang="en-US" sz="1800" b="1">
                <a:solidFill>
                  <a:srgbClr val="0AAA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2026 ENGINEERING INSTITUTION OF ZAMBIA SYMPOSIUM</a:t>
            </a:r>
            <a:endParaRPr sz="1800">
              <a:solidFill>
                <a:srgbClr val="0AAA3F"/>
              </a:solidFill>
            </a:endParaRPr>
          </a:p>
        </p:txBody>
      </p:sp>
      <p:sp>
        <p:nvSpPr>
          <p:cNvPr id="89" name="Google Shape;89;p1"/>
          <p:cNvSpPr txBox="1">
            <a:spLocks noGrp="1"/>
          </p:cNvSpPr>
          <p:nvPr>
            <p:ph type="subTitle" idx="1"/>
          </p:nvPr>
        </p:nvSpPr>
        <p:spPr>
          <a:xfrm>
            <a:off x="228600" y="2195764"/>
            <a:ext cx="8686800" cy="8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700"/>
              <a:buNone/>
            </a:pPr>
            <a:r>
              <a:rPr lang="en-US" sz="2700" b="1" dirty="0">
                <a:latin typeface="Times New Roman"/>
                <a:ea typeface="Times New Roman"/>
                <a:cs typeface="Times New Roman"/>
                <a:sym typeface="Times New Roman"/>
              </a:rPr>
              <a:t>Computer Vision Based Approach For Automated Bird Counting in Poultry Houses</a:t>
            </a:r>
            <a:endParaRPr sz="27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90" name="Google Shape;90;p1" descr="EIZ Green Log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43350" y="62363"/>
            <a:ext cx="1257300" cy="120015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91" name="Google Shape;91;p1"/>
          <p:cNvSpPr txBox="1"/>
          <p:nvPr/>
        </p:nvSpPr>
        <p:spPr>
          <a:xfrm>
            <a:off x="2307423" y="3371850"/>
            <a:ext cx="6067800" cy="7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1927860" marR="0" lvl="0" indent="-192786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70"/>
              <a:buFont typeface="Arial"/>
              <a:buNone/>
            </a:pPr>
            <a:r>
              <a:rPr lang="en-US" sz="1800" b="1" i="0" u="none" strike="noStrike" cap="none" dirty="0">
                <a:solidFill>
                  <a:srgbClr val="00AA3F"/>
                </a:solidFill>
                <a:latin typeface="Arial"/>
                <a:ea typeface="Arial"/>
                <a:cs typeface="Arial"/>
                <a:sym typeface="Arial"/>
              </a:rPr>
              <a:t>PRESENTER(S)	: </a:t>
            </a:r>
            <a:r>
              <a:rPr lang="en-US" sz="1800" b="1" dirty="0">
                <a:solidFill>
                  <a:srgbClr val="00AA3F"/>
                </a:solidFill>
              </a:rPr>
              <a:t>Siwale E and Dr. Chileshe J.M</a:t>
            </a:r>
            <a:endParaRPr sz="1800" b="1" i="0" u="none" strike="noStrike" cap="none" dirty="0">
              <a:solidFill>
                <a:srgbClr val="00AA3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927860" marR="0" lvl="0" indent="-1927860" algn="l" rtl="0">
              <a:spcBef>
                <a:spcPts val="450"/>
              </a:spcBef>
              <a:spcAft>
                <a:spcPts val="0"/>
              </a:spcAft>
              <a:buClr>
                <a:schemeClr val="accent1"/>
              </a:buClr>
              <a:buSzPts val="2070"/>
              <a:buFont typeface="Arial"/>
              <a:buNone/>
            </a:pPr>
            <a:r>
              <a:rPr lang="en-US" sz="1800" b="1" i="0" u="none" strike="noStrike" cap="none" dirty="0">
                <a:solidFill>
                  <a:srgbClr val="00AA3F"/>
                </a:solidFill>
                <a:latin typeface="Arial"/>
                <a:ea typeface="Arial"/>
                <a:cs typeface="Arial"/>
                <a:sym typeface="Arial"/>
              </a:rPr>
              <a:t>DATE	:	</a:t>
            </a:r>
            <a:endParaRPr sz="1800" b="0" i="0" u="none" strike="noStrike" cap="none" dirty="0">
              <a:solidFill>
                <a:srgbClr val="00AA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2108426" y="4436243"/>
            <a:ext cx="4927200" cy="6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1927860" marR="0" lvl="0" indent="-192786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Avani Victoria Falls Resort, Livingstone, Zambia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d1b784d1ba_0_1"/>
          <p:cNvSpPr/>
          <p:nvPr/>
        </p:nvSpPr>
        <p:spPr>
          <a:xfrm>
            <a:off x="628650" y="114309"/>
            <a:ext cx="8343900" cy="454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685800" marR="0" lvl="0" indent="0" algn="l" rtl="0">
              <a:spcBef>
                <a:spcPts val="900"/>
              </a:spcBef>
              <a:spcAft>
                <a:spcPts val="0"/>
              </a:spcAft>
              <a:buNone/>
            </a:pPr>
            <a:r>
              <a:rPr lang="en-US" sz="2800" b="1" u="sng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Introduction</a:t>
            </a:r>
            <a:endParaRPr sz="2800" b="1" u="sng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81000" algn="l" rtl="0">
              <a:spcBef>
                <a:spcPts val="90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Times New Roman"/>
              <a:buChar char="●"/>
            </a:pPr>
            <a:r>
              <a:rPr lang="en-US" sz="24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Agriculture is an important to the global economy, supporting food, raw materials, and livelihoods for billions</a:t>
            </a:r>
            <a:endParaRPr sz="2400" b="1" dirty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8100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Times New Roman"/>
              <a:buChar char="●"/>
            </a:pPr>
            <a:r>
              <a:rPr lang="en-US" sz="24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Livestock is the fastest growing and highest-value agricultural sub-sector globally (Corporate Strategy, 2024)</a:t>
            </a:r>
            <a:endParaRPr sz="2400" b="1" dirty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8100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Times New Roman"/>
              <a:buChar char="●"/>
            </a:pPr>
            <a:r>
              <a:rPr lang="en-US" sz="24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There has been an increase in demand for poultry products worldwide</a:t>
            </a:r>
            <a:endParaRPr sz="2400" b="1" dirty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98" name="Google Shape;98;g3d1b784d1ba_0_1" descr="EIZ Green Log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629150"/>
            <a:ext cx="514350" cy="52959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pic>
        <p:nvPicPr>
          <p:cNvPr id="99" name="Google Shape;99;g3d1b784d1ba_0_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11876" y="2762450"/>
            <a:ext cx="3242775" cy="2300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d201ec7dd8_0_1"/>
          <p:cNvSpPr/>
          <p:nvPr/>
        </p:nvSpPr>
        <p:spPr>
          <a:xfrm>
            <a:off x="628650" y="155871"/>
            <a:ext cx="8343900" cy="454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900"/>
              </a:spcBef>
              <a:spcAft>
                <a:spcPts val="0"/>
              </a:spcAft>
              <a:buNone/>
            </a:pPr>
            <a:r>
              <a:rPr lang="en-US" sz="2800" b="1" u="sng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Introduction cont’d</a:t>
            </a:r>
            <a:endParaRPr sz="2800" b="1" u="sng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81000" algn="l" rtl="0">
              <a:spcBef>
                <a:spcPts val="90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Times New Roman"/>
              <a:buChar char="●"/>
            </a:pPr>
            <a:r>
              <a:rPr lang="en-US" sz="24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 Zambia, poultry accounts for 4.8% to the agricultural GDP and represents 48% of the livestock value addition, making it the largest subsector in the livestock industry(Agriprofocus,2015).</a:t>
            </a:r>
            <a:endParaRPr sz="2400" b="1" dirty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8100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Times New Roman"/>
              <a:buChar char="●"/>
            </a:pPr>
            <a:r>
              <a:rPr lang="en-US" sz="24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Demand for poultry products has been driven by versatility of poultry products in various cuisines, affordability and faster production cycles compared to other meat proteins</a:t>
            </a:r>
            <a:endParaRPr sz="2400" b="1" dirty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900"/>
              </a:spcBef>
              <a:spcAft>
                <a:spcPts val="0"/>
              </a:spcAft>
              <a:buNone/>
            </a:pPr>
            <a:endParaRPr sz="2400" b="1" u="sng" dirty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05" name="Google Shape;105;g3d201ec7dd8_0_1" descr="EIZ Green Log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629150"/>
            <a:ext cx="514350" cy="52959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pic>
        <p:nvPicPr>
          <p:cNvPr id="106" name="Google Shape;106;g3d201ec7dd8_0_1" title="poultry_products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15200" y="3569836"/>
            <a:ext cx="2210225" cy="1445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d201ec7dd8_0_12"/>
          <p:cNvSpPr/>
          <p:nvPr/>
        </p:nvSpPr>
        <p:spPr>
          <a:xfrm>
            <a:off x="628650" y="342900"/>
            <a:ext cx="8343900" cy="454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900"/>
              </a:spcBef>
              <a:spcAft>
                <a:spcPts val="0"/>
              </a:spcAft>
              <a:buNone/>
            </a:pPr>
            <a:r>
              <a:rPr lang="en-US" sz="2800" b="1" u="sng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Problem Statement</a:t>
            </a:r>
            <a:endParaRPr sz="28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81000" algn="l" rtl="0">
              <a:spcBef>
                <a:spcPts val="90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Times New Roman"/>
              <a:buChar char="●"/>
            </a:pPr>
            <a:r>
              <a:rPr lang="en-US" sz="2400"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Agriculture faces increasing pressure from resource constraints  and a growing global population.</a:t>
            </a:r>
            <a:endParaRPr sz="2400" b="1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8100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Times New Roman"/>
              <a:buChar char="●"/>
            </a:pPr>
            <a:r>
              <a:rPr lang="en-US" sz="2400"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There is need for food systems to adapt to meet demand while maintaining productivity and economic viability.</a:t>
            </a:r>
            <a:endParaRPr sz="2400" b="1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8100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Times New Roman"/>
              <a:buChar char="●"/>
            </a:pPr>
            <a:r>
              <a:rPr lang="en-US" sz="2400"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Effective flock management is important in maintaining profitability and sustainability</a:t>
            </a:r>
            <a:endParaRPr sz="2400" b="1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8100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Times New Roman"/>
              <a:buChar char="●"/>
            </a:pPr>
            <a:r>
              <a:rPr lang="en-US" sz="2400"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One critical Aspect of effient and effective poultry flock management is accurate flock counting.</a:t>
            </a:r>
            <a:endParaRPr sz="2400" b="1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12" name="Google Shape;112;g3d201ec7dd8_0_12" descr="EIZ Green Log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629150"/>
            <a:ext cx="514350" cy="52959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d201ec7dd8_0_17"/>
          <p:cNvSpPr/>
          <p:nvPr/>
        </p:nvSpPr>
        <p:spPr>
          <a:xfrm>
            <a:off x="628650" y="342900"/>
            <a:ext cx="8343900" cy="454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900"/>
              </a:spcBef>
              <a:spcAft>
                <a:spcPts val="0"/>
              </a:spcAft>
              <a:buNone/>
            </a:pPr>
            <a:r>
              <a:rPr lang="en-US" sz="2800" b="1" u="sng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Problem Statement</a:t>
            </a:r>
            <a:r>
              <a:rPr lang="en-US" sz="2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Cont’d</a:t>
            </a:r>
            <a:endParaRPr sz="28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81000" algn="l" rtl="0">
              <a:spcBef>
                <a:spcPts val="90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Times New Roman"/>
              <a:buChar char="●"/>
            </a:pPr>
            <a:r>
              <a:rPr lang="en-US" sz="2400"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Manual counting is labour intensive, time consuming, lacks real-time monitoring capabilities, scalability and prone to human error.</a:t>
            </a:r>
            <a:endParaRPr sz="2400" b="1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8100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Times New Roman"/>
              <a:buChar char="●"/>
            </a:pPr>
            <a:r>
              <a:rPr lang="en-US" sz="2400"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Poor Stock monitoring results in underfeeding, overcrowding, wrong medical dosing, poor mortality tracking  and significant declines in farm productivity and profitability.</a:t>
            </a:r>
            <a:endParaRPr sz="2400" b="1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8100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Times New Roman"/>
              <a:buChar char="●"/>
            </a:pPr>
            <a:r>
              <a:rPr lang="en-US" sz="2400"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modern solution lies in embracing technological solutions which are improving in accuracy and reducing in price.</a:t>
            </a:r>
            <a:endParaRPr sz="2400" b="1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18" name="Google Shape;118;g3d201ec7dd8_0_17" descr="EIZ Green Log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629150"/>
            <a:ext cx="514350" cy="52959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d201ec7dd8_0_22"/>
          <p:cNvSpPr/>
          <p:nvPr/>
        </p:nvSpPr>
        <p:spPr>
          <a:xfrm>
            <a:off x="628650" y="342900"/>
            <a:ext cx="8343900" cy="454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900"/>
              </a:spcBef>
              <a:spcAft>
                <a:spcPts val="0"/>
              </a:spcAft>
              <a:buNone/>
            </a:pPr>
            <a:r>
              <a:rPr lang="en-US" sz="2800" b="1" u="sng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Rationale</a:t>
            </a:r>
            <a:endParaRPr sz="2800" b="1" u="sng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81000" algn="l" rtl="0">
              <a:spcBef>
                <a:spcPts val="90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Times New Roman"/>
              <a:buChar char="●"/>
            </a:pPr>
            <a:r>
              <a:rPr lang="en-US" sz="2400"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Precise: Ability to identify and count birds in large dense flocks</a:t>
            </a:r>
            <a:endParaRPr sz="2400" b="1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8100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Times New Roman"/>
              <a:buChar char="●"/>
            </a:pPr>
            <a:r>
              <a:rPr lang="en-US" sz="2400"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Sustainable: supports better resource allocation and minizes waste</a:t>
            </a:r>
            <a:endParaRPr sz="2400" b="1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8100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Times New Roman"/>
              <a:buChar char="●"/>
            </a:pPr>
            <a:r>
              <a:rPr lang="en-US" sz="2400"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Scalability: It can be used across multiple breeds, bird ages, and deployed across multiple poultry houses.</a:t>
            </a:r>
            <a:endParaRPr sz="2400" b="1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900"/>
              </a:spcBef>
              <a:spcAft>
                <a:spcPts val="0"/>
              </a:spcAft>
              <a:buNone/>
            </a:pPr>
            <a:endParaRPr sz="2400" b="1" u="sng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24" name="Google Shape;124;g3d201ec7dd8_0_22" descr="EIZ Green Log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629150"/>
            <a:ext cx="514350" cy="52959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d201ec7dd8_0_27"/>
          <p:cNvSpPr/>
          <p:nvPr/>
        </p:nvSpPr>
        <p:spPr>
          <a:xfrm>
            <a:off x="628650" y="342900"/>
            <a:ext cx="8343900" cy="454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900"/>
              </a:spcBef>
              <a:spcAft>
                <a:spcPts val="0"/>
              </a:spcAft>
              <a:buNone/>
            </a:pPr>
            <a:r>
              <a:rPr lang="en-US" sz="2800" b="1" u="sng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OBJECTIVE</a:t>
            </a:r>
            <a:endParaRPr sz="24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81000" algn="l" rtl="0">
              <a:spcBef>
                <a:spcPts val="90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Times New Roman"/>
              <a:buChar char="●"/>
            </a:pPr>
            <a:r>
              <a:rPr lang="en-US" sz="2400"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To implement and evaluate a computer vision based system for automated real-timebird counting using a trained object detection model.</a:t>
            </a:r>
            <a:endParaRPr sz="2400" b="1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90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Specific Objectives</a:t>
            </a:r>
            <a:endParaRPr sz="24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81000" algn="l" rtl="0">
              <a:spcBef>
                <a:spcPts val="90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Times New Roman"/>
              <a:buChar char="●"/>
            </a:pPr>
            <a:r>
              <a:rPr lang="en-US" sz="2400"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Implement an existing detection algorithm.</a:t>
            </a:r>
            <a:endParaRPr sz="2400" b="1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8100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Times New Roman"/>
              <a:buChar char="●"/>
            </a:pPr>
            <a:r>
              <a:rPr lang="en-US" sz="2400"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Train the algorithm using labeled poultry dataset.</a:t>
            </a:r>
            <a:endParaRPr sz="2400" b="1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8100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Times New Roman"/>
              <a:buChar char="●"/>
            </a:pPr>
            <a:r>
              <a:rPr lang="en-US" sz="2400"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Evaluate the model performance</a:t>
            </a:r>
            <a:endParaRPr sz="2400" b="1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8100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Times New Roman"/>
              <a:buChar char="●"/>
            </a:pPr>
            <a:r>
              <a:rPr lang="en-US" sz="2400"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Deploy the model for real-time monitoring.</a:t>
            </a:r>
            <a:endParaRPr sz="2400" b="1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900"/>
              </a:spcBef>
              <a:spcAft>
                <a:spcPts val="0"/>
              </a:spcAft>
              <a:buNone/>
            </a:pPr>
            <a:endParaRPr sz="2400" b="1" u="sng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30" name="Google Shape;130;g3d201ec7dd8_0_27" descr="EIZ Green Log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629150"/>
            <a:ext cx="514350" cy="52959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d201ec7dd8_0_37"/>
          <p:cNvSpPr/>
          <p:nvPr/>
        </p:nvSpPr>
        <p:spPr>
          <a:xfrm>
            <a:off x="628650" y="176645"/>
            <a:ext cx="8343900" cy="454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900"/>
              </a:spcBef>
              <a:spcAft>
                <a:spcPts val="0"/>
              </a:spcAft>
              <a:buNone/>
            </a:pPr>
            <a:r>
              <a:rPr lang="en-US" sz="2800" b="1" u="sng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Methodology</a:t>
            </a:r>
            <a:endParaRPr sz="2400" b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90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training of the model was an iterative process</a:t>
            </a:r>
            <a:endParaRPr sz="2400" b="1" dirty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900"/>
              </a:spcBef>
              <a:spcAft>
                <a:spcPts val="0"/>
              </a:spcAft>
              <a:buNone/>
            </a:pPr>
            <a:endParaRPr sz="2400" b="1" u="sng" dirty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36" name="Google Shape;136;g3d201ec7dd8_0_37" descr="EIZ Green Log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629150"/>
            <a:ext cx="514350" cy="52959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pic>
        <p:nvPicPr>
          <p:cNvPr id="137" name="Google Shape;137;g3d201ec7dd8_0_37" title="flowchart.jpe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8650" y="1399309"/>
            <a:ext cx="7522399" cy="36783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d201ec7dd8_0_42"/>
          <p:cNvSpPr/>
          <p:nvPr/>
        </p:nvSpPr>
        <p:spPr>
          <a:xfrm>
            <a:off x="497032" y="183575"/>
            <a:ext cx="3703800" cy="454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90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Data Collection</a:t>
            </a:r>
            <a:endParaRPr sz="2400" b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81000" algn="l" rtl="0">
              <a:spcBef>
                <a:spcPts val="90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Times New Roman"/>
              <a:buChar char="●"/>
            </a:pPr>
            <a:r>
              <a:rPr lang="en-US" sz="24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collecting of  data from poultry houses</a:t>
            </a:r>
            <a:endParaRPr sz="2400" b="1" dirty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3" name="Google Shape;143;g3d201ec7dd8_0_42" descr="EIZ Green Log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629150"/>
            <a:ext cx="514350" cy="52959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pic>
        <p:nvPicPr>
          <p:cNvPr id="144" name="Google Shape;144;g3d201ec7dd8_0_42" title="20250808_151852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4350" y="1730950"/>
            <a:ext cx="3703799" cy="28982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g3d201ec7dd8_0_42" title="PXL_20250927_145736638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82550" y="342900"/>
            <a:ext cx="3994027" cy="454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d201ec7dd8_0_47"/>
          <p:cNvSpPr/>
          <p:nvPr/>
        </p:nvSpPr>
        <p:spPr>
          <a:xfrm>
            <a:off x="628650" y="79663"/>
            <a:ext cx="8343900" cy="454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900"/>
              </a:spcBef>
              <a:spcAft>
                <a:spcPts val="0"/>
              </a:spcAft>
              <a:buNone/>
            </a:pPr>
            <a:r>
              <a:rPr lang="en-US" sz="2800" b="1" u="sng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Data Preparation</a:t>
            </a:r>
            <a:endParaRPr sz="2800" b="1" u="sng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81000" algn="l" rtl="0">
              <a:spcBef>
                <a:spcPts val="90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Times New Roman"/>
              <a:buChar char="●"/>
            </a:pPr>
            <a:r>
              <a:rPr lang="en-US" sz="24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Bounding box and polygon labeling in </a:t>
            </a:r>
            <a:r>
              <a:rPr lang="en-US" sz="2400" b="1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Roboflow</a:t>
            </a:r>
            <a:r>
              <a:rPr lang="en-US" sz="24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for robust detection.</a:t>
            </a:r>
            <a:endParaRPr sz="2400" b="1" dirty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8100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Times New Roman"/>
              <a:buChar char="●"/>
            </a:pPr>
            <a:r>
              <a:rPr lang="en-US" sz="24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Data split was 80:20 for training and validation</a:t>
            </a:r>
            <a:endParaRPr sz="2400" b="1" dirty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900"/>
              </a:spcBef>
              <a:spcAft>
                <a:spcPts val="0"/>
              </a:spcAft>
              <a:buNone/>
            </a:pPr>
            <a:endParaRPr sz="2400" b="1" u="sng" dirty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51" name="Google Shape;151;g3d201ec7dd8_0_47" descr="EIZ Green Log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629150"/>
            <a:ext cx="514350" cy="52959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pic>
        <p:nvPicPr>
          <p:cNvPr id="152" name="Google Shape;152;g3d201ec7dd8_0_47" title="annotating.png"/>
          <p:cNvPicPr preferRelativeResize="0"/>
          <p:nvPr/>
        </p:nvPicPr>
        <p:blipFill rotWithShape="1">
          <a:blip r:embed="rId4">
            <a:alphaModFix/>
          </a:blip>
          <a:srcRect l="26767"/>
          <a:stretch/>
        </p:blipFill>
        <p:spPr>
          <a:xfrm>
            <a:off x="628650" y="2001982"/>
            <a:ext cx="8343898" cy="30618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d201ec7dd8_0_52"/>
          <p:cNvSpPr/>
          <p:nvPr/>
        </p:nvSpPr>
        <p:spPr>
          <a:xfrm>
            <a:off x="628650" y="342900"/>
            <a:ext cx="8343900" cy="454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900"/>
              </a:spcBef>
              <a:spcAft>
                <a:spcPts val="0"/>
              </a:spcAft>
              <a:buNone/>
            </a:pPr>
            <a:r>
              <a:rPr lang="en-US" sz="2800" b="1" u="sng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Model Training</a:t>
            </a:r>
            <a:endParaRPr sz="2800" b="1" u="sng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81000" algn="l" rtl="0">
              <a:spcBef>
                <a:spcPts val="90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Times New Roman"/>
              <a:buChar char="●"/>
            </a:pPr>
            <a:r>
              <a:rPr lang="en-US" sz="2400"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Training was done in Google colab.</a:t>
            </a:r>
            <a:endParaRPr sz="2400" b="1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900"/>
              </a:spcBef>
              <a:spcAft>
                <a:spcPts val="0"/>
              </a:spcAft>
              <a:buNone/>
            </a:pPr>
            <a:endParaRPr sz="2400" b="1" u="sng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58" name="Google Shape;158;g3d201ec7dd8_0_52" descr="EIZ Green Log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629150"/>
            <a:ext cx="514350" cy="52959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pic>
        <p:nvPicPr>
          <p:cNvPr id="159" name="Google Shape;159;g3d201ec7dd8_0_52" title="Training50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8650" y="1598975"/>
            <a:ext cx="8343898" cy="3291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d201ec7dd8_0_57"/>
          <p:cNvSpPr/>
          <p:nvPr/>
        </p:nvSpPr>
        <p:spPr>
          <a:xfrm>
            <a:off x="628650" y="342900"/>
            <a:ext cx="8343900" cy="454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900"/>
              </a:spcBef>
              <a:spcAft>
                <a:spcPts val="0"/>
              </a:spcAft>
              <a:buNone/>
            </a:pPr>
            <a:r>
              <a:rPr lang="en-US" sz="2800" b="1" u="sng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YOLO Detection Workflow</a:t>
            </a:r>
            <a:endParaRPr sz="2800" b="1" u="sng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81000" algn="l" rtl="0">
              <a:spcBef>
                <a:spcPts val="90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Times New Roman"/>
              <a:buChar char="●"/>
            </a:pPr>
            <a:endParaRPr sz="2400" b="1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900"/>
              </a:spcBef>
              <a:spcAft>
                <a:spcPts val="0"/>
              </a:spcAft>
              <a:buNone/>
            </a:pPr>
            <a:endParaRPr sz="2400" b="1" u="sng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65" name="Google Shape;165;g3d201ec7dd8_0_57" descr="EIZ Green Log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629150"/>
            <a:ext cx="514350" cy="52959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pic>
        <p:nvPicPr>
          <p:cNvPr id="166" name="Google Shape;166;g3d201ec7dd8_0_57" title="result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8650" y="1266275"/>
            <a:ext cx="8343900" cy="3527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g3d201ec7dd8_0_57" title="YOLO flowchart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4350" y="935700"/>
            <a:ext cx="8458201" cy="4055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d201ec7dd8_0_62"/>
          <p:cNvSpPr/>
          <p:nvPr/>
        </p:nvSpPr>
        <p:spPr>
          <a:xfrm>
            <a:off x="517816" y="183574"/>
            <a:ext cx="8343900" cy="454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900"/>
              </a:spcBef>
              <a:spcAft>
                <a:spcPts val="0"/>
              </a:spcAft>
              <a:buNone/>
            </a:pPr>
            <a:r>
              <a:rPr lang="en-US" sz="2800" b="1" u="sng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Results</a:t>
            </a:r>
            <a:endParaRPr sz="2800" b="1" u="sng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90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Illustration of  how the model works</a:t>
            </a:r>
            <a:endParaRPr sz="2400" b="1" dirty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900"/>
              </a:spcBef>
              <a:spcAft>
                <a:spcPts val="0"/>
              </a:spcAft>
              <a:buNone/>
            </a:pPr>
            <a:endParaRPr sz="2400" b="1" dirty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73" name="Google Shape;173;g3d201ec7dd8_0_62" descr="EIZ Green Log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629150"/>
            <a:ext cx="514350" cy="52959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pic>
        <p:nvPicPr>
          <p:cNvPr id="174" name="Google Shape;174;g3d201ec7dd8_0_62" title="IMG-20250814-WA0010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4350" y="1444050"/>
            <a:ext cx="4079651" cy="318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g3d201ec7dd8_0_62" title="Screenshot 2025-08-14 202617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2000" y="1444050"/>
            <a:ext cx="4400549" cy="3185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d1e8779d61_0_1"/>
          <p:cNvSpPr/>
          <p:nvPr/>
        </p:nvSpPr>
        <p:spPr>
          <a:xfrm>
            <a:off x="628650" y="86591"/>
            <a:ext cx="8343900" cy="454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900"/>
              </a:spcBef>
              <a:spcAft>
                <a:spcPts val="0"/>
              </a:spcAft>
              <a:buNone/>
            </a:pPr>
            <a:r>
              <a:rPr lang="en-US" sz="2800" b="1" u="sng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Results Cont’d</a:t>
            </a:r>
            <a:endParaRPr sz="2800" b="1" u="sng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900"/>
              </a:spcBef>
              <a:spcAft>
                <a:spcPts val="0"/>
              </a:spcAft>
              <a:buNone/>
            </a:pPr>
            <a:endParaRPr sz="2400" b="1" u="sng" dirty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81" name="Google Shape;181;g3d1e8779d61_0_1" descr="EIZ Green Log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629150"/>
            <a:ext cx="514350" cy="52959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pic>
        <p:nvPicPr>
          <p:cNvPr id="182" name="Google Shape;182;g3d1e8779d61_0_1" title="r2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8650" y="967775"/>
            <a:ext cx="8343900" cy="3661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d201ec7dd8_0_67"/>
          <p:cNvSpPr/>
          <p:nvPr/>
        </p:nvSpPr>
        <p:spPr>
          <a:xfrm>
            <a:off x="95250" y="81749"/>
            <a:ext cx="8343900" cy="454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Aft>
                <a:spcPts val="0"/>
              </a:spcAft>
              <a:buNone/>
            </a:pPr>
            <a:r>
              <a:rPr lang="en-US" sz="2800" b="1" u="sng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Results</a:t>
            </a:r>
            <a:r>
              <a:rPr lang="en-US" sz="28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cont’d</a:t>
            </a:r>
            <a:endParaRPr sz="2800" b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900"/>
              </a:spcBef>
              <a:spcAft>
                <a:spcPts val="0"/>
              </a:spcAft>
              <a:buNone/>
            </a:pPr>
            <a:endParaRPr sz="2400" b="1" dirty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88" name="Google Shape;188;g3d201ec7dd8_0_67" descr="EIZ Green Log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629150"/>
            <a:ext cx="514350" cy="52959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pic>
        <p:nvPicPr>
          <p:cNvPr id="189" name="Google Shape;189;g3d201ec7dd8_0_67" title="PXL_20250927_144920162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778800"/>
            <a:ext cx="4419599" cy="38503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g3d201ec7dd8_0_67" title="img6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19175" y="778800"/>
            <a:ext cx="4272425" cy="38503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d201ec7dd8_0_72"/>
          <p:cNvSpPr/>
          <p:nvPr/>
        </p:nvSpPr>
        <p:spPr>
          <a:xfrm>
            <a:off x="628650" y="38096"/>
            <a:ext cx="8343900" cy="454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900"/>
              </a:spcBef>
              <a:spcAft>
                <a:spcPts val="0"/>
              </a:spcAft>
              <a:buNone/>
            </a:pPr>
            <a:r>
              <a:rPr lang="en-US" sz="2800" b="1" u="sng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Results cont’d</a:t>
            </a:r>
            <a:endParaRPr sz="2800" b="1" u="sng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900"/>
              </a:spcBef>
              <a:spcAft>
                <a:spcPts val="0"/>
              </a:spcAft>
              <a:buNone/>
            </a:pPr>
            <a:endParaRPr sz="2400" b="1" u="sng" dirty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96" name="Google Shape;196;g3d201ec7dd8_0_72" descr="EIZ Green Log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629150"/>
            <a:ext cx="514350" cy="52959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pic>
        <p:nvPicPr>
          <p:cNvPr id="197" name="Google Shape;197;g3d201ec7dd8_0_72" title="20251014_164224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51675" y="1034850"/>
            <a:ext cx="3640251" cy="3699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g3d201ec7dd8_0_72" title="PXL_20250927_150024905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8650" y="955900"/>
            <a:ext cx="4388024" cy="3699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7371d42b230ce35d_12"/>
          <p:cNvSpPr/>
          <p:nvPr/>
        </p:nvSpPr>
        <p:spPr>
          <a:xfrm>
            <a:off x="628650" y="38102"/>
            <a:ext cx="8343900" cy="454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900"/>
              </a:spcBef>
              <a:spcAft>
                <a:spcPts val="0"/>
              </a:spcAft>
              <a:buNone/>
            </a:pPr>
            <a:r>
              <a:rPr lang="en-US" sz="2800" b="1" u="sng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Results</a:t>
            </a:r>
            <a:endParaRPr sz="2400" b="1" u="sng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04" name="Google Shape;204;g7371d42b230ce35d_12" descr="EIZ Green Log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629150"/>
            <a:ext cx="514350" cy="52959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graphicFrame>
        <p:nvGraphicFramePr>
          <p:cNvPr id="205" name="Google Shape;205;g7371d42b230ce35d_12"/>
          <p:cNvGraphicFramePr/>
          <p:nvPr/>
        </p:nvGraphicFramePr>
        <p:xfrm>
          <a:off x="707100" y="743025"/>
          <a:ext cx="8187000" cy="1828740"/>
        </p:xfrm>
        <a:graphic>
          <a:graphicData uri="http://schemas.openxmlformats.org/drawingml/2006/table">
            <a:tbl>
              <a:tblPr>
                <a:noFill/>
                <a:tableStyleId>{3EEFDBC9-BEAD-45EB-A1E1-BF6228BF4378}</a:tableStyleId>
              </a:tblPr>
              <a:tblGrid>
                <a:gridCol w="163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7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37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solidFill>
                            <a:srgbClr val="FF0000"/>
                          </a:solidFill>
                        </a:rPr>
                        <a:t>Total Images</a:t>
                      </a:r>
                      <a:endParaRPr sz="2400"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solidFill>
                            <a:srgbClr val="FF0000"/>
                          </a:solidFill>
                        </a:rPr>
                        <a:t>Model Count</a:t>
                      </a:r>
                      <a:endParaRPr sz="2400"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solidFill>
                            <a:srgbClr val="FF0000"/>
                          </a:solidFill>
                        </a:rPr>
                        <a:t>True Positive(TP)</a:t>
                      </a:r>
                      <a:endParaRPr sz="2400"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solidFill>
                            <a:srgbClr val="FF0000"/>
                          </a:solidFill>
                        </a:rPr>
                        <a:t>False Negative(FN)</a:t>
                      </a:r>
                      <a:endParaRPr sz="2400"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solidFill>
                            <a:srgbClr val="FF0000"/>
                          </a:solidFill>
                        </a:rPr>
                        <a:t>False Positives(FP)</a:t>
                      </a:r>
                      <a:endParaRPr sz="2400"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solidFill>
                            <a:srgbClr val="FF0000"/>
                          </a:solidFill>
                        </a:rPr>
                        <a:t>69</a:t>
                      </a:r>
                      <a:endParaRPr sz="2400"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solidFill>
                            <a:srgbClr val="FF0000"/>
                          </a:solidFill>
                        </a:rPr>
                        <a:t>1880</a:t>
                      </a:r>
                      <a:endParaRPr sz="2400"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solidFill>
                            <a:srgbClr val="FF0000"/>
                          </a:solidFill>
                        </a:rPr>
                        <a:t>1799</a:t>
                      </a:r>
                      <a:endParaRPr sz="2400"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solidFill>
                            <a:srgbClr val="FF0000"/>
                          </a:solidFill>
                        </a:rPr>
                        <a:t>34</a:t>
                      </a:r>
                      <a:endParaRPr sz="2400"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solidFill>
                            <a:srgbClr val="FF0000"/>
                          </a:solidFill>
                        </a:rPr>
                        <a:t>81</a:t>
                      </a:r>
                      <a:endParaRPr sz="2400"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06" name="Google Shape;206;g7371d42b230ce35d_12"/>
          <p:cNvSpPr/>
          <p:nvPr/>
        </p:nvSpPr>
        <p:spPr>
          <a:xfrm>
            <a:off x="694459" y="2745450"/>
            <a:ext cx="8187000" cy="2145000"/>
          </a:xfrm>
          <a:prstGeom prst="rect">
            <a:avLst/>
          </a:prstGeom>
          <a:solidFill>
            <a:srgbClr val="EEEEEE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FF0000"/>
                </a:solidFill>
                <a:latin typeface="Catamaran"/>
                <a:ea typeface="Catamaran"/>
                <a:cs typeface="Catamaran"/>
                <a:sym typeface="Catamaran"/>
              </a:rPr>
              <a:t>Model Count= TP + FP</a:t>
            </a:r>
            <a:endParaRPr sz="2000" b="1">
              <a:solidFill>
                <a:srgbClr val="FF0000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FF0000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FF0000"/>
                </a:solidFill>
                <a:latin typeface="Catamaran"/>
                <a:ea typeface="Catamaran"/>
                <a:cs typeface="Catamaran"/>
                <a:sym typeface="Catamaran"/>
              </a:rPr>
              <a:t>Recall = TP/(TP+FN)= 1799/(1799+34) = 98.15%</a:t>
            </a:r>
            <a:endParaRPr sz="2000" b="1">
              <a:solidFill>
                <a:srgbClr val="FF0000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FF0000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FF0000"/>
                </a:solidFill>
                <a:latin typeface="Catamaran"/>
                <a:ea typeface="Catamaran"/>
                <a:cs typeface="Catamaran"/>
                <a:sym typeface="Catamaran"/>
              </a:rPr>
              <a:t>Precision = TP/(TP+FP) = 1799/(1799+62)= 96.69%</a:t>
            </a:r>
            <a:endParaRPr sz="2000" b="1">
              <a:solidFill>
                <a:srgbClr val="FF0000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FF0000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FF0000"/>
                </a:solidFill>
                <a:latin typeface="Catamaran"/>
                <a:ea typeface="Catamaran"/>
                <a:cs typeface="Catamaran"/>
                <a:sym typeface="Catamaran"/>
              </a:rPr>
              <a:t>Accuracy = TP/model Counts = 1799/1881 = 95.69%</a:t>
            </a:r>
            <a:endParaRPr sz="2000" b="1">
              <a:solidFill>
                <a:srgbClr val="FF0000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7371d42b230ce35d_17"/>
          <p:cNvSpPr/>
          <p:nvPr/>
        </p:nvSpPr>
        <p:spPr>
          <a:xfrm>
            <a:off x="628650" y="329046"/>
            <a:ext cx="8343900" cy="454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900"/>
              </a:spcBef>
              <a:spcAft>
                <a:spcPts val="0"/>
              </a:spcAft>
              <a:buNone/>
            </a:pPr>
            <a:r>
              <a:rPr lang="en-US" sz="2800" b="1" u="sng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Discussion</a:t>
            </a:r>
            <a:endParaRPr sz="2400" b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81000" algn="l" rtl="0">
              <a:spcBef>
                <a:spcPts val="90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Times New Roman"/>
              <a:buChar char="●"/>
            </a:pPr>
            <a:r>
              <a:rPr lang="en-US" sz="24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Accuracy of 95.6% indicates high overall correctness in bird detection and counting.</a:t>
            </a:r>
            <a:endParaRPr sz="2400" b="1" dirty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8100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Times New Roman"/>
              <a:buChar char="●"/>
            </a:pPr>
            <a:r>
              <a:rPr lang="en-US" sz="24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Precision of 96.7% shows most detected birds were correctly identified.</a:t>
            </a:r>
            <a:endParaRPr sz="2400" b="1" dirty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8100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Times New Roman"/>
              <a:buChar char="●"/>
            </a:pPr>
            <a:r>
              <a:rPr lang="en-US" sz="24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High recall (98.15%) means  minimal missed detection.</a:t>
            </a:r>
            <a:endParaRPr sz="2400" b="1" dirty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8100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Times New Roman"/>
              <a:buChar char="●"/>
            </a:pPr>
            <a:r>
              <a:rPr lang="en-US" sz="24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Accuracy (95.6%)</a:t>
            </a:r>
            <a:endParaRPr sz="2400" b="1" dirty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8100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Times New Roman"/>
              <a:buChar char="●"/>
            </a:pPr>
            <a:r>
              <a:rPr lang="en-US" sz="24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Model performed well under bird overlap(occlusion).</a:t>
            </a:r>
            <a:endParaRPr sz="2400" b="1" dirty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8100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Times New Roman"/>
              <a:buChar char="●"/>
            </a:pPr>
            <a:r>
              <a:rPr lang="en-US" sz="24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Performance is influenced by dataset diversity and input data quality.</a:t>
            </a:r>
            <a:endParaRPr sz="2400" b="1" dirty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90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endParaRPr sz="2400" b="1" dirty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900"/>
              </a:spcBef>
              <a:spcAft>
                <a:spcPts val="0"/>
              </a:spcAft>
              <a:buNone/>
            </a:pPr>
            <a:endParaRPr sz="2400" b="1" u="sng" dirty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12" name="Google Shape;212;g7371d42b230ce35d_17" descr="EIZ Green Log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629150"/>
            <a:ext cx="514350" cy="52959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d463170bc1_0_1"/>
          <p:cNvSpPr/>
          <p:nvPr/>
        </p:nvSpPr>
        <p:spPr>
          <a:xfrm>
            <a:off x="628650" y="342900"/>
            <a:ext cx="8343900" cy="454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900"/>
              </a:spcBef>
              <a:spcAft>
                <a:spcPts val="0"/>
              </a:spcAft>
              <a:buNone/>
            </a:pPr>
            <a:r>
              <a:rPr lang="en-US" sz="2800" b="1" u="sng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Conclusion</a:t>
            </a:r>
            <a:endParaRPr sz="2800" b="1" u="sng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81000" algn="l" rtl="0">
              <a:spcBef>
                <a:spcPts val="90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Times New Roman"/>
              <a:buChar char="●"/>
            </a:pPr>
            <a:r>
              <a:rPr lang="en-US" sz="2400"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 Computer-Vision automated bird counting was successfully implemented using YOLO model</a:t>
            </a:r>
            <a:endParaRPr sz="2400" b="1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8100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Times New Roman"/>
              <a:buChar char="●"/>
            </a:pPr>
            <a:r>
              <a:rPr lang="en-US" sz="2400"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model achieved accuracy, Recall, and precision  of 95.6%, 98.1%, 96.7% on a locally sourced dataset</a:t>
            </a:r>
            <a:endParaRPr sz="2400" b="1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8100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Times New Roman"/>
              <a:buChar char="●"/>
            </a:pPr>
            <a:r>
              <a:rPr lang="en-US" sz="2400"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Results confirm the applicability of automated counting</a:t>
            </a:r>
            <a:endParaRPr sz="2400" b="1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8100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Times New Roman"/>
              <a:buChar char="●"/>
            </a:pPr>
            <a:r>
              <a:rPr lang="en-US" sz="2400"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This study demonstrates the potential of AI-tools for precision livestock farming</a:t>
            </a:r>
            <a:endParaRPr sz="2400" b="1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8100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Times New Roman"/>
              <a:buChar char="●"/>
            </a:pPr>
            <a:r>
              <a:rPr lang="en-US" sz="2400"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Future work: dataset diversity, edge deployment and real-time video monitoring</a:t>
            </a:r>
            <a:endParaRPr sz="2400" b="1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18" name="Google Shape;218;g3d463170bc1_0_1" descr="EIZ Green Log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629150"/>
            <a:ext cx="514350" cy="52959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3d463170bc1_0_7"/>
          <p:cNvSpPr/>
          <p:nvPr/>
        </p:nvSpPr>
        <p:spPr>
          <a:xfrm>
            <a:off x="628650" y="342900"/>
            <a:ext cx="8343900" cy="454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900"/>
              </a:spcBef>
              <a:spcAft>
                <a:spcPts val="0"/>
              </a:spcAft>
              <a:buNone/>
            </a:pPr>
            <a:r>
              <a:rPr lang="en-US" sz="2800" b="1" u="sng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References</a:t>
            </a:r>
            <a:endParaRPr sz="2800" b="1" u="sng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6Wresearch. (n.d.). </a:t>
            </a:r>
            <a:r>
              <a:rPr lang="en-US" sz="1200" i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Global Poultry Market (2025—2031) | Trends, Outlook &amp; Forecast</a:t>
            </a:r>
            <a:r>
              <a:rPr lang="en-US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RetrievedDecember5,2025, from </a:t>
            </a:r>
            <a:r>
              <a:rPr lang="en-US" sz="1200" u="sng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https://www.6wresearch.com/industry-report/global-poultry-market</a:t>
            </a:r>
            <a:endParaRPr sz="120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25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Bronkhorst, B., &amp; Chongo, R. M. (2015). </a:t>
            </a:r>
            <a:r>
              <a:rPr lang="en-US" sz="1200" i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Market study – Poultry: Investment opportunities in the Zambian poultry sector (and in the Katanga Region of the DR Congo).</a:t>
            </a:r>
            <a:r>
              <a:rPr lang="en-US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AgriProFocus Zambia.</a:t>
            </a:r>
            <a:endParaRPr sz="120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25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i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Corporate strategy</a:t>
            </a:r>
            <a:r>
              <a:rPr lang="en-US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(2024, June 10). </a:t>
            </a:r>
            <a:r>
              <a:rPr lang="en-US" sz="1200" u="sng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https://www.ilri.org/corporate-strategy</a:t>
            </a:r>
            <a:r>
              <a:rPr lang="en-US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120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25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ltd, M. D. F. (2025). </a:t>
            </a:r>
            <a:r>
              <a:rPr lang="en-US" sz="1200" i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Global Poultry Market Size, Share, Growth &amp; Trends, 2033</a:t>
            </a:r>
            <a:r>
              <a:rPr lang="en-US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Market Data Forecast. https://www.marketdataforecast.com/market-reports/poultry-market</a:t>
            </a:r>
            <a:endParaRPr sz="120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25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Okinda, C., Nyalala, I., Korohou, T., Okinda, C., Wang, J., Achieng, T., Wamalwa, P., Mang, T., &amp; Shen, M. (2020). A review on computer vision systems in monitoring of poultry: A welfare perspective. </a:t>
            </a:r>
            <a:r>
              <a:rPr lang="en-US" sz="1200" i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Artificial Intelligence in Agriculture</a:t>
            </a:r>
            <a:r>
              <a:rPr lang="en-US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200" i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</a:t>
            </a:r>
            <a:r>
              <a:rPr lang="en-US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184–208. </a:t>
            </a:r>
            <a:r>
              <a:rPr lang="en-US" sz="1200" u="sng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https://doi.org/10.1016/j.aiia.2020.09.002</a:t>
            </a:r>
            <a:endParaRPr sz="120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25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i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UN News </a:t>
            </a:r>
            <a:r>
              <a:rPr lang="en-US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(2013). </a:t>
            </a:r>
            <a:r>
              <a:rPr lang="en-US" sz="1200" i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World must sustainably produce 70 per cent more food by mid-century – UN report | UN News</a:t>
            </a:r>
            <a:r>
              <a:rPr lang="en-US" sz="1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(2013, December 3). https://news.un.org/en/story/2013/12/456912</a:t>
            </a:r>
            <a:endParaRPr sz="120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25000"/>
              </a:lnSpc>
              <a:spcBef>
                <a:spcPts val="1500"/>
              </a:spcBef>
              <a:spcAft>
                <a:spcPts val="150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24" name="Google Shape;224;g3d463170bc1_0_7" descr="EIZ Green Logo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4629150"/>
            <a:ext cx="514350" cy="52959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8"/>
          <p:cNvSpPr txBox="1">
            <a:spLocks noGrp="1"/>
          </p:cNvSpPr>
          <p:nvPr>
            <p:ph type="body" idx="1"/>
          </p:nvPr>
        </p:nvSpPr>
        <p:spPr>
          <a:xfrm rot="-1364621">
            <a:off x="1182765" y="981991"/>
            <a:ext cx="6172122" cy="1915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171450" lvl="0" indent="-17145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1250"/>
              <a:buFont typeface="Noto Sans Symbols"/>
              <a:buNone/>
            </a:pPr>
            <a:r>
              <a:rPr lang="en-US" sz="11250" b="1">
                <a:solidFill>
                  <a:srgbClr val="FF0000"/>
                </a:solidFill>
                <a:latin typeface="Pinyon Script"/>
                <a:ea typeface="Pinyon Script"/>
                <a:cs typeface="Pinyon Script"/>
                <a:sym typeface="Pinyon Script"/>
              </a:rPr>
              <a:t>The End</a:t>
            </a:r>
            <a:endParaRPr sz="2100"/>
          </a:p>
        </p:txBody>
      </p:sp>
      <p:sp>
        <p:nvSpPr>
          <p:cNvPr id="230" name="Google Shape;230;p8"/>
          <p:cNvSpPr/>
          <p:nvPr/>
        </p:nvSpPr>
        <p:spPr>
          <a:xfrm>
            <a:off x="2286000" y="3773333"/>
            <a:ext cx="5658000" cy="4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THANK YOU FOR YOUR ATTENTION.</a:t>
            </a:r>
            <a:endParaRPr sz="1050"/>
          </a:p>
        </p:txBody>
      </p:sp>
      <p:pic>
        <p:nvPicPr>
          <p:cNvPr id="231" name="Google Shape;231;p8" descr="EIZ Green Log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629150"/>
            <a:ext cx="514350" cy="52959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pic>
        <p:nvPicPr>
          <p:cNvPr id="232" name="Google Shape;232;p8" title="food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16738" y="1500175"/>
            <a:ext cx="2143125" cy="214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892</Words>
  <Application>Microsoft Office PowerPoint</Application>
  <PresentationFormat>On-screen Show (16:9)</PresentationFormat>
  <Paragraphs>88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Times New Roman</vt:lpstr>
      <vt:lpstr>Catamaran</vt:lpstr>
      <vt:lpstr>Calibri</vt:lpstr>
      <vt:lpstr>Pinyon Script</vt:lpstr>
      <vt:lpstr>Arial</vt:lpstr>
      <vt:lpstr>Noto Sans Symbols</vt:lpstr>
      <vt:lpstr>Office Theme</vt:lpstr>
      <vt:lpstr>2026 ENGINEERING INSTITUTION OF ZAMBIA SYMPOSIUM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GMMunakaampe</dc:creator>
  <cp:lastModifiedBy>Reviewer</cp:lastModifiedBy>
  <cp:revision>3</cp:revision>
  <dcterms:created xsi:type="dcterms:W3CDTF">2010-10-03T08:05:00Z</dcterms:created>
  <dcterms:modified xsi:type="dcterms:W3CDTF">2026-04-05T14:54:38Z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DCD78AD881EE4DE9BC671C63386891F3</vt:lpwstr>
  </property>
  <property fmtid="{D5CDD505-2E9C-101B-9397-08002B2CF9AE}" pid="3" name="KSOProductBuildVer">
    <vt:lpwstr>2057-11.2.0.11486</vt:lpwstr>
  </property>
</Properties>
</file>