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92" r:id="rId3"/>
    <p:sldId id="300" r:id="rId4"/>
    <p:sldId id="302" r:id="rId5"/>
    <p:sldId id="301" r:id="rId6"/>
    <p:sldId id="299" r:id="rId7"/>
    <p:sldId id="298" r:id="rId8"/>
    <p:sldId id="297" r:id="rId9"/>
    <p:sldId id="306" r:id="rId10"/>
    <p:sldId id="310" r:id="rId11"/>
    <p:sldId id="296" r:id="rId12"/>
    <p:sldId id="295" r:id="rId13"/>
    <p:sldId id="294" r:id="rId14"/>
    <p:sldId id="293" r:id="rId15"/>
    <p:sldId id="309" r:id="rId16"/>
    <p:sldId id="304" r:id="rId17"/>
    <p:sldId id="308" r:id="rId18"/>
    <p:sldId id="311" r:id="rId19"/>
    <p:sldId id="28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3F"/>
    <a:srgbClr val="0AAA3F"/>
    <a:srgbClr val="0BB945"/>
    <a:srgbClr val="0DE154"/>
    <a:srgbClr val="00D65E"/>
    <a:srgbClr val="00D684"/>
    <a:srgbClr val="00CC99"/>
    <a:srgbClr val="418784"/>
    <a:srgbClr val="0000CC"/>
    <a:srgbClr val="C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969" autoAdjust="0"/>
  </p:normalViewPr>
  <p:slideViewPr>
    <p:cSldViewPr>
      <p:cViewPr varScale="1">
        <p:scale>
          <a:sx n="83" d="100"/>
          <a:sy n="83" d="100"/>
        </p:scale>
        <p:origin x="614" y="5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2E971B-3D69-4AB9-A68F-D91977402CFF}" type="datetimeFigureOut">
              <a:rPr lang="en-US" smtClean="0"/>
              <a:t>4/15/2026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E45C95-29BE-4CC5-9B52-8991A9B030C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E45C95-29BE-4CC5-9B52-8991A9B030C9}" type="slidenum">
              <a:rPr lang="en-US" smtClean="0"/>
              <a:t>1</a:t>
            </a:fld>
            <a:endParaRPr lang="en-US"/>
          </a:p>
        </p:txBody>
      </p:sp>
    </p:spTree>
    <p:extLst>
      <p:ext uri="{BB962C8B-B14F-4D97-AF65-F5344CB8AC3E}">
        <p14:creationId xmlns:p14="http://schemas.microsoft.com/office/powerpoint/2010/main" val="1723608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E45C95-29BE-4CC5-9B52-8991A9B030C9}" type="slidenum">
              <a:rPr lang="en-US" smtClean="0"/>
              <a:t>6</a:t>
            </a:fld>
            <a:endParaRPr lang="en-US"/>
          </a:p>
        </p:txBody>
      </p:sp>
    </p:spTree>
    <p:extLst>
      <p:ext uri="{BB962C8B-B14F-4D97-AF65-F5344CB8AC3E}">
        <p14:creationId xmlns:p14="http://schemas.microsoft.com/office/powerpoint/2010/main" val="1533905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BB0B36-AA96-404D-84C9-7784A9D4818E}"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BB0B36-AA96-404D-84C9-7784A9D4818E}" type="datetimeFigureOut">
              <a:rPr lang="en-US" smtClean="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BB0B36-AA96-404D-84C9-7784A9D4818E}" type="datetimeFigureOut">
              <a:rPr lang="en-US" smtClean="0"/>
              <a:t>4/15/2026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BB0B36-AA96-404D-84C9-7784A9D4818E}" type="datetimeFigureOut">
              <a:rPr lang="en-US" smtClean="0"/>
              <a:t>4/15/2026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B0B36-AA96-404D-84C9-7784A9D4818E}" type="datetimeFigureOut">
              <a:rPr lang="en-US" smtClean="0"/>
              <a:t>4/15/2026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B0B36-AA96-404D-84C9-7784A9D4818E}" type="datetimeFigureOut">
              <a:rPr lang="en-US" smtClean="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B0B36-AA96-404D-84C9-7784A9D4818E}" type="datetimeFigureOut">
              <a:rPr lang="en-US" smtClean="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69B41-C4FD-4125-A9A3-1F040AE8518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BB0B36-AA96-404D-84C9-7784A9D4818E}" type="datetimeFigureOut">
              <a:rPr lang="en-US" smtClean="0"/>
              <a:t>4/15/2026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69B41-C4FD-4125-A9A3-1F040AE8518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2247900" y="1600200"/>
            <a:ext cx="7696200" cy="914400"/>
          </a:xfrm>
          <a:noFill/>
        </p:spPr>
        <p:txBody>
          <a:bodyPr>
            <a:normAutofit/>
          </a:bodyPr>
          <a:lstStyle/>
          <a:p>
            <a:pPr algn="ctr"/>
            <a:r>
              <a:rPr lang="en-US" sz="2400" b="1" dirty="0">
                <a:solidFill>
                  <a:srgbClr val="0AAA3F"/>
                </a:solidFill>
                <a:latin typeface="Times New Roman" panose="02020603050405020304" pitchFamily="18" charset="0"/>
                <a:cs typeface="Times New Roman" panose="02020603050405020304" pitchFamily="18" charset="0"/>
              </a:rPr>
              <a:t>2026 ENGINEERING INSTITUTION OF ZAMBIA SYMPOSIUM</a:t>
            </a:r>
            <a:endParaRPr lang="en-US" sz="2400" dirty="0">
              <a:solidFill>
                <a:srgbClr val="0AAA3F"/>
              </a:solidFill>
            </a:endParaRPr>
          </a:p>
        </p:txBody>
      </p:sp>
      <p:sp>
        <p:nvSpPr>
          <p:cNvPr id="5" name="Subtitle 2"/>
          <p:cNvSpPr>
            <a:spLocks noGrp="1"/>
          </p:cNvSpPr>
          <p:nvPr>
            <p:ph type="subTitle" idx="1"/>
          </p:nvPr>
        </p:nvSpPr>
        <p:spPr>
          <a:xfrm>
            <a:off x="304800" y="2514601"/>
            <a:ext cx="11582400" cy="1552610"/>
          </a:xfrm>
          <a:noFill/>
        </p:spPr>
        <p:txBody>
          <a:bodyPr>
            <a:no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Application of Digital Twin Technology in Slope Stability Monitoring and Prediction of Potential Slope Failures in Open Pit Mines</a:t>
            </a:r>
            <a:endParaRPr lang="en-US" sz="3600" dirty="0">
              <a:solidFill>
                <a:srgbClr val="FF0000"/>
              </a:solidFill>
              <a:latin typeface="Times New Roman" panose="02020603050405020304" pitchFamily="18" charset="0"/>
              <a:cs typeface="Times New Roman" panose="02020603050405020304" pitchFamily="18" charset="0"/>
            </a:endParaRPr>
          </a:p>
        </p:txBody>
      </p:sp>
      <p:pic>
        <p:nvPicPr>
          <p:cNvPr id="6" name="Picture 5" descr="EIZ Green Logo"/>
          <p:cNvPicPr/>
          <p:nvPr/>
        </p:nvPicPr>
        <p:blipFill>
          <a:blip r:embed="rId3">
            <a:extLst>
              <a:ext uri="{28A0092B-C50C-407E-A947-70E740481C1C}">
                <a14:useLocalDpi xmlns:a14="http://schemas.microsoft.com/office/drawing/2010/main" val="0"/>
              </a:ext>
            </a:extLst>
          </a:blip>
          <a:srcRect/>
          <a:stretch>
            <a:fillRect/>
          </a:stretch>
        </p:blipFill>
        <p:spPr bwMode="auto">
          <a:xfrm>
            <a:off x="5257798" y="114301"/>
            <a:ext cx="1676400" cy="1600200"/>
          </a:xfrm>
          <a:prstGeom prst="rect">
            <a:avLst/>
          </a:prstGeom>
          <a:solidFill>
            <a:srgbClr val="FFFF00">
              <a:alpha val="0"/>
            </a:srgbClr>
          </a:solidFill>
          <a:ln>
            <a:noFill/>
          </a:ln>
        </p:spPr>
      </p:pic>
      <p:sp>
        <p:nvSpPr>
          <p:cNvPr id="7" name="Subtitle 2"/>
          <p:cNvSpPr txBox="1"/>
          <p:nvPr/>
        </p:nvSpPr>
        <p:spPr>
          <a:xfrm>
            <a:off x="2662236" y="4495800"/>
            <a:ext cx="6867525" cy="990600"/>
          </a:xfrm>
          <a:prstGeom prst="rect">
            <a:avLst/>
          </a:prstGeom>
          <a:noFill/>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panose="020B0604020202020204"/>
              <a:buNone/>
              <a:defRPr sz="1400" kern="1200" cap="none">
                <a:solidFill>
                  <a:schemeClr val="tx1">
                    <a:tint val="75000"/>
                  </a:schemeClr>
                </a:solidFill>
                <a:effectLst/>
                <a:latin typeface="+mn-lt"/>
                <a:ea typeface="+mn-ea"/>
                <a:cs typeface="+mn-cs"/>
              </a:defRPr>
            </a:lvl9pPr>
          </a:lstStyle>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PRESENTER	: Winson Munyenyembe</a:t>
            </a:r>
          </a:p>
          <a:p>
            <a:pPr marL="2570480" indent="-2570480" algn="l">
              <a:spcBef>
                <a:spcPts val="0"/>
              </a:spcBef>
            </a:pPr>
            <a:r>
              <a:rPr lang="en-US" sz="2400" b="1" dirty="0">
                <a:solidFill>
                  <a:srgbClr val="00AA3F"/>
                </a:solidFill>
                <a:latin typeface="Arial" panose="020B0604020202020204" pitchFamily="34" charset="0"/>
                <a:cs typeface="Arial" panose="020B0604020202020204" pitchFamily="34" charset="0"/>
              </a:rPr>
              <a:t>DATE	:	</a:t>
            </a:r>
            <a:r>
              <a:rPr lang="en-GB" sz="2400" b="1" dirty="0">
                <a:solidFill>
                  <a:srgbClr val="00AA3F"/>
                </a:solidFill>
                <a:latin typeface="Arial" panose="020B0604020202020204" pitchFamily="34" charset="0"/>
                <a:cs typeface="Arial" panose="020B0604020202020204" pitchFamily="34" charset="0"/>
              </a:rPr>
              <a:t>Friday 17</a:t>
            </a:r>
            <a:r>
              <a:rPr lang="en-GB" sz="2400" b="1" baseline="30000" dirty="0">
                <a:solidFill>
                  <a:srgbClr val="00AA3F"/>
                </a:solidFill>
                <a:latin typeface="Arial" panose="020B0604020202020204" pitchFamily="34" charset="0"/>
                <a:cs typeface="Arial" panose="020B0604020202020204" pitchFamily="34" charset="0"/>
              </a:rPr>
              <a:t>th</a:t>
            </a:r>
            <a:r>
              <a:rPr lang="en-GB" sz="2400" b="1" dirty="0">
                <a:solidFill>
                  <a:srgbClr val="00AA3F"/>
                </a:solidFill>
                <a:latin typeface="Arial" panose="020B0604020202020204" pitchFamily="34" charset="0"/>
                <a:cs typeface="Arial" panose="020B0604020202020204" pitchFamily="34" charset="0"/>
              </a:rPr>
              <a:t> April, 2026</a:t>
            </a:r>
            <a:endParaRPr lang="en-US" sz="2400" dirty="0">
              <a:solidFill>
                <a:srgbClr val="00AA3F"/>
              </a:solidFill>
              <a:latin typeface="Arial" panose="020B0604020202020204" pitchFamily="34" charset="0"/>
              <a:cs typeface="Arial" panose="020B0604020202020204" pitchFamily="34" charset="0"/>
            </a:endParaRPr>
          </a:p>
        </p:txBody>
      </p:sp>
      <p:sp>
        <p:nvSpPr>
          <p:cNvPr id="8" name="Rectangle 7"/>
          <p:cNvSpPr/>
          <p:nvPr/>
        </p:nvSpPr>
        <p:spPr>
          <a:xfrm>
            <a:off x="2811235" y="5914990"/>
            <a:ext cx="6569529" cy="830997"/>
          </a:xfrm>
          <a:prstGeom prst="rect">
            <a:avLst/>
          </a:prstGeom>
          <a:noFill/>
        </p:spPr>
        <p:txBody>
          <a:bodyPr wrap="square">
            <a:spAutoFit/>
          </a:bodyPr>
          <a:lstStyle/>
          <a:p>
            <a:pPr marL="2570480" indent="-2570480"/>
            <a:r>
              <a:rPr lang="en-GB" sz="2400" b="1" dirty="0" err="1">
                <a:latin typeface="Arial" panose="020B0604020202020204" pitchFamily="34" charset="0"/>
                <a:cs typeface="Arial" panose="020B0604020202020204" pitchFamily="34" charset="0"/>
              </a:rPr>
              <a:t>Avani</a:t>
            </a:r>
            <a:r>
              <a:rPr lang="en-GB" sz="2400" b="1" dirty="0">
                <a:latin typeface="Arial" panose="020B0604020202020204" pitchFamily="34" charset="0"/>
                <a:cs typeface="Arial" panose="020B0604020202020204" pitchFamily="34" charset="0"/>
              </a:rPr>
              <a:t> Victoria Falls Resort, Livingstone, Zambia</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76AD9-C979-1376-E92B-7988703DDF64}"/>
              </a:ext>
            </a:extLst>
          </p:cNvPr>
          <p:cNvSpPr>
            <a:spLocks noGrp="1"/>
          </p:cNvSpPr>
          <p:nvPr>
            <p:ph type="title"/>
          </p:nvPr>
        </p:nvSpPr>
        <p:spPr>
          <a:xfrm>
            <a:off x="838200" y="365125"/>
            <a:ext cx="10515600" cy="891601"/>
          </a:xfrm>
        </p:spPr>
        <p:txBody>
          <a:bodyPr>
            <a:normAutofit/>
          </a:bodyPr>
          <a:lstStyle/>
          <a:p>
            <a:r>
              <a:rPr lang="en-US" sz="2800" b="1" dirty="0">
                <a:latin typeface="Times New Roman" panose="02020603050405020304" pitchFamily="18" charset="0"/>
                <a:cs typeface="Times New Roman" panose="02020603050405020304" pitchFamily="18" charset="0"/>
              </a:rPr>
              <a:t>Contents</a:t>
            </a:r>
          </a:p>
        </p:txBody>
      </p:sp>
      <p:sp>
        <p:nvSpPr>
          <p:cNvPr id="3" name="Content Placeholder 2">
            <a:extLst>
              <a:ext uri="{FF2B5EF4-FFF2-40B4-BE49-F238E27FC236}">
                <a16:creationId xmlns:a16="http://schemas.microsoft.com/office/drawing/2014/main" id="{E08A1BBC-EEE8-8347-587A-55756E33220E}"/>
              </a:ext>
            </a:extLst>
          </p:cNvPr>
          <p:cNvSpPr>
            <a:spLocks noGrp="1"/>
          </p:cNvSpPr>
          <p:nvPr>
            <p:ph idx="1"/>
          </p:nvPr>
        </p:nvSpPr>
        <p:spPr>
          <a:xfrm>
            <a:off x="838200" y="1256726"/>
            <a:ext cx="10515600" cy="4920237"/>
          </a:xfrm>
        </p:spPr>
        <p:txBody>
          <a:bodyPr>
            <a:normAutofit fontScale="92500" lnSpcReduction="10000"/>
          </a:bodyPr>
          <a:lstStyle/>
          <a:p>
            <a:pPr marL="514350" indent="-514350">
              <a:buAutoNum type="arabicPeriod"/>
            </a:pPr>
            <a:r>
              <a:rPr lang="en-US" dirty="0">
                <a:latin typeface="Times New Roman" panose="02020603050405020304" pitchFamily="18" charset="0"/>
                <a:cs typeface="Times New Roman" panose="02020603050405020304" pitchFamily="18" charset="0"/>
              </a:rPr>
              <a:t>Introduction </a:t>
            </a:r>
          </a:p>
          <a:p>
            <a:pPr marL="514350" indent="-514350">
              <a:buAutoNum type="arabicPeriod"/>
            </a:pPr>
            <a:r>
              <a:rPr lang="en-US" dirty="0">
                <a:latin typeface="Times New Roman" panose="02020603050405020304" pitchFamily="18" charset="0"/>
                <a:cs typeface="Times New Roman" panose="02020603050405020304" pitchFamily="18" charset="0"/>
              </a:rPr>
              <a:t>What digital twins are, their elements and development</a:t>
            </a:r>
          </a:p>
          <a:p>
            <a:pPr marL="514350" indent="-514350">
              <a:buAutoNum type="arabicPeriod"/>
            </a:pPr>
            <a:r>
              <a:rPr lang="en-US" dirty="0">
                <a:latin typeface="Times New Roman" panose="02020603050405020304" pitchFamily="18" charset="0"/>
                <a:cs typeface="Times New Roman" panose="02020603050405020304" pitchFamily="18" charset="0"/>
              </a:rPr>
              <a:t>Steps in Creating Digital Twins for Slope Monitoring and Failure Prediction</a:t>
            </a:r>
          </a:p>
          <a:p>
            <a:pPr marL="514350" indent="-514350">
              <a:buAutoNum type="arabicPeriod"/>
            </a:pPr>
            <a:r>
              <a:rPr lang="en-US" dirty="0">
                <a:latin typeface="Times New Roman" panose="02020603050405020304" pitchFamily="18" charset="0"/>
                <a:cs typeface="Times New Roman" panose="02020603050405020304" pitchFamily="18" charset="0"/>
              </a:rPr>
              <a:t>Fundamental Mathematical Model for Structural Twins</a:t>
            </a:r>
          </a:p>
          <a:p>
            <a:pPr marL="514350" indent="-514350">
              <a:buAutoNum type="arabicPeriod"/>
            </a:pPr>
            <a:r>
              <a:rPr lang="en-US" dirty="0">
                <a:latin typeface="Times New Roman" panose="02020603050405020304" pitchFamily="18" charset="0"/>
                <a:cs typeface="Times New Roman" panose="02020603050405020304" pitchFamily="18" charset="0"/>
              </a:rPr>
              <a:t>Use in slope monitoring and failure prediction</a:t>
            </a:r>
          </a:p>
          <a:p>
            <a:pPr marL="514350" indent="-514350">
              <a:buAutoNum type="arabicPeriod"/>
            </a:pPr>
            <a:r>
              <a:rPr lang="en-US" dirty="0">
                <a:latin typeface="Times New Roman" panose="02020603050405020304" pitchFamily="18" charset="0"/>
                <a:cs typeface="Times New Roman" panose="02020603050405020304" pitchFamily="18" charset="0"/>
              </a:rPr>
              <a:t>Application in underground mining and mineral processing</a:t>
            </a:r>
          </a:p>
          <a:p>
            <a:pPr marL="514350" indent="-514350">
              <a:buAutoNum type="arabicPeriod"/>
            </a:pPr>
            <a:r>
              <a:rPr lang="en-US" dirty="0">
                <a:latin typeface="Times New Roman" panose="02020603050405020304" pitchFamily="18" charset="0"/>
                <a:cs typeface="Times New Roman" panose="02020603050405020304" pitchFamily="18" charset="0"/>
              </a:rPr>
              <a:t>Current applications</a:t>
            </a:r>
          </a:p>
          <a:p>
            <a:pPr marL="514350" indent="-514350">
              <a:buAutoNum type="arabicPeriod"/>
            </a:pPr>
            <a:r>
              <a:rPr lang="en-US" dirty="0">
                <a:latin typeface="Times New Roman" panose="02020603050405020304" pitchFamily="18" charset="0"/>
                <a:cs typeface="Times New Roman" panose="02020603050405020304" pitchFamily="18" charset="0"/>
              </a:rPr>
              <a:t>Early Challenges in Adoption</a:t>
            </a:r>
          </a:p>
          <a:p>
            <a:pPr marL="514350" indent="-514350">
              <a:buAutoNum type="arabicPeriod"/>
            </a:pPr>
            <a:r>
              <a:rPr lang="en-US" dirty="0">
                <a:latin typeface="Times New Roman" panose="02020603050405020304" pitchFamily="18" charset="0"/>
                <a:cs typeface="Times New Roman" panose="02020603050405020304" pitchFamily="18" charset="0"/>
              </a:rPr>
              <a:t>Critical Criteria for Feasibility</a:t>
            </a:r>
          </a:p>
          <a:p>
            <a:pPr marL="514350" indent="-514350">
              <a:buAutoNum type="arabicPeriod"/>
            </a:pPr>
            <a:r>
              <a:rPr lang="en-US" dirty="0">
                <a:latin typeface="Times New Roman" panose="02020603050405020304" pitchFamily="18" charset="0"/>
                <a:cs typeface="Times New Roman" panose="02020603050405020304" pitchFamily="18" charset="0"/>
              </a:rPr>
              <a:t>Conclusion</a:t>
            </a:r>
          </a:p>
          <a:p>
            <a:pPr marL="0" indent="0">
              <a:buNone/>
            </a:pPr>
            <a:endParaRPr lang="en-US" dirty="0"/>
          </a:p>
          <a:p>
            <a:pPr marL="514350" indent="-514350">
              <a:buAutoNum type="arabicPeriod"/>
            </a:pPr>
            <a:endParaRPr lang="en-US" dirty="0"/>
          </a:p>
          <a:p>
            <a:endParaRPr lang="en-US" dirty="0"/>
          </a:p>
        </p:txBody>
      </p:sp>
      <p:pic>
        <p:nvPicPr>
          <p:cNvPr id="5" name="Picture 4">
            <a:extLst>
              <a:ext uri="{FF2B5EF4-FFF2-40B4-BE49-F238E27FC236}">
                <a16:creationId xmlns:a16="http://schemas.microsoft.com/office/drawing/2014/main" id="{000464D6-B9FC-592F-3FF2-CF7EF3256DED}"/>
              </a:ext>
            </a:extLst>
          </p:cNvPr>
          <p:cNvPicPr>
            <a:picLocks noChangeAspect="1"/>
          </p:cNvPicPr>
          <p:nvPr/>
        </p:nvPicPr>
        <p:blipFill>
          <a:blip r:embed="rId2"/>
          <a:stretch>
            <a:fillRect/>
          </a:stretch>
        </p:blipFill>
        <p:spPr>
          <a:xfrm>
            <a:off x="10889105" y="235236"/>
            <a:ext cx="929390" cy="891601"/>
          </a:xfrm>
          <a:prstGeom prst="rect">
            <a:avLst/>
          </a:prstGeom>
        </p:spPr>
      </p:pic>
    </p:spTree>
    <p:extLst>
      <p:ext uri="{BB962C8B-B14F-4D97-AF65-F5344CB8AC3E}">
        <p14:creationId xmlns:p14="http://schemas.microsoft.com/office/powerpoint/2010/main" val="332034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B0484-CF48-A95D-2E72-329BA0D0F4F1}"/>
              </a:ext>
            </a:extLst>
          </p:cNvPr>
          <p:cNvSpPr>
            <a:spLocks noGrp="1"/>
          </p:cNvSpPr>
          <p:nvPr>
            <p:ph type="title"/>
          </p:nvPr>
        </p:nvSpPr>
        <p:spPr>
          <a:xfrm>
            <a:off x="776990" y="1104900"/>
            <a:ext cx="10515600" cy="647699"/>
          </a:xfrm>
        </p:spPr>
        <p:txBody>
          <a:bodyPr>
            <a:normAutofit fontScale="90000"/>
          </a:bodyPr>
          <a:lstStyle/>
          <a:p>
            <a:r>
              <a:rPr lang="en-US" sz="3100" b="1" dirty="0">
                <a:latin typeface="Times New Roman" panose="02020603050405020304" pitchFamily="18" charset="0"/>
                <a:cs typeface="Times New Roman" panose="02020603050405020304" pitchFamily="18" charset="0"/>
              </a:rPr>
              <a:t>Introduction</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Slope failures can have devastating economic effects on mining operations. Hence the need to prevent them is a very important geotechnical task in open pit mines.</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What if we could monitor slope conditions and predict slope failures before they happen? We will explore how this can be done using digital twin technology.</a:t>
            </a:r>
          </a:p>
        </p:txBody>
      </p:sp>
      <p:pic>
        <p:nvPicPr>
          <p:cNvPr id="8" name="Content Placeholder 7">
            <a:extLst>
              <a:ext uri="{FF2B5EF4-FFF2-40B4-BE49-F238E27FC236}">
                <a16:creationId xmlns:a16="http://schemas.microsoft.com/office/drawing/2014/main" id="{C3EA9775-50B4-9594-F11F-676175BA86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2819400"/>
            <a:ext cx="5816184" cy="3810000"/>
          </a:xfrm>
          <a:prstGeom prst="rect">
            <a:avLst/>
          </a:prstGeom>
        </p:spPr>
      </p:pic>
      <p:pic>
        <p:nvPicPr>
          <p:cNvPr id="6" name="Picture 5">
            <a:extLst>
              <a:ext uri="{FF2B5EF4-FFF2-40B4-BE49-F238E27FC236}">
                <a16:creationId xmlns:a16="http://schemas.microsoft.com/office/drawing/2014/main" id="{893E6920-33AE-F87B-A627-F75E68C229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984" y="2819400"/>
            <a:ext cx="5816184" cy="3810000"/>
          </a:xfrm>
          <a:prstGeom prst="rect">
            <a:avLst/>
          </a:prstGeom>
        </p:spPr>
      </p:pic>
      <p:pic>
        <p:nvPicPr>
          <p:cNvPr id="3" name="Picture 2">
            <a:extLst>
              <a:ext uri="{FF2B5EF4-FFF2-40B4-BE49-F238E27FC236}">
                <a16:creationId xmlns:a16="http://schemas.microsoft.com/office/drawing/2014/main" id="{653A3D22-56C6-C661-CEE8-6471F0CB6069}"/>
              </a:ext>
            </a:extLst>
          </p:cNvPr>
          <p:cNvPicPr>
            <a:picLocks noChangeAspect="1"/>
          </p:cNvPicPr>
          <p:nvPr/>
        </p:nvPicPr>
        <p:blipFill>
          <a:blip r:embed="rId4"/>
          <a:stretch>
            <a:fillRect/>
          </a:stretch>
        </p:blipFill>
        <p:spPr>
          <a:xfrm>
            <a:off x="10965305" y="213299"/>
            <a:ext cx="929390" cy="891601"/>
          </a:xfrm>
          <a:prstGeom prst="rect">
            <a:avLst/>
          </a:prstGeom>
        </p:spPr>
      </p:pic>
    </p:spTree>
    <p:extLst>
      <p:ext uri="{BB962C8B-B14F-4D97-AF65-F5344CB8AC3E}">
        <p14:creationId xmlns:p14="http://schemas.microsoft.com/office/powerpoint/2010/main" val="2455276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5ACC-B3DC-7139-7F42-60D5D4422069}"/>
              </a:ext>
            </a:extLst>
          </p:cNvPr>
          <p:cNvSpPr>
            <a:spLocks noGrp="1"/>
          </p:cNvSpPr>
          <p:nvPr>
            <p:ph type="title"/>
          </p:nvPr>
        </p:nvSpPr>
        <p:spPr>
          <a:xfrm>
            <a:off x="228600" y="152401"/>
            <a:ext cx="11125200" cy="838199"/>
          </a:xfrm>
        </p:spPr>
        <p:txBody>
          <a:bodyPr>
            <a:normAutofit/>
          </a:bodyPr>
          <a:lstStyle/>
          <a:p>
            <a:r>
              <a:rPr lang="en-US" sz="2800" b="1" dirty="0">
                <a:latin typeface="Times New Roman" panose="02020603050405020304" pitchFamily="18" charset="0"/>
                <a:cs typeface="Times New Roman" panose="02020603050405020304" pitchFamily="18" charset="0"/>
              </a:rPr>
              <a:t>What are digital twins?</a:t>
            </a:r>
          </a:p>
        </p:txBody>
      </p:sp>
      <p:sp>
        <p:nvSpPr>
          <p:cNvPr id="3" name="Content Placeholder 2">
            <a:extLst>
              <a:ext uri="{FF2B5EF4-FFF2-40B4-BE49-F238E27FC236}">
                <a16:creationId xmlns:a16="http://schemas.microsoft.com/office/drawing/2014/main" id="{8FBD5306-0FF5-CEE0-DC4D-DCA99917D0BE}"/>
              </a:ext>
            </a:extLst>
          </p:cNvPr>
          <p:cNvSpPr>
            <a:spLocks noGrp="1"/>
          </p:cNvSpPr>
          <p:nvPr>
            <p:ph idx="1"/>
          </p:nvPr>
        </p:nvSpPr>
        <p:spPr>
          <a:xfrm>
            <a:off x="381000" y="990600"/>
            <a:ext cx="11582400" cy="5715000"/>
          </a:xfrm>
        </p:spPr>
        <p:txBody>
          <a:bodyPr/>
          <a:lstStyle/>
          <a:p>
            <a:pPr marL="0" indent="0">
              <a:buNone/>
            </a:pPr>
            <a:r>
              <a:rPr lang="en-US" dirty="0">
                <a:latin typeface="Times New Roman" panose="02020603050405020304" pitchFamily="18" charset="0"/>
                <a:cs typeface="Times New Roman" panose="02020603050405020304" pitchFamily="18" charset="0"/>
              </a:rPr>
              <a:t>They are </a:t>
            </a:r>
            <a:r>
              <a:rPr lang="en-US" dirty="0">
                <a:solidFill>
                  <a:srgbClr val="FF0000"/>
                </a:solidFill>
                <a:latin typeface="Times New Roman" panose="02020603050405020304" pitchFamily="18" charset="0"/>
                <a:cs typeface="Times New Roman" panose="02020603050405020304" pitchFamily="18" charset="0"/>
              </a:rPr>
              <a:t>live</a:t>
            </a:r>
            <a:r>
              <a:rPr lang="en-US" dirty="0">
                <a:latin typeface="Times New Roman" panose="02020603050405020304" pitchFamily="18" charset="0"/>
                <a:cs typeface="Times New Roman" panose="02020603050405020304" pitchFamily="18" charset="0"/>
              </a:rPr>
              <a:t> virtual replicas of a physical item, system or process that mirrors the exact state, structure and behavior of the physical counterpart.</a:t>
            </a:r>
          </a:p>
          <a:p>
            <a:pPr marL="0" indent="0">
              <a:buNone/>
            </a:pPr>
            <a:r>
              <a:rPr lang="en-US" dirty="0">
                <a:latin typeface="Times New Roman" panose="02020603050405020304" pitchFamily="18" charset="0"/>
                <a:cs typeface="Times New Roman" panose="02020603050405020304" pitchFamily="18" charset="0"/>
              </a:rPr>
              <a:t>Digital twins:</a:t>
            </a:r>
          </a:p>
          <a:p>
            <a:pPr>
              <a:buFont typeface="Wingdings" panose="05000000000000000000" pitchFamily="2" charset="2"/>
              <a:buChar char="Ø"/>
            </a:pPr>
            <a:r>
              <a:rPr lang="en-US" dirty="0">
                <a:solidFill>
                  <a:srgbClr val="FF0000"/>
                </a:solidFill>
                <a:latin typeface="Times New Roman" panose="02020603050405020304" pitchFamily="18" charset="0"/>
                <a:cs typeface="Times New Roman" panose="02020603050405020304" pitchFamily="18" charset="0"/>
              </a:rPr>
              <a:t> Are personalized models of a physical system</a:t>
            </a:r>
          </a:p>
          <a:p>
            <a:pPr>
              <a:buFont typeface="Wingdings" panose="05000000000000000000" pitchFamily="2" charset="2"/>
              <a:buChar char="Ø"/>
            </a:pPr>
            <a:r>
              <a:rPr lang="en-US" dirty="0">
                <a:solidFill>
                  <a:srgbClr val="FF0000"/>
                </a:solidFill>
                <a:latin typeface="Times New Roman" panose="02020603050405020304" pitchFamily="18" charset="0"/>
                <a:cs typeface="Times New Roman" panose="02020603050405020304" pitchFamily="18" charset="0"/>
              </a:rPr>
              <a:t>Are dynamic</a:t>
            </a:r>
          </a:p>
          <a:p>
            <a:pPr>
              <a:buFont typeface="Wingdings" panose="05000000000000000000" pitchFamily="2" charset="2"/>
              <a:buChar char="Ø"/>
            </a:pPr>
            <a:r>
              <a:rPr lang="en-US" dirty="0">
                <a:solidFill>
                  <a:srgbClr val="FF0000"/>
                </a:solidFill>
                <a:latin typeface="Times New Roman" panose="02020603050405020304" pitchFamily="18" charset="0"/>
                <a:cs typeface="Times New Roman" panose="02020603050405020304" pitchFamily="18" charset="0"/>
              </a:rPr>
              <a:t>Evolve in real time</a:t>
            </a:r>
          </a:p>
          <a:p>
            <a:pPr>
              <a:buFont typeface="Wingdings" panose="05000000000000000000" pitchFamily="2" charset="2"/>
              <a:buChar char="Ø"/>
            </a:pPr>
            <a:r>
              <a:rPr lang="en-US" dirty="0">
                <a:solidFill>
                  <a:srgbClr val="FF0000"/>
                </a:solidFill>
                <a:latin typeface="Times New Roman" panose="02020603050405020304" pitchFamily="18" charset="0"/>
                <a:cs typeface="Times New Roman" panose="02020603050405020304" pitchFamily="18" charset="0"/>
              </a:rPr>
              <a:t>Are updated from real time sensor data</a:t>
            </a:r>
          </a:p>
          <a:p>
            <a:pPr marL="0" indent="0">
              <a:buNone/>
            </a:pPr>
            <a:endParaRPr lang="en-US" dirty="0">
              <a:solidFill>
                <a:srgbClr val="FF0000"/>
              </a:solidFill>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Digital twins are not mere simulations, they are a lot more than that!</a:t>
            </a:r>
          </a:p>
        </p:txBody>
      </p:sp>
      <p:pic>
        <p:nvPicPr>
          <p:cNvPr id="4" name="Picture 3">
            <a:extLst>
              <a:ext uri="{FF2B5EF4-FFF2-40B4-BE49-F238E27FC236}">
                <a16:creationId xmlns:a16="http://schemas.microsoft.com/office/drawing/2014/main" id="{ECE083A8-EB6E-9D4E-A267-EB80DBFE2F77}"/>
              </a:ext>
            </a:extLst>
          </p:cNvPr>
          <p:cNvPicPr>
            <a:picLocks noChangeAspect="1"/>
          </p:cNvPicPr>
          <p:nvPr/>
        </p:nvPicPr>
        <p:blipFill>
          <a:blip r:embed="rId2"/>
          <a:stretch>
            <a:fillRect/>
          </a:stretch>
        </p:blipFill>
        <p:spPr>
          <a:xfrm>
            <a:off x="11049000" y="204215"/>
            <a:ext cx="929390" cy="891601"/>
          </a:xfrm>
          <a:prstGeom prst="rect">
            <a:avLst/>
          </a:prstGeom>
        </p:spPr>
      </p:pic>
    </p:spTree>
    <p:extLst>
      <p:ext uri="{BB962C8B-B14F-4D97-AF65-F5344CB8AC3E}">
        <p14:creationId xmlns:p14="http://schemas.microsoft.com/office/powerpoint/2010/main" val="363406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AC6B-A236-9D53-F0AE-2AECFF287A99}"/>
              </a:ext>
            </a:extLst>
          </p:cNvPr>
          <p:cNvSpPr>
            <a:spLocks noGrp="1"/>
          </p:cNvSpPr>
          <p:nvPr>
            <p:ph type="title"/>
          </p:nvPr>
        </p:nvSpPr>
        <p:spPr>
          <a:xfrm>
            <a:off x="304800" y="365126"/>
            <a:ext cx="11049000" cy="625474"/>
          </a:xfrm>
        </p:spPr>
        <p:txBody>
          <a:bodyPr>
            <a:normAutofit/>
          </a:bodyPr>
          <a:lstStyle/>
          <a:p>
            <a:r>
              <a:rPr lang="en-US" sz="2800" b="1" dirty="0">
                <a:latin typeface="Times New Roman" panose="02020603050405020304" pitchFamily="18" charset="0"/>
                <a:cs typeface="Times New Roman" panose="02020603050405020304" pitchFamily="18" charset="0"/>
              </a:rPr>
              <a:t>Fundamental Elements of Digital Twins</a:t>
            </a:r>
          </a:p>
        </p:txBody>
      </p:sp>
      <p:pic>
        <p:nvPicPr>
          <p:cNvPr id="6" name="Picture 5">
            <a:extLst>
              <a:ext uri="{FF2B5EF4-FFF2-40B4-BE49-F238E27FC236}">
                <a16:creationId xmlns:a16="http://schemas.microsoft.com/office/drawing/2014/main" id="{D2A1F7BE-89D5-5624-BBCE-D1A36E3460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990600"/>
            <a:ext cx="5181600" cy="55022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ontent Placeholder 8">
            <a:extLst>
              <a:ext uri="{FF2B5EF4-FFF2-40B4-BE49-F238E27FC236}">
                <a16:creationId xmlns:a16="http://schemas.microsoft.com/office/drawing/2014/main" id="{E8E69A0E-5512-B485-4DFE-E96A3CF0A76E}"/>
              </a:ext>
            </a:extLst>
          </p:cNvPr>
          <p:cNvSpPr>
            <a:spLocks noGrp="1"/>
          </p:cNvSpPr>
          <p:nvPr>
            <p:ph idx="1"/>
          </p:nvPr>
        </p:nvSpPr>
        <p:spPr>
          <a:xfrm>
            <a:off x="5562600" y="1261316"/>
            <a:ext cx="6477000" cy="5363742"/>
          </a:xfrm>
        </p:spPr>
        <p:txBody>
          <a:bodyPr>
            <a:normAutofit/>
          </a:bodyPr>
          <a:lstStyle/>
          <a:p>
            <a:r>
              <a:rPr lang="en-US" dirty="0">
                <a:solidFill>
                  <a:srgbClr val="FF0000"/>
                </a:solidFill>
              </a:rPr>
              <a:t>Data</a:t>
            </a:r>
            <a:r>
              <a:rPr lang="en-US" dirty="0"/>
              <a:t>: First, data is obtained using sensors on the physical asset.</a:t>
            </a:r>
          </a:p>
          <a:p>
            <a:r>
              <a:rPr lang="en-US" dirty="0">
                <a:solidFill>
                  <a:srgbClr val="FF0000"/>
                </a:solidFill>
              </a:rPr>
              <a:t>Models</a:t>
            </a:r>
            <a:r>
              <a:rPr lang="en-US" dirty="0"/>
              <a:t>: Formulating of the mathematical models to be used; these are  grounded in  physics.</a:t>
            </a:r>
          </a:p>
          <a:p>
            <a:r>
              <a:rPr lang="en-US" dirty="0">
                <a:solidFill>
                  <a:srgbClr val="FF0000"/>
                </a:solidFill>
              </a:rPr>
              <a:t>Data Assimilation</a:t>
            </a:r>
            <a:r>
              <a:rPr lang="en-US" dirty="0"/>
              <a:t>: Combining the data and models, this personalizes the models to the specific asset being monitored.</a:t>
            </a:r>
          </a:p>
          <a:p>
            <a:r>
              <a:rPr lang="en-US" dirty="0">
                <a:solidFill>
                  <a:srgbClr val="FF0000"/>
                </a:solidFill>
              </a:rPr>
              <a:t>Prediction</a:t>
            </a:r>
            <a:r>
              <a:rPr lang="en-US" dirty="0"/>
              <a:t>: We can then make predictions about the future conditions of our physical asset </a:t>
            </a:r>
          </a:p>
        </p:txBody>
      </p:sp>
      <p:pic>
        <p:nvPicPr>
          <p:cNvPr id="10" name="Picture 9">
            <a:extLst>
              <a:ext uri="{FF2B5EF4-FFF2-40B4-BE49-F238E27FC236}">
                <a16:creationId xmlns:a16="http://schemas.microsoft.com/office/drawing/2014/main" id="{BBDBBA99-D6F2-CF3F-C71F-D823B57A564D}"/>
              </a:ext>
            </a:extLst>
          </p:cNvPr>
          <p:cNvPicPr>
            <a:picLocks noChangeAspect="1"/>
          </p:cNvPicPr>
          <p:nvPr/>
        </p:nvPicPr>
        <p:blipFill>
          <a:blip r:embed="rId3"/>
          <a:stretch>
            <a:fillRect/>
          </a:stretch>
        </p:blipFill>
        <p:spPr>
          <a:xfrm>
            <a:off x="10960528" y="232942"/>
            <a:ext cx="926672" cy="896190"/>
          </a:xfrm>
          <a:prstGeom prst="rect">
            <a:avLst/>
          </a:prstGeom>
        </p:spPr>
      </p:pic>
    </p:spTree>
    <p:extLst>
      <p:ext uri="{BB962C8B-B14F-4D97-AF65-F5344CB8AC3E}">
        <p14:creationId xmlns:p14="http://schemas.microsoft.com/office/powerpoint/2010/main" val="474883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D54A39-7EB6-F51D-4818-86340B38C64D}"/>
              </a:ext>
            </a:extLst>
          </p:cNvPr>
          <p:cNvSpPr>
            <a:spLocks noGrp="1"/>
          </p:cNvSpPr>
          <p:nvPr>
            <p:ph type="ctrTitle"/>
          </p:nvPr>
        </p:nvSpPr>
        <p:spPr>
          <a:xfrm>
            <a:off x="533400" y="228601"/>
            <a:ext cx="10134600" cy="679552"/>
          </a:xfrm>
        </p:spPr>
        <p:txBody>
          <a:bodyPr>
            <a:normAutofit/>
          </a:bodyPr>
          <a:lstStyle/>
          <a:p>
            <a:pPr algn="l"/>
            <a:r>
              <a:rPr lang="en-US" sz="2800" b="1" dirty="0">
                <a:latin typeface="Times New Roman" panose="02020603050405020304" pitchFamily="18" charset="0"/>
                <a:cs typeface="Times New Roman" panose="02020603050405020304" pitchFamily="18" charset="0"/>
              </a:rPr>
              <a:t>History of Digital Twins</a:t>
            </a:r>
          </a:p>
        </p:txBody>
      </p:sp>
      <p:sp>
        <p:nvSpPr>
          <p:cNvPr id="8" name="Subtitle 7">
            <a:extLst>
              <a:ext uri="{FF2B5EF4-FFF2-40B4-BE49-F238E27FC236}">
                <a16:creationId xmlns:a16="http://schemas.microsoft.com/office/drawing/2014/main" id="{4E140657-3B3C-9BC9-0F62-C5B0D5A625B8}"/>
              </a:ext>
            </a:extLst>
          </p:cNvPr>
          <p:cNvSpPr>
            <a:spLocks noGrp="1"/>
          </p:cNvSpPr>
          <p:nvPr>
            <p:ph type="subTitle" idx="1"/>
          </p:nvPr>
        </p:nvSpPr>
        <p:spPr>
          <a:xfrm>
            <a:off x="7810018" y="1150194"/>
            <a:ext cx="2325687" cy="515884"/>
          </a:xfrm>
        </p:spPr>
        <p:txBody>
          <a:bodyPr/>
          <a:lstStyle/>
          <a:p>
            <a:r>
              <a:rPr lang="en-US" b="1" dirty="0">
                <a:solidFill>
                  <a:schemeClr val="accent5">
                    <a:lumMod val="50000"/>
                  </a:schemeClr>
                </a:solidFill>
                <a:latin typeface="Times New Roman" panose="02020603050405020304" pitchFamily="18" charset="0"/>
                <a:cs typeface="Times New Roman" panose="02020603050405020304" pitchFamily="18" charset="0"/>
              </a:rPr>
              <a:t>Artemis II 2026</a:t>
            </a:r>
          </a:p>
        </p:txBody>
      </p:sp>
      <p:pic>
        <p:nvPicPr>
          <p:cNvPr id="4" name="Content Placeholder 3">
            <a:extLst>
              <a:ext uri="{FF2B5EF4-FFF2-40B4-BE49-F238E27FC236}">
                <a16:creationId xmlns:a16="http://schemas.microsoft.com/office/drawing/2014/main" id="{C71ECCC5-26C8-3631-A984-61580854027D}"/>
              </a:ext>
            </a:extLst>
          </p:cNvPr>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bwMode="auto">
          <a:xfrm>
            <a:off x="152401" y="908153"/>
            <a:ext cx="7162799" cy="4419315"/>
          </a:xfrm>
          <a:prstGeom prst="rect">
            <a:avLst/>
          </a:prstGeom>
          <a:noFill/>
          <a:ln>
            <a:noFill/>
          </a:ln>
        </p:spPr>
      </p:pic>
      <p:pic>
        <p:nvPicPr>
          <p:cNvPr id="2" name="Picture 1">
            <a:extLst>
              <a:ext uri="{FF2B5EF4-FFF2-40B4-BE49-F238E27FC236}">
                <a16:creationId xmlns:a16="http://schemas.microsoft.com/office/drawing/2014/main" id="{D8C93BC5-2477-F249-99F9-C56E987FC79F}"/>
              </a:ext>
            </a:extLst>
          </p:cNvPr>
          <p:cNvPicPr>
            <a:picLocks noChangeAspect="1"/>
          </p:cNvPicPr>
          <p:nvPr/>
        </p:nvPicPr>
        <p:blipFill>
          <a:blip r:embed="rId4"/>
          <a:stretch>
            <a:fillRect/>
          </a:stretch>
        </p:blipFill>
        <p:spPr>
          <a:xfrm>
            <a:off x="10885357" y="228600"/>
            <a:ext cx="929390" cy="891601"/>
          </a:xfrm>
          <a:prstGeom prst="rect">
            <a:avLst/>
          </a:prstGeom>
        </p:spPr>
      </p:pic>
      <p:pic>
        <p:nvPicPr>
          <p:cNvPr id="10" name="Picture 9">
            <a:extLst>
              <a:ext uri="{FF2B5EF4-FFF2-40B4-BE49-F238E27FC236}">
                <a16:creationId xmlns:a16="http://schemas.microsoft.com/office/drawing/2014/main" id="{7568AB43-3A9E-F127-6AD1-3A02E83FBF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200" y="1620184"/>
            <a:ext cx="4724398" cy="3707284"/>
          </a:xfrm>
          <a:prstGeom prst="rect">
            <a:avLst/>
          </a:prstGeom>
        </p:spPr>
      </p:pic>
    </p:spTree>
    <p:extLst>
      <p:ext uri="{BB962C8B-B14F-4D97-AF65-F5344CB8AC3E}">
        <p14:creationId xmlns:p14="http://schemas.microsoft.com/office/powerpoint/2010/main" val="1794911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0C4E78-561C-D7E9-7A97-65595D1DCFB4}"/>
              </a:ext>
            </a:extLst>
          </p:cNvPr>
          <p:cNvPicPr>
            <a:picLocks noChangeAspect="1"/>
          </p:cNvPicPr>
          <p:nvPr/>
        </p:nvPicPr>
        <p:blipFill>
          <a:blip r:embed="rId2"/>
          <a:stretch>
            <a:fillRect/>
          </a:stretch>
        </p:blipFill>
        <p:spPr>
          <a:xfrm>
            <a:off x="10889105" y="227690"/>
            <a:ext cx="929390" cy="891601"/>
          </a:xfrm>
          <a:prstGeom prst="rect">
            <a:avLst/>
          </a:prstGeom>
        </p:spPr>
      </p:pic>
      <p:sp>
        <p:nvSpPr>
          <p:cNvPr id="2" name="Title 1">
            <a:extLst>
              <a:ext uri="{FF2B5EF4-FFF2-40B4-BE49-F238E27FC236}">
                <a16:creationId xmlns:a16="http://schemas.microsoft.com/office/drawing/2014/main" id="{2C30AD63-25D6-DB38-EEC5-57BD4382C63A}"/>
              </a:ext>
            </a:extLst>
          </p:cNvPr>
          <p:cNvSpPr>
            <a:spLocks noGrp="1"/>
          </p:cNvSpPr>
          <p:nvPr>
            <p:ph type="title"/>
          </p:nvPr>
        </p:nvSpPr>
        <p:spPr>
          <a:xfrm>
            <a:off x="838200" y="365125"/>
            <a:ext cx="10515600" cy="754166"/>
          </a:xfrm>
        </p:spPr>
        <p:txBody>
          <a:bodyPr>
            <a:normAutofit/>
          </a:bodyPr>
          <a:lstStyle/>
          <a:p>
            <a:r>
              <a:rPr lang="en-US" sz="2800" b="1" dirty="0">
                <a:latin typeface="Times New Roman" panose="02020603050405020304" pitchFamily="18" charset="0"/>
                <a:cs typeface="Times New Roman" panose="02020603050405020304" pitchFamily="18" charset="0"/>
              </a:rPr>
              <a:t>Development of Digital Twin Technology</a:t>
            </a:r>
          </a:p>
        </p:txBody>
      </p:sp>
      <p:pic>
        <p:nvPicPr>
          <p:cNvPr id="10" name="Content Placeholder 9">
            <a:extLst>
              <a:ext uri="{FF2B5EF4-FFF2-40B4-BE49-F238E27FC236}">
                <a16:creationId xmlns:a16="http://schemas.microsoft.com/office/drawing/2014/main" id="{6FCE1CD2-59A0-88CB-90B2-95DCD0AEDD38}"/>
              </a:ext>
            </a:extLst>
          </p:cNvPr>
          <p:cNvPicPr>
            <a:picLocks noGrp="1" noChangeAspect="1"/>
          </p:cNvPicPr>
          <p:nvPr>
            <p:ph idx="1"/>
          </p:nvPr>
        </p:nvPicPr>
        <p:blipFill>
          <a:blip r:embed="rId3"/>
          <a:stretch>
            <a:fillRect/>
          </a:stretch>
        </p:blipFill>
        <p:spPr>
          <a:xfrm>
            <a:off x="685800" y="1447800"/>
            <a:ext cx="9601200" cy="4572000"/>
          </a:xfrm>
          <a:prstGeom prst="rect">
            <a:avLst/>
          </a:prstGeom>
        </p:spPr>
      </p:pic>
    </p:spTree>
    <p:extLst>
      <p:ext uri="{BB962C8B-B14F-4D97-AF65-F5344CB8AC3E}">
        <p14:creationId xmlns:p14="http://schemas.microsoft.com/office/powerpoint/2010/main" val="1006521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D94A3-0B0B-0C7D-D403-E0BE2E9D849B}"/>
              </a:ext>
            </a:extLst>
          </p:cNvPr>
          <p:cNvSpPr>
            <a:spLocks noGrp="1"/>
          </p:cNvSpPr>
          <p:nvPr>
            <p:ph type="title"/>
          </p:nvPr>
        </p:nvSpPr>
        <p:spPr>
          <a:xfrm>
            <a:off x="533400" y="1095816"/>
            <a:ext cx="10287000" cy="656784"/>
          </a:xfrm>
        </p:spPr>
        <p:txBody>
          <a:bodyPr>
            <a:noAutofit/>
          </a:bodyPr>
          <a:lstStyle/>
          <a:p>
            <a:pPr marL="514350" marR="0" lvl="0" indent="-514350" defTabSz="914400" rtl="0" eaLnBrk="1" fontAlgn="auto" latinLnBrk="0" hangingPunct="1">
              <a:lnSpc>
                <a:spcPct val="90000"/>
              </a:lnSpc>
              <a:spcBef>
                <a:spcPts val="1000"/>
              </a:spcBef>
              <a:spcAft>
                <a:spcPts val="0"/>
              </a:spcAft>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en-US" sz="2800" b="1" dirty="0">
                <a:solidFill>
                  <a:prstClr val="black"/>
                </a:solidFill>
                <a:latin typeface="Times New Roman" panose="02020603050405020304" pitchFamily="18" charset="0"/>
                <a:ea typeface="+mn-ea"/>
                <a:cs typeface="Times New Roman" panose="02020603050405020304" pitchFamily="18" charset="0"/>
              </a:rPr>
              <a:t>Steps in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Creating Digital Twins for Slope </a:t>
            </a:r>
            <a:r>
              <a:rPr lang="en-US" sz="2800" b="1" dirty="0">
                <a:solidFill>
                  <a:prstClr val="black"/>
                </a:solidFill>
                <a:latin typeface="Times New Roman" panose="02020603050405020304" pitchFamily="18" charset="0"/>
                <a:ea typeface="+mn-ea"/>
                <a:cs typeface="Times New Roman" panose="02020603050405020304" pitchFamily="18" charset="0"/>
              </a:rPr>
              <a:t>M</a:t>
            </a: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onitoring</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Failure </a:t>
            </a:r>
            <a:r>
              <a:rPr lang="en-US" sz="2800" b="1" dirty="0">
                <a:solidFill>
                  <a:prstClr val="black"/>
                </a:solidFill>
                <a:latin typeface="Times New Roman" panose="02020603050405020304" pitchFamily="18" charset="0"/>
                <a:ea typeface="+mn-ea"/>
                <a:cs typeface="Times New Roman" panose="02020603050405020304" pitchFamily="18" charset="0"/>
              </a:rPr>
              <a:t>P</a:t>
            </a: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rediction</a:t>
            </a: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sz="3200" dirty="0"/>
          </a:p>
        </p:txBody>
      </p:sp>
      <p:sp>
        <p:nvSpPr>
          <p:cNvPr id="3" name="Content Placeholder 2">
            <a:extLst>
              <a:ext uri="{FF2B5EF4-FFF2-40B4-BE49-F238E27FC236}">
                <a16:creationId xmlns:a16="http://schemas.microsoft.com/office/drawing/2014/main" id="{75EFAC39-8778-F558-277E-1A873B48146B}"/>
              </a:ext>
            </a:extLst>
          </p:cNvPr>
          <p:cNvSpPr>
            <a:spLocks noGrp="1"/>
          </p:cNvSpPr>
          <p:nvPr>
            <p:ph idx="1"/>
          </p:nvPr>
        </p:nvSpPr>
        <p:spPr>
          <a:xfrm>
            <a:off x="838200" y="1095816"/>
            <a:ext cx="10515600" cy="5638932"/>
          </a:xfrm>
        </p:spPr>
        <p:txBody>
          <a:bodyPr>
            <a:normAutofit/>
          </a:bodyPr>
          <a:lstStyle/>
          <a:p>
            <a:pPr marL="514350" indent="-514350">
              <a:buAutoNum type="arabicPeriod"/>
            </a:pPr>
            <a:r>
              <a:rPr lang="en-US" dirty="0"/>
              <a:t>Design of the Physical slopes and the computational models</a:t>
            </a:r>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r>
              <a:rPr lang="en-US" dirty="0"/>
              <a:t>2. Capture of the physical slopes</a:t>
            </a:r>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p:txBody>
      </p:sp>
      <p:pic>
        <p:nvPicPr>
          <p:cNvPr id="4" name="Picture 3">
            <a:extLst>
              <a:ext uri="{FF2B5EF4-FFF2-40B4-BE49-F238E27FC236}">
                <a16:creationId xmlns:a16="http://schemas.microsoft.com/office/drawing/2014/main" id="{C137437F-F245-568B-0E50-E55C324D5ED3}"/>
              </a:ext>
            </a:extLst>
          </p:cNvPr>
          <p:cNvPicPr>
            <a:picLocks noChangeAspect="1"/>
          </p:cNvPicPr>
          <p:nvPr/>
        </p:nvPicPr>
        <p:blipFill>
          <a:blip r:embed="rId2"/>
          <a:stretch>
            <a:fillRect/>
          </a:stretch>
        </p:blipFill>
        <p:spPr>
          <a:xfrm>
            <a:off x="11049000" y="204215"/>
            <a:ext cx="929390" cy="891601"/>
          </a:xfrm>
          <a:prstGeom prst="rect">
            <a:avLst/>
          </a:prstGeom>
        </p:spPr>
      </p:pic>
      <p:pic>
        <p:nvPicPr>
          <p:cNvPr id="8" name="Picture 7">
            <a:extLst>
              <a:ext uri="{FF2B5EF4-FFF2-40B4-BE49-F238E27FC236}">
                <a16:creationId xmlns:a16="http://schemas.microsoft.com/office/drawing/2014/main" id="{092C599B-5622-D42D-9DB6-2856FB617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950" y="1524000"/>
            <a:ext cx="5276850" cy="2188540"/>
          </a:xfrm>
          <a:prstGeom prst="rect">
            <a:avLst/>
          </a:prstGeom>
        </p:spPr>
      </p:pic>
      <p:pic>
        <p:nvPicPr>
          <p:cNvPr id="10" name="Picture 9">
            <a:extLst>
              <a:ext uri="{FF2B5EF4-FFF2-40B4-BE49-F238E27FC236}">
                <a16:creationId xmlns:a16="http://schemas.microsoft.com/office/drawing/2014/main" id="{3932833C-2B45-B784-F229-C698004438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500" y="4473001"/>
            <a:ext cx="4725493" cy="2188540"/>
          </a:xfrm>
          <a:prstGeom prst="rect">
            <a:avLst/>
          </a:prstGeom>
        </p:spPr>
      </p:pic>
      <p:pic>
        <p:nvPicPr>
          <p:cNvPr id="12" name="Picture 11">
            <a:extLst>
              <a:ext uri="{FF2B5EF4-FFF2-40B4-BE49-F238E27FC236}">
                <a16:creationId xmlns:a16="http://schemas.microsoft.com/office/drawing/2014/main" id="{34BF7D00-280D-AF29-48CA-05692E4D68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4472999"/>
            <a:ext cx="4609007" cy="2188541"/>
          </a:xfrm>
          <a:prstGeom prst="rect">
            <a:avLst/>
          </a:prstGeom>
        </p:spPr>
      </p:pic>
    </p:spTree>
    <p:extLst>
      <p:ext uri="{BB962C8B-B14F-4D97-AF65-F5344CB8AC3E}">
        <p14:creationId xmlns:p14="http://schemas.microsoft.com/office/powerpoint/2010/main" val="3178211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442582-514A-FD4A-8500-33FFEDA70476}"/>
              </a:ext>
            </a:extLst>
          </p:cNvPr>
          <p:cNvSpPr>
            <a:spLocks noGrp="1"/>
          </p:cNvSpPr>
          <p:nvPr>
            <p:ph idx="1"/>
          </p:nvPr>
        </p:nvSpPr>
        <p:spPr>
          <a:xfrm>
            <a:off x="838200" y="381000"/>
            <a:ext cx="10515600" cy="6324600"/>
          </a:xfrm>
        </p:spPr>
        <p:txBody>
          <a:bodyPr>
            <a:normAutofit/>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3. Data acquisition using sensors</a:t>
            </a:r>
          </a:p>
          <a:p>
            <a:pPr marL="0" marR="0" lvl="0" indent="0" algn="l" defTabSz="914400" rtl="0" eaLnBrk="1" fontAlgn="auto" latinLnBrk="0" hangingPunct="1">
              <a:lnSpc>
                <a:spcPct val="90000"/>
              </a:lnSpc>
              <a:spcBef>
                <a:spcPts val="1000"/>
              </a:spcBef>
              <a:spcAft>
                <a:spcPts val="0"/>
              </a:spcAft>
              <a:buClrTx/>
              <a:buSzTx/>
              <a:buNone/>
              <a:tabLst/>
              <a:defRPr/>
            </a:pPr>
            <a:endParaRPr lang="en-US" dirty="0">
              <a:solidFill>
                <a:prstClr val="black"/>
              </a:solidFill>
              <a:latin typeface="Calibri"/>
            </a:endParaRPr>
          </a:p>
          <a:p>
            <a:pPr marL="0" marR="0" lvl="0" indent="0" algn="l" defTabSz="914400" rtl="0" eaLnBrk="1" fontAlgn="auto" latinLnBrk="0" hangingPunct="1">
              <a:lnSpc>
                <a:spcPct val="90000"/>
              </a:lnSpc>
              <a:spcBef>
                <a:spcPts val="1000"/>
              </a:spcBef>
              <a:spcAft>
                <a:spcPts val="0"/>
              </a:spcAft>
              <a:buClrTx/>
              <a:buSzTx/>
              <a:buNone/>
              <a:tabLst/>
              <a:defRPr/>
            </a:pPr>
            <a:endParaRPr lang="en-US" dirty="0">
              <a:solidFill>
                <a:prstClr val="black"/>
              </a:solidFill>
              <a:latin typeface="Calibri"/>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lang="en-US" dirty="0">
              <a:solidFill>
                <a:prstClr val="black"/>
              </a:solidFill>
              <a:latin typeface="Calibri"/>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lang="en-US" dirty="0">
              <a:solidFill>
                <a:prstClr val="black"/>
              </a:solidFill>
              <a:latin typeface="Calibri"/>
            </a:endParaRPr>
          </a:p>
          <a:p>
            <a:pPr marL="0" marR="0" lvl="0" indent="0" algn="l" defTabSz="914400" rtl="0" eaLnBrk="1" fontAlgn="auto" latinLnBrk="0" hangingPunct="1">
              <a:lnSpc>
                <a:spcPct val="90000"/>
              </a:lnSpc>
              <a:spcBef>
                <a:spcPts val="1000"/>
              </a:spcBef>
              <a:spcAft>
                <a:spcPts val="0"/>
              </a:spcAft>
              <a:buClrTx/>
              <a:buSzTx/>
              <a:buNone/>
              <a:tabLst/>
              <a:defRPr/>
            </a:pPr>
            <a:endParaRPr lang="en-US" dirty="0">
              <a:solidFill>
                <a:prstClr val="black"/>
              </a:solidFill>
              <a:latin typeface="Calibri"/>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pic>
        <p:nvPicPr>
          <p:cNvPr id="8" name="Picture 7">
            <a:extLst>
              <a:ext uri="{FF2B5EF4-FFF2-40B4-BE49-F238E27FC236}">
                <a16:creationId xmlns:a16="http://schemas.microsoft.com/office/drawing/2014/main" id="{F2BB9E41-80DB-064A-401A-135EFDCE9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8494" y="1143000"/>
            <a:ext cx="3954905" cy="1676400"/>
          </a:xfrm>
          <a:prstGeom prst="rect">
            <a:avLst/>
          </a:prstGeom>
        </p:spPr>
      </p:pic>
      <p:pic>
        <p:nvPicPr>
          <p:cNvPr id="2" name="Picture 1">
            <a:extLst>
              <a:ext uri="{FF2B5EF4-FFF2-40B4-BE49-F238E27FC236}">
                <a16:creationId xmlns:a16="http://schemas.microsoft.com/office/drawing/2014/main" id="{EB6AAE08-D4B3-9447-C423-23DE67B9C0E3}"/>
              </a:ext>
            </a:extLst>
          </p:cNvPr>
          <p:cNvPicPr>
            <a:picLocks noChangeAspect="1"/>
          </p:cNvPicPr>
          <p:nvPr/>
        </p:nvPicPr>
        <p:blipFill>
          <a:blip r:embed="rId3"/>
          <a:stretch>
            <a:fillRect/>
          </a:stretch>
        </p:blipFill>
        <p:spPr>
          <a:xfrm>
            <a:off x="10889105" y="119921"/>
            <a:ext cx="929390" cy="891601"/>
          </a:xfrm>
          <a:prstGeom prst="rect">
            <a:avLst/>
          </a:prstGeom>
        </p:spPr>
      </p:pic>
      <p:pic>
        <p:nvPicPr>
          <p:cNvPr id="5" name="Picture 4">
            <a:extLst>
              <a:ext uri="{FF2B5EF4-FFF2-40B4-BE49-F238E27FC236}">
                <a16:creationId xmlns:a16="http://schemas.microsoft.com/office/drawing/2014/main" id="{1E121262-3BF9-8FC5-D600-71EACF2655D8}"/>
              </a:ext>
            </a:extLst>
          </p:cNvPr>
          <p:cNvPicPr>
            <a:picLocks noChangeAspect="1"/>
          </p:cNvPicPr>
          <p:nvPr/>
        </p:nvPicPr>
        <p:blipFill>
          <a:blip r:embed="rId4"/>
          <a:stretch>
            <a:fillRect/>
          </a:stretch>
        </p:blipFill>
        <p:spPr>
          <a:xfrm>
            <a:off x="685800" y="1011522"/>
            <a:ext cx="7162800" cy="5236878"/>
          </a:xfrm>
          <a:prstGeom prst="rect">
            <a:avLst/>
          </a:prstGeom>
        </p:spPr>
      </p:pic>
    </p:spTree>
    <p:extLst>
      <p:ext uri="{BB962C8B-B14F-4D97-AF65-F5344CB8AC3E}">
        <p14:creationId xmlns:p14="http://schemas.microsoft.com/office/powerpoint/2010/main" val="2283399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49B3769-BAFE-F332-0C64-DE6FA8198DD8}"/>
              </a:ext>
            </a:extLst>
          </p:cNvPr>
          <p:cNvSpPr>
            <a:spLocks noGrp="1"/>
          </p:cNvSpPr>
          <p:nvPr>
            <p:ph type="title"/>
          </p:nvPr>
        </p:nvSpPr>
        <p:spPr>
          <a:xfrm>
            <a:off x="839788" y="365126"/>
            <a:ext cx="10515600" cy="1316034"/>
          </a:xfrm>
        </p:spPr>
        <p:txBody>
          <a:bodyPr>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700" dirty="0">
                <a:solidFill>
                  <a:prstClr val="black"/>
                </a:solidFill>
                <a:latin typeface="Times New Roman" panose="02020603050405020304" pitchFamily="18" charset="0"/>
                <a:ea typeface="+mn-ea"/>
                <a:cs typeface="Times New Roman" panose="02020603050405020304" pitchFamily="18" charset="0"/>
              </a:rPr>
              <a:t>4. </a:t>
            </a:r>
            <a:r>
              <a:rPr kumimoji="0" lang="en-US" sz="27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Data transmission, data platforms and computational infrastructure</a:t>
            </a:r>
            <a:br>
              <a:rPr kumimoji="0" lang="en-US" sz="2900" b="0" i="0" u="none" strike="noStrike" kern="1200" cap="none" spc="0" normalizeH="0" baseline="0" noProof="0" dirty="0">
                <a:ln>
                  <a:noFill/>
                </a:ln>
                <a:solidFill>
                  <a:prstClr val="black"/>
                </a:solidFill>
                <a:effectLst/>
                <a:uLnTx/>
                <a:uFillTx/>
                <a:latin typeface="Calibri"/>
                <a:ea typeface="+mn-ea"/>
                <a:cs typeface="+mn-cs"/>
              </a:rPr>
            </a:br>
            <a:br>
              <a:rPr kumimoji="0" lang="en-US" sz="2800" b="0" i="0" u="none" strike="noStrike" kern="1200" cap="none" spc="0" normalizeH="0" baseline="0" noProof="0" dirty="0">
                <a:ln>
                  <a:noFill/>
                </a:ln>
                <a:solidFill>
                  <a:prstClr val="black"/>
                </a:solidFill>
                <a:effectLst/>
                <a:uLnTx/>
                <a:uFillTx/>
                <a:latin typeface="Calibri"/>
                <a:ea typeface="+mn-ea"/>
                <a:cs typeface="+mn-cs"/>
              </a:rPr>
            </a:br>
            <a:endParaRPr lang="en-US" dirty="0"/>
          </a:p>
        </p:txBody>
      </p:sp>
      <p:sp>
        <p:nvSpPr>
          <p:cNvPr id="3" name="Content Placeholder 2">
            <a:extLst>
              <a:ext uri="{FF2B5EF4-FFF2-40B4-BE49-F238E27FC236}">
                <a16:creationId xmlns:a16="http://schemas.microsoft.com/office/drawing/2014/main" id="{EC19364B-FF6B-702A-44AF-1249F7B918E4}"/>
              </a:ext>
            </a:extLst>
          </p:cNvPr>
          <p:cNvSpPr>
            <a:spLocks noGrp="1"/>
          </p:cNvSpPr>
          <p:nvPr>
            <p:ph sz="half" idx="2"/>
          </p:nvPr>
        </p:nvSpPr>
        <p:spPr>
          <a:xfrm>
            <a:off x="839788" y="5757863"/>
            <a:ext cx="9218612" cy="735012"/>
          </a:xfrm>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solidFill>
                  <a:prstClr val="black"/>
                </a:solidFill>
                <a:latin typeface="Times New Roman" panose="02020603050405020304" pitchFamily="18" charset="0"/>
                <a:cs typeface="Times New Roman" panose="02020603050405020304" pitchFamily="18" charset="0"/>
              </a:rPr>
              <a:t>5. Data analytics with machine learning models</a:t>
            </a:r>
            <a:endParaRPr lang="en-US" sz="2400" dirty="0">
              <a:latin typeface="Times New Roman" panose="02020603050405020304" pitchFamily="18" charset="0"/>
              <a:cs typeface="Times New Roman" panose="02020603050405020304" pitchFamily="18" charset="0"/>
            </a:endParaRPr>
          </a:p>
        </p:txBody>
      </p:sp>
      <p:sp>
        <p:nvSpPr>
          <p:cNvPr id="11" name="Text Placeholder 10">
            <a:extLst>
              <a:ext uri="{FF2B5EF4-FFF2-40B4-BE49-F238E27FC236}">
                <a16:creationId xmlns:a16="http://schemas.microsoft.com/office/drawing/2014/main" id="{A9311C3B-C490-A6B2-D4FF-68EDBAB1DE13}"/>
              </a:ext>
            </a:extLst>
          </p:cNvPr>
          <p:cNvSpPr>
            <a:spLocks noGrp="1"/>
          </p:cNvSpPr>
          <p:nvPr>
            <p:ph type="body" sz="quarter" idx="3"/>
          </p:nvPr>
        </p:nvSpPr>
        <p:spPr/>
        <p:txBody>
          <a:bodyPr>
            <a:normAutofit/>
          </a:bodyPr>
          <a:lstStyle/>
          <a:p>
            <a:endParaRPr lang="en-US"/>
          </a:p>
        </p:txBody>
      </p:sp>
      <p:sp>
        <p:nvSpPr>
          <p:cNvPr id="12" name="Content Placeholder 11">
            <a:extLst>
              <a:ext uri="{FF2B5EF4-FFF2-40B4-BE49-F238E27FC236}">
                <a16:creationId xmlns:a16="http://schemas.microsoft.com/office/drawing/2014/main" id="{341F9877-E3D1-B0DE-1B64-107E91E15C4C}"/>
              </a:ext>
            </a:extLst>
          </p:cNvPr>
          <p:cNvSpPr>
            <a:spLocks noGrp="1"/>
          </p:cNvSpPr>
          <p:nvPr>
            <p:ph sz="quarter" idx="4"/>
          </p:nvPr>
        </p:nvSpPr>
        <p:spPr>
          <a:xfrm>
            <a:off x="533400" y="5311773"/>
            <a:ext cx="10821988" cy="446089"/>
          </a:xfrm>
        </p:spPr>
        <p:txBody>
          <a:bodyPr>
            <a:normAutofit/>
          </a:bodyPr>
          <a:lstStyle/>
          <a:p>
            <a:pPr marL="0" indent="0">
              <a:buNone/>
            </a:pPr>
            <a:r>
              <a:rPr lang="en-US" sz="2400" i="1" dirty="0">
                <a:latin typeface="Times New Roman" panose="02020603050405020304" pitchFamily="18" charset="0"/>
                <a:cs typeface="Times New Roman" panose="02020603050405020304" pitchFamily="18" charset="0"/>
              </a:rPr>
              <a:t>Amazon Web Services (AWS) Data Centers</a:t>
            </a:r>
          </a:p>
        </p:txBody>
      </p:sp>
      <p:pic>
        <p:nvPicPr>
          <p:cNvPr id="4" name="Picture 3">
            <a:extLst>
              <a:ext uri="{FF2B5EF4-FFF2-40B4-BE49-F238E27FC236}">
                <a16:creationId xmlns:a16="http://schemas.microsoft.com/office/drawing/2014/main" id="{173BD620-569A-3FC5-791E-E5AC5DC840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272" y="1100137"/>
            <a:ext cx="5701883" cy="4005263"/>
          </a:xfrm>
          <a:prstGeom prst="rect">
            <a:avLst/>
          </a:prstGeom>
        </p:spPr>
      </p:pic>
      <p:pic>
        <p:nvPicPr>
          <p:cNvPr id="5" name="Picture 4">
            <a:extLst>
              <a:ext uri="{FF2B5EF4-FFF2-40B4-BE49-F238E27FC236}">
                <a16:creationId xmlns:a16="http://schemas.microsoft.com/office/drawing/2014/main" id="{38A6DE67-703C-C890-5218-33A3204F36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6020" y="1100137"/>
            <a:ext cx="5899708" cy="4005263"/>
          </a:xfrm>
          <a:prstGeom prst="rect">
            <a:avLst/>
          </a:prstGeom>
        </p:spPr>
      </p:pic>
      <p:pic>
        <p:nvPicPr>
          <p:cNvPr id="2" name="Picture 1">
            <a:extLst>
              <a:ext uri="{FF2B5EF4-FFF2-40B4-BE49-F238E27FC236}">
                <a16:creationId xmlns:a16="http://schemas.microsoft.com/office/drawing/2014/main" id="{B421859A-D004-B0DC-1B49-917CF68179E4}"/>
              </a:ext>
            </a:extLst>
          </p:cNvPr>
          <p:cNvPicPr>
            <a:picLocks noChangeAspect="1"/>
          </p:cNvPicPr>
          <p:nvPr/>
        </p:nvPicPr>
        <p:blipFill>
          <a:blip r:embed="rId4"/>
          <a:stretch>
            <a:fillRect/>
          </a:stretch>
        </p:blipFill>
        <p:spPr>
          <a:xfrm>
            <a:off x="10887517" y="71435"/>
            <a:ext cx="929390" cy="919165"/>
          </a:xfrm>
          <a:prstGeom prst="rect">
            <a:avLst/>
          </a:prstGeom>
        </p:spPr>
      </p:pic>
    </p:spTree>
    <p:extLst>
      <p:ext uri="{BB962C8B-B14F-4D97-AF65-F5344CB8AC3E}">
        <p14:creationId xmlns:p14="http://schemas.microsoft.com/office/powerpoint/2010/main" val="3417019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CE48-6F11-D844-10DF-0E25FCC4CA13}"/>
              </a:ext>
            </a:extLst>
          </p:cNvPr>
          <p:cNvSpPr>
            <a:spLocks noGrp="1"/>
          </p:cNvSpPr>
          <p:nvPr>
            <p:ph type="title"/>
          </p:nvPr>
        </p:nvSpPr>
        <p:spPr>
          <a:xfrm>
            <a:off x="533400" y="692057"/>
            <a:ext cx="10515600" cy="1371601"/>
          </a:xfrm>
        </p:spPr>
        <p:txBody>
          <a:bodyPr>
            <a:normAutofit fontScale="90000"/>
          </a:bodyPr>
          <a:lstStyle/>
          <a:p>
            <a:r>
              <a:rPr lang="en-US" sz="3100" b="1" dirty="0">
                <a:latin typeface="Times New Roman" panose="02020603050405020304" pitchFamily="18" charset="0"/>
                <a:cs typeface="Times New Roman" panose="02020603050405020304" pitchFamily="18" charset="0"/>
              </a:rPr>
              <a:t>Fundamental Mathematical Model for Structural Twins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Digital twins of any physical structure are modelled based on the laws of structural dynamics. With the matrix form of Newton`s Second Law as the fundamental mathematical model. </a:t>
            </a:r>
          </a:p>
        </p:txBody>
      </p:sp>
      <p:sp>
        <p:nvSpPr>
          <p:cNvPr id="13" name="Content Placeholder 12">
            <a:extLst>
              <a:ext uri="{FF2B5EF4-FFF2-40B4-BE49-F238E27FC236}">
                <a16:creationId xmlns:a16="http://schemas.microsoft.com/office/drawing/2014/main" id="{9614DA71-631E-0249-5A42-9E0CCCFFF5A8}"/>
              </a:ext>
            </a:extLst>
          </p:cNvPr>
          <p:cNvSpPr>
            <a:spLocks noGrp="1"/>
          </p:cNvSpPr>
          <p:nvPr>
            <p:ph sz="half" idx="1"/>
          </p:nvPr>
        </p:nvSpPr>
        <p:spPr>
          <a:xfrm>
            <a:off x="4114800" y="3035508"/>
            <a:ext cx="7620000" cy="3457366"/>
          </a:xfrm>
        </p:spPr>
        <p:txBody>
          <a:bodyPr>
            <a:normAutofit lnSpcReduction="10000"/>
          </a:bodyPr>
          <a:lstStyle/>
          <a:p>
            <a:pPr marL="0" indent="0">
              <a:buNone/>
            </a:pPr>
            <a:r>
              <a:rPr lang="en-US" dirty="0"/>
              <a:t>M= Mass of slopes</a:t>
            </a:r>
          </a:p>
          <a:p>
            <a:pPr marL="0" indent="0">
              <a:buNone/>
            </a:pPr>
            <a:r>
              <a:rPr lang="en-US" dirty="0"/>
              <a:t>K= Stiffness</a:t>
            </a:r>
          </a:p>
          <a:p>
            <a:pPr marL="0" indent="0">
              <a:buNone/>
            </a:pPr>
            <a:r>
              <a:rPr lang="en-US" dirty="0"/>
              <a:t>C= Damping</a:t>
            </a:r>
          </a:p>
          <a:p>
            <a:pPr marL="0" indent="0">
              <a:buNone/>
            </a:pPr>
            <a:r>
              <a:rPr lang="en-US" dirty="0"/>
              <a:t>X‘’= Acceleration</a:t>
            </a:r>
          </a:p>
          <a:p>
            <a:pPr marL="0" indent="0">
              <a:buNone/>
            </a:pPr>
            <a:r>
              <a:rPr lang="en-US" dirty="0"/>
              <a:t>X’= Velocity</a:t>
            </a:r>
          </a:p>
          <a:p>
            <a:pPr marL="0" indent="0">
              <a:buNone/>
            </a:pPr>
            <a:r>
              <a:rPr lang="en-US" dirty="0"/>
              <a:t>X= Displacement</a:t>
            </a:r>
          </a:p>
          <a:p>
            <a:pPr marL="0" indent="0">
              <a:buNone/>
            </a:pPr>
            <a:r>
              <a:rPr lang="en-US" dirty="0"/>
              <a:t>F(t)= Force </a:t>
            </a:r>
          </a:p>
        </p:txBody>
      </p:sp>
      <p:pic>
        <p:nvPicPr>
          <p:cNvPr id="12" name="Content Placeholder 11">
            <a:extLst>
              <a:ext uri="{FF2B5EF4-FFF2-40B4-BE49-F238E27FC236}">
                <a16:creationId xmlns:a16="http://schemas.microsoft.com/office/drawing/2014/main" id="{8DEBDF5B-2D4E-5252-8E90-51DF9812D03B}"/>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colorTemperature colorTemp="6600"/>
                    </a14:imgEffect>
                  </a14:imgLayer>
                </a14:imgProps>
              </a:ext>
            </a:extLst>
          </a:blip>
          <a:stretch>
            <a:fillRect/>
          </a:stretch>
        </p:blipFill>
        <p:spPr>
          <a:xfrm>
            <a:off x="829456" y="3035508"/>
            <a:ext cx="3200400" cy="786984"/>
          </a:xfrm>
          <a:prstGeom prst="rect">
            <a:avLst/>
          </a:prstGeom>
          <a:scene3d>
            <a:camera prst="orthographicFront"/>
            <a:lightRig rig="sunset" dir="t"/>
          </a:scene3d>
          <a:sp3d extrusionH="76200" contourW="12700">
            <a:extrusionClr>
              <a:srgbClr val="FF0000"/>
            </a:extrusionClr>
            <a:contourClr>
              <a:srgbClr val="FF0000"/>
            </a:contourClr>
          </a:sp3d>
        </p:spPr>
      </p:pic>
      <p:pic>
        <p:nvPicPr>
          <p:cNvPr id="4" name="Picture 3">
            <a:extLst>
              <a:ext uri="{FF2B5EF4-FFF2-40B4-BE49-F238E27FC236}">
                <a16:creationId xmlns:a16="http://schemas.microsoft.com/office/drawing/2014/main" id="{67AA3FC2-0457-70F4-D898-E91B52379DCC}"/>
              </a:ext>
            </a:extLst>
          </p:cNvPr>
          <p:cNvPicPr>
            <a:picLocks noChangeAspect="1"/>
          </p:cNvPicPr>
          <p:nvPr/>
        </p:nvPicPr>
        <p:blipFill>
          <a:blip r:embed="rId4"/>
          <a:stretch>
            <a:fillRect/>
          </a:stretch>
        </p:blipFill>
        <p:spPr>
          <a:xfrm>
            <a:off x="11049000" y="200208"/>
            <a:ext cx="929390" cy="891601"/>
          </a:xfrm>
          <a:prstGeom prst="rect">
            <a:avLst/>
          </a:prstGeom>
        </p:spPr>
      </p:pic>
    </p:spTree>
    <p:extLst>
      <p:ext uri="{BB962C8B-B14F-4D97-AF65-F5344CB8AC3E}">
        <p14:creationId xmlns:p14="http://schemas.microsoft.com/office/powerpoint/2010/main" val="1222131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8068-1083-06A2-EED9-13B241B6A7D6}"/>
              </a:ext>
            </a:extLst>
          </p:cNvPr>
          <p:cNvSpPr>
            <a:spLocks noGrp="1"/>
          </p:cNvSpPr>
          <p:nvPr>
            <p:ph type="title"/>
          </p:nvPr>
        </p:nvSpPr>
        <p:spPr>
          <a:xfrm>
            <a:off x="609600" y="365125"/>
            <a:ext cx="10744200" cy="930275"/>
          </a:xfrm>
        </p:spPr>
        <p:txBody>
          <a:bodyPr>
            <a:normAutofit/>
          </a:bodyPr>
          <a:lstStyle/>
          <a:p>
            <a:r>
              <a:rPr lang="en-US" sz="2800" b="1" dirty="0">
                <a:latin typeface="Times New Roman" panose="02020603050405020304" pitchFamily="18" charset="0"/>
                <a:cs typeface="Times New Roman" panose="02020603050405020304" pitchFamily="18" charset="0"/>
              </a:rPr>
              <a:t>Failure Prediction</a:t>
            </a:r>
          </a:p>
        </p:txBody>
      </p:sp>
      <p:pic>
        <p:nvPicPr>
          <p:cNvPr id="7" name="Content Placeholder 6">
            <a:extLst>
              <a:ext uri="{FF2B5EF4-FFF2-40B4-BE49-F238E27FC236}">
                <a16:creationId xmlns:a16="http://schemas.microsoft.com/office/drawing/2014/main" id="{299CDF3C-C91F-273B-3C95-383F474F340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151744"/>
            <a:ext cx="6553200" cy="5630056"/>
          </a:xfrm>
          <a:prstGeom prst="rect">
            <a:avLst/>
          </a:prstGeom>
        </p:spPr>
      </p:pic>
      <p:sp>
        <p:nvSpPr>
          <p:cNvPr id="5" name="Content Placeholder 4">
            <a:extLst>
              <a:ext uri="{FF2B5EF4-FFF2-40B4-BE49-F238E27FC236}">
                <a16:creationId xmlns:a16="http://schemas.microsoft.com/office/drawing/2014/main" id="{8907BA73-3DA4-D4AB-7C7C-0A41420E1342}"/>
              </a:ext>
            </a:extLst>
          </p:cNvPr>
          <p:cNvSpPr>
            <a:spLocks noGrp="1"/>
          </p:cNvSpPr>
          <p:nvPr>
            <p:ph sz="half" idx="2"/>
          </p:nvPr>
        </p:nvSpPr>
        <p:spPr>
          <a:xfrm>
            <a:off x="6934200" y="1151744"/>
            <a:ext cx="4648200" cy="4944257"/>
          </a:xfrm>
        </p:spPr>
        <p:txBody>
          <a:bodyPr>
            <a:normAutofit/>
          </a:bodyPr>
          <a:lstStyle/>
          <a:p>
            <a:r>
              <a:rPr lang="en-US" dirty="0"/>
              <a:t>The computational models will contain geotechnical concepts such as the limit equilibrium method.</a:t>
            </a:r>
          </a:p>
          <a:p>
            <a:r>
              <a:rPr lang="en-US" dirty="0"/>
              <a:t>The model will be calculating factors of safety instantaneously.</a:t>
            </a:r>
          </a:p>
          <a:p>
            <a:r>
              <a:rPr lang="en-US" dirty="0"/>
              <a:t>Alarms will be raised when factors of safety start operating towards the allowable limit.</a:t>
            </a:r>
          </a:p>
        </p:txBody>
      </p:sp>
      <p:pic>
        <p:nvPicPr>
          <p:cNvPr id="3" name="Picture 2">
            <a:extLst>
              <a:ext uri="{FF2B5EF4-FFF2-40B4-BE49-F238E27FC236}">
                <a16:creationId xmlns:a16="http://schemas.microsoft.com/office/drawing/2014/main" id="{C3F5AD58-CE4E-676C-DBDC-D90F4C7EF97B}"/>
              </a:ext>
            </a:extLst>
          </p:cNvPr>
          <p:cNvPicPr>
            <a:picLocks noChangeAspect="1"/>
          </p:cNvPicPr>
          <p:nvPr/>
        </p:nvPicPr>
        <p:blipFill>
          <a:blip r:embed="rId3"/>
          <a:stretch>
            <a:fillRect/>
          </a:stretch>
        </p:blipFill>
        <p:spPr>
          <a:xfrm>
            <a:off x="10881610" y="248926"/>
            <a:ext cx="929390" cy="891601"/>
          </a:xfrm>
          <a:prstGeom prst="rect">
            <a:avLst/>
          </a:prstGeom>
        </p:spPr>
      </p:pic>
    </p:spTree>
    <p:extLst>
      <p:ext uri="{BB962C8B-B14F-4D97-AF65-F5344CB8AC3E}">
        <p14:creationId xmlns:p14="http://schemas.microsoft.com/office/powerpoint/2010/main" val="2240675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C4E8-35F9-6528-2ED9-95F846285C09}"/>
              </a:ext>
            </a:extLst>
          </p:cNvPr>
          <p:cNvSpPr>
            <a:spLocks noGrp="1"/>
          </p:cNvSpPr>
          <p:nvPr>
            <p:ph type="title"/>
          </p:nvPr>
        </p:nvSpPr>
        <p:spPr>
          <a:xfrm>
            <a:off x="838200" y="365125"/>
            <a:ext cx="10515600" cy="1325563"/>
          </a:xfrm>
        </p:spPr>
        <p:txBody>
          <a:bodyPr>
            <a:normAutofit/>
          </a:bodyPr>
          <a:lstStyle/>
          <a:p>
            <a:r>
              <a:rPr lang="en-US" sz="2800" b="1" dirty="0">
                <a:latin typeface="Times New Roman" panose="02020603050405020304" pitchFamily="18" charset="0"/>
                <a:cs typeface="Times New Roman" panose="02020603050405020304" pitchFamily="18" charset="0"/>
              </a:rPr>
              <a:t>Predicting the Mode of Failure</a:t>
            </a:r>
          </a:p>
        </p:txBody>
      </p:sp>
      <p:pic>
        <p:nvPicPr>
          <p:cNvPr id="4" name="Picture 3">
            <a:extLst>
              <a:ext uri="{FF2B5EF4-FFF2-40B4-BE49-F238E27FC236}">
                <a16:creationId xmlns:a16="http://schemas.microsoft.com/office/drawing/2014/main" id="{C74F6AE5-530A-2092-E21F-3DCF9893A944}"/>
              </a:ext>
            </a:extLst>
          </p:cNvPr>
          <p:cNvPicPr>
            <a:picLocks noChangeAspect="1"/>
          </p:cNvPicPr>
          <p:nvPr/>
        </p:nvPicPr>
        <p:blipFill>
          <a:blip r:embed="rId2"/>
          <a:stretch>
            <a:fillRect/>
          </a:stretch>
        </p:blipFill>
        <p:spPr>
          <a:xfrm>
            <a:off x="10881610" y="248926"/>
            <a:ext cx="929390" cy="891601"/>
          </a:xfrm>
          <a:prstGeom prst="rect">
            <a:avLst/>
          </a:prstGeom>
        </p:spPr>
      </p:pic>
      <p:pic>
        <p:nvPicPr>
          <p:cNvPr id="3" name="Picture 2">
            <a:extLst>
              <a:ext uri="{FF2B5EF4-FFF2-40B4-BE49-F238E27FC236}">
                <a16:creationId xmlns:a16="http://schemas.microsoft.com/office/drawing/2014/main" id="{6B0D0823-C800-786E-3E5F-3159120DD4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90689"/>
            <a:ext cx="6324600" cy="4329111"/>
          </a:xfrm>
          <a:prstGeom prst="rect">
            <a:avLst/>
          </a:prstGeom>
          <a:noFill/>
          <a:ln>
            <a:noFill/>
          </a:ln>
        </p:spPr>
      </p:pic>
      <p:sp>
        <p:nvSpPr>
          <p:cNvPr id="7" name="Content Placeholder 6">
            <a:extLst>
              <a:ext uri="{FF2B5EF4-FFF2-40B4-BE49-F238E27FC236}">
                <a16:creationId xmlns:a16="http://schemas.microsoft.com/office/drawing/2014/main" id="{C2F88EE1-5AF3-8ABA-4F3C-589ADFF668F0}"/>
              </a:ext>
            </a:extLst>
          </p:cNvPr>
          <p:cNvSpPr>
            <a:spLocks noGrp="1"/>
          </p:cNvSpPr>
          <p:nvPr>
            <p:ph idx="1"/>
          </p:nvPr>
        </p:nvSpPr>
        <p:spPr>
          <a:xfrm>
            <a:off x="6477000" y="1256727"/>
            <a:ext cx="5410200" cy="5236148"/>
          </a:xfrm>
        </p:spPr>
        <p:txBody>
          <a:bodyPr>
            <a:normAutofit/>
          </a:bodyPr>
          <a:lstStyle/>
          <a:p>
            <a:r>
              <a:rPr lang="en-US" dirty="0"/>
              <a:t>Every structure has a natural frequency at which it vibrates.</a:t>
            </a:r>
          </a:p>
          <a:p>
            <a:r>
              <a:rPr lang="en-US" dirty="0"/>
              <a:t>The vibration mode changes when cracks develop.</a:t>
            </a:r>
          </a:p>
          <a:p>
            <a:r>
              <a:rPr lang="en-US" dirty="0"/>
              <a:t>Analysis of vibrations can tell which part of the slopes is weakening.</a:t>
            </a:r>
          </a:p>
          <a:p>
            <a:r>
              <a:rPr lang="en-US" dirty="0"/>
              <a:t>Failure mode can then be predicted and the best slope stabilization techniques used.</a:t>
            </a:r>
          </a:p>
        </p:txBody>
      </p:sp>
    </p:spTree>
    <p:extLst>
      <p:ext uri="{BB962C8B-B14F-4D97-AF65-F5344CB8AC3E}">
        <p14:creationId xmlns:p14="http://schemas.microsoft.com/office/powerpoint/2010/main" val="4203427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17CE5-D1BB-F449-BC4B-D5EE3E8D5A75}"/>
              </a:ext>
            </a:extLst>
          </p:cNvPr>
          <p:cNvSpPr>
            <a:spLocks noGrp="1"/>
          </p:cNvSpPr>
          <p:nvPr>
            <p:ph type="title"/>
          </p:nvPr>
        </p:nvSpPr>
        <p:spPr>
          <a:xfrm>
            <a:off x="838200" y="365126"/>
            <a:ext cx="10515600" cy="761712"/>
          </a:xfrm>
        </p:spPr>
        <p:txBody>
          <a:bodyPr>
            <a:normAutofit/>
          </a:bodyPr>
          <a:lstStyle/>
          <a:p>
            <a:r>
              <a:rPr lang="en-US" sz="2800" b="1" dirty="0">
                <a:latin typeface="Times New Roman" panose="02020603050405020304" pitchFamily="18" charset="0"/>
                <a:cs typeface="Times New Roman" panose="02020603050405020304" pitchFamily="18" charset="0"/>
              </a:rPr>
              <a:t>Application in Underground Mining and Mineral Processing</a:t>
            </a:r>
          </a:p>
        </p:txBody>
      </p:sp>
      <p:pic>
        <p:nvPicPr>
          <p:cNvPr id="4" name="Picture 3">
            <a:extLst>
              <a:ext uri="{FF2B5EF4-FFF2-40B4-BE49-F238E27FC236}">
                <a16:creationId xmlns:a16="http://schemas.microsoft.com/office/drawing/2014/main" id="{B406A494-6430-BA74-76F3-8CA3D7D74F2C}"/>
              </a:ext>
            </a:extLst>
          </p:cNvPr>
          <p:cNvPicPr>
            <a:picLocks noChangeAspect="1"/>
          </p:cNvPicPr>
          <p:nvPr/>
        </p:nvPicPr>
        <p:blipFill>
          <a:blip r:embed="rId2"/>
          <a:stretch>
            <a:fillRect/>
          </a:stretch>
        </p:blipFill>
        <p:spPr>
          <a:xfrm>
            <a:off x="10889105" y="235236"/>
            <a:ext cx="929390" cy="891601"/>
          </a:xfrm>
          <a:prstGeom prst="rect">
            <a:avLst/>
          </a:prstGeom>
        </p:spPr>
      </p:pic>
      <p:pic>
        <p:nvPicPr>
          <p:cNvPr id="8" name="Picture 7">
            <a:extLst>
              <a:ext uri="{FF2B5EF4-FFF2-40B4-BE49-F238E27FC236}">
                <a16:creationId xmlns:a16="http://schemas.microsoft.com/office/drawing/2014/main" id="{903D5FE1-D119-23B1-E482-9D94077EE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1" y="1126838"/>
            <a:ext cx="4724400" cy="5502562"/>
          </a:xfrm>
          <a:prstGeom prst="rect">
            <a:avLst/>
          </a:prstGeom>
        </p:spPr>
      </p:pic>
      <p:pic>
        <p:nvPicPr>
          <p:cNvPr id="3" name="Picture 2">
            <a:extLst>
              <a:ext uri="{FF2B5EF4-FFF2-40B4-BE49-F238E27FC236}">
                <a16:creationId xmlns:a16="http://schemas.microsoft.com/office/drawing/2014/main" id="{F181DB67-6961-7415-8679-D88BAA1C0451}"/>
              </a:ext>
            </a:extLst>
          </p:cNvPr>
          <p:cNvPicPr>
            <a:picLocks noChangeAspect="1"/>
          </p:cNvPicPr>
          <p:nvPr/>
        </p:nvPicPr>
        <p:blipFill>
          <a:blip r:embed="rId4"/>
          <a:stretch>
            <a:fillRect/>
          </a:stretch>
        </p:blipFill>
        <p:spPr>
          <a:xfrm>
            <a:off x="5029200" y="1145575"/>
            <a:ext cx="6789295" cy="5366037"/>
          </a:xfrm>
          <a:prstGeom prst="rect">
            <a:avLst/>
          </a:prstGeom>
        </p:spPr>
      </p:pic>
    </p:spTree>
    <p:extLst>
      <p:ext uri="{BB962C8B-B14F-4D97-AF65-F5344CB8AC3E}">
        <p14:creationId xmlns:p14="http://schemas.microsoft.com/office/powerpoint/2010/main" val="703537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91F830-FB0E-91B5-E125-EB6D13B1BDE6}"/>
              </a:ext>
            </a:extLst>
          </p:cNvPr>
          <p:cNvSpPr>
            <a:spLocks noGrp="1"/>
          </p:cNvSpPr>
          <p:nvPr>
            <p:ph type="title"/>
          </p:nvPr>
        </p:nvSpPr>
        <p:spPr>
          <a:xfrm>
            <a:off x="838200" y="365125"/>
            <a:ext cx="10515600" cy="549275"/>
          </a:xfrm>
        </p:spPr>
        <p:txBody>
          <a:bodyPr>
            <a:normAutofit/>
          </a:bodyPr>
          <a:lstStyle/>
          <a:p>
            <a:r>
              <a:rPr lang="en-US" sz="2800" b="1" dirty="0">
                <a:latin typeface="Times New Roman" panose="02020603050405020304" pitchFamily="18" charset="0"/>
                <a:cs typeface="Times New Roman" panose="02020603050405020304" pitchFamily="18" charset="0"/>
              </a:rPr>
              <a:t>Monitoring the structural health of tailings dams</a:t>
            </a:r>
          </a:p>
        </p:txBody>
      </p:sp>
      <p:pic>
        <p:nvPicPr>
          <p:cNvPr id="5" name="Content Placeholder 4">
            <a:extLst>
              <a:ext uri="{FF2B5EF4-FFF2-40B4-BE49-F238E27FC236}">
                <a16:creationId xmlns:a16="http://schemas.microsoft.com/office/drawing/2014/main" id="{47C7A1E7-5FC9-1671-1EC9-2F0C48669F1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79422" y="1095816"/>
            <a:ext cx="9712378" cy="4847784"/>
          </a:xfrm>
          <a:prstGeom prst="rect">
            <a:avLst/>
          </a:prstGeom>
        </p:spPr>
      </p:pic>
      <p:sp>
        <p:nvSpPr>
          <p:cNvPr id="6" name="Content Placeholder 5">
            <a:extLst>
              <a:ext uri="{FF2B5EF4-FFF2-40B4-BE49-F238E27FC236}">
                <a16:creationId xmlns:a16="http://schemas.microsoft.com/office/drawing/2014/main" id="{EBEE53AB-4C10-1E8B-B96D-FCCBF62A71CF}"/>
              </a:ext>
            </a:extLst>
          </p:cNvPr>
          <p:cNvSpPr>
            <a:spLocks noGrp="1"/>
          </p:cNvSpPr>
          <p:nvPr>
            <p:ph sz="half" idx="2"/>
          </p:nvPr>
        </p:nvSpPr>
        <p:spPr>
          <a:xfrm>
            <a:off x="879422" y="5943601"/>
            <a:ext cx="10474378" cy="710184"/>
          </a:xfrm>
        </p:spPr>
        <p:txBody>
          <a:bodyPr>
            <a:normAutofit/>
          </a:bodyPr>
          <a:lstStyle/>
          <a:p>
            <a:pPr marL="0" indent="0">
              <a:buNone/>
            </a:pPr>
            <a:r>
              <a:rPr lang="en-US" sz="2400" i="1" dirty="0"/>
              <a:t>2025 Sinno metals tailings dam collapse in Chambishi, Zambia.</a:t>
            </a:r>
          </a:p>
        </p:txBody>
      </p:sp>
      <p:pic>
        <p:nvPicPr>
          <p:cNvPr id="3" name="Picture 2">
            <a:extLst>
              <a:ext uri="{FF2B5EF4-FFF2-40B4-BE49-F238E27FC236}">
                <a16:creationId xmlns:a16="http://schemas.microsoft.com/office/drawing/2014/main" id="{FBDB9040-8473-1DCE-DAFE-7720B1A62DCB}"/>
              </a:ext>
            </a:extLst>
          </p:cNvPr>
          <p:cNvPicPr>
            <a:picLocks noChangeAspect="1"/>
          </p:cNvPicPr>
          <p:nvPr/>
        </p:nvPicPr>
        <p:blipFill>
          <a:blip r:embed="rId3"/>
          <a:stretch>
            <a:fillRect/>
          </a:stretch>
        </p:blipFill>
        <p:spPr>
          <a:xfrm>
            <a:off x="11049000" y="204215"/>
            <a:ext cx="929390" cy="891601"/>
          </a:xfrm>
          <a:prstGeom prst="rect">
            <a:avLst/>
          </a:prstGeom>
        </p:spPr>
      </p:pic>
    </p:spTree>
    <p:extLst>
      <p:ext uri="{BB962C8B-B14F-4D97-AF65-F5344CB8AC3E}">
        <p14:creationId xmlns:p14="http://schemas.microsoft.com/office/powerpoint/2010/main" val="582345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3030-D3C6-1AD4-3DB1-29640A0083E5}"/>
              </a:ext>
            </a:extLst>
          </p:cNvPr>
          <p:cNvSpPr>
            <a:spLocks noGrp="1"/>
          </p:cNvSpPr>
          <p:nvPr>
            <p:ph type="title"/>
          </p:nvPr>
        </p:nvSpPr>
        <p:spPr/>
        <p:txBody>
          <a:bodyPr>
            <a:normAutofit fontScale="90000"/>
          </a:bodyPr>
          <a:lstStyle/>
          <a:p>
            <a:pPr marL="514350" marR="0" lvl="0" indent="-514350" defTabSz="914400" rtl="0" eaLnBrk="1" fontAlgn="auto" latinLnBrk="0" hangingPunct="1">
              <a:lnSpc>
                <a:spcPct val="90000"/>
              </a:lnSpc>
              <a:spcBef>
                <a:spcPts val="1000"/>
              </a:spcBef>
              <a:spcAft>
                <a:spcPts val="0"/>
              </a:spcAft>
              <a:tabLst/>
              <a:defRPr/>
            </a:pPr>
            <a:r>
              <a:rPr kumimoji="0" lang="en-US" sz="31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Current </a:t>
            </a:r>
            <a:r>
              <a:rPr lang="en-US" sz="3100" b="1" dirty="0">
                <a:solidFill>
                  <a:prstClr val="black"/>
                </a:solidFill>
                <a:latin typeface="Times New Roman" panose="02020603050405020304" pitchFamily="18" charset="0"/>
                <a:ea typeface="+mn-ea"/>
                <a:cs typeface="Times New Roman" panose="02020603050405020304" pitchFamily="18" charset="0"/>
              </a:rPr>
              <a:t>A</a:t>
            </a:r>
            <a:r>
              <a:rPr kumimoji="0" lang="en-US" sz="31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plications</a:t>
            </a: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b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lang="en-US" dirty="0"/>
          </a:p>
        </p:txBody>
      </p:sp>
      <p:pic>
        <p:nvPicPr>
          <p:cNvPr id="5" name="Content Placeholder 4">
            <a:extLst>
              <a:ext uri="{FF2B5EF4-FFF2-40B4-BE49-F238E27FC236}">
                <a16:creationId xmlns:a16="http://schemas.microsoft.com/office/drawing/2014/main" id="{FA4D8DB8-DC57-6103-EAA9-CB2E97B8E74E}"/>
              </a:ext>
            </a:extLst>
          </p:cNvPr>
          <p:cNvPicPr>
            <a:picLocks noGrp="1" noChangeAspect="1"/>
          </p:cNvPicPr>
          <p:nvPr>
            <p:ph sz="half" idx="1"/>
          </p:nvPr>
        </p:nvPicPr>
        <p:blipFill>
          <a:blip r:embed="rId2"/>
          <a:stretch>
            <a:fillRect/>
          </a:stretch>
        </p:blipFill>
        <p:spPr>
          <a:xfrm>
            <a:off x="986852" y="3886200"/>
            <a:ext cx="9829800" cy="2209799"/>
          </a:xfrm>
          <a:prstGeom prst="rect">
            <a:avLst/>
          </a:prstGeom>
        </p:spPr>
      </p:pic>
      <p:sp>
        <p:nvSpPr>
          <p:cNvPr id="6" name="Content Placeholder 5">
            <a:extLst>
              <a:ext uri="{FF2B5EF4-FFF2-40B4-BE49-F238E27FC236}">
                <a16:creationId xmlns:a16="http://schemas.microsoft.com/office/drawing/2014/main" id="{BD1A1E24-9E46-C07B-1890-5E7C34B1825B}"/>
              </a:ext>
            </a:extLst>
          </p:cNvPr>
          <p:cNvSpPr>
            <a:spLocks noGrp="1"/>
          </p:cNvSpPr>
          <p:nvPr>
            <p:ph sz="half" idx="2"/>
          </p:nvPr>
        </p:nvSpPr>
        <p:spPr>
          <a:xfrm>
            <a:off x="990600" y="762001"/>
            <a:ext cx="10363200" cy="3711314"/>
          </a:xfrm>
        </p:spPr>
        <p:txBody>
          <a:bodyPr/>
          <a:lstStyle/>
          <a:p>
            <a:pPr marL="0" indent="0">
              <a:buNone/>
            </a:pPr>
            <a:r>
              <a:rPr lang="en-US" dirty="0">
                <a:latin typeface="Times New Roman" panose="02020603050405020304" pitchFamily="18" charset="0"/>
                <a:cs typeface="Times New Roman" panose="02020603050405020304" pitchFamily="18" charset="0"/>
              </a:rPr>
              <a:t>Digital twins are actively being used. Several companies as those below are currently using digital twins:</a:t>
            </a:r>
          </a:p>
          <a:p>
            <a:pPr>
              <a:buFont typeface="Wingdings" panose="05000000000000000000" pitchFamily="2" charset="2"/>
              <a:buChar char="Ø"/>
            </a:pPr>
            <a:r>
              <a:rPr lang="en-GB"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NASA, SpaceX, Boeing</a:t>
            </a:r>
            <a:endParaRPr lang="en-GB"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Mercedes Benz</a:t>
            </a:r>
            <a:endParaRPr lang="en-GB"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 silico drug testing in health care, etc.</a:t>
            </a:r>
            <a:endParaRPr lang="en-GB"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GB"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GB"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600E032-4D6B-FC6E-DD9A-A54B0E240D9F}"/>
              </a:ext>
            </a:extLst>
          </p:cNvPr>
          <p:cNvPicPr>
            <a:picLocks noChangeAspect="1"/>
          </p:cNvPicPr>
          <p:nvPr/>
        </p:nvPicPr>
        <p:blipFill>
          <a:blip r:embed="rId3"/>
          <a:stretch>
            <a:fillRect/>
          </a:stretch>
        </p:blipFill>
        <p:spPr>
          <a:xfrm>
            <a:off x="10881610" y="248926"/>
            <a:ext cx="929390" cy="891601"/>
          </a:xfrm>
          <a:prstGeom prst="rect">
            <a:avLst/>
          </a:prstGeom>
        </p:spPr>
      </p:pic>
    </p:spTree>
    <p:extLst>
      <p:ext uri="{BB962C8B-B14F-4D97-AF65-F5344CB8AC3E}">
        <p14:creationId xmlns:p14="http://schemas.microsoft.com/office/powerpoint/2010/main" val="3451333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B286-6033-26F8-3A01-095417AD6146}"/>
              </a:ext>
            </a:extLst>
          </p:cNvPr>
          <p:cNvSpPr>
            <a:spLocks noGrp="1"/>
          </p:cNvSpPr>
          <p:nvPr>
            <p:ph type="title"/>
          </p:nvPr>
        </p:nvSpPr>
        <p:spPr>
          <a:xfrm>
            <a:off x="838200" y="381000"/>
            <a:ext cx="10515600" cy="1142999"/>
          </a:xfrm>
        </p:spPr>
        <p:txBody>
          <a:bodyPr>
            <a:normAutofit/>
          </a:bodyPr>
          <a:lstStyle/>
          <a:p>
            <a:r>
              <a:rPr lang="en-US" sz="2800" b="1" dirty="0">
                <a:latin typeface="Times New Roman" panose="02020603050405020304" pitchFamily="18" charset="0"/>
                <a:cs typeface="Times New Roman" panose="02020603050405020304" pitchFamily="18" charset="0"/>
              </a:rPr>
              <a:t>Critical Criteria for Feasibility</a:t>
            </a:r>
          </a:p>
        </p:txBody>
      </p:sp>
      <p:sp>
        <p:nvSpPr>
          <p:cNvPr id="3" name="Content Placeholder 2">
            <a:extLst>
              <a:ext uri="{FF2B5EF4-FFF2-40B4-BE49-F238E27FC236}">
                <a16:creationId xmlns:a16="http://schemas.microsoft.com/office/drawing/2014/main" id="{58C41124-D6FE-8A82-98CC-6198B5329569}"/>
              </a:ext>
            </a:extLst>
          </p:cNvPr>
          <p:cNvSpPr>
            <a:spLocks noGrp="1"/>
          </p:cNvSpPr>
          <p:nvPr>
            <p:ph idx="1"/>
          </p:nvPr>
        </p:nvSpPr>
        <p:spPr>
          <a:xfrm>
            <a:off x="838200" y="1524000"/>
            <a:ext cx="10515600" cy="4652964"/>
          </a:xfrm>
        </p:spPr>
        <p:txBody>
          <a:bodyPr/>
          <a:lstStyle/>
          <a:p>
            <a:pPr marL="514350" indent="-514350">
              <a:buAutoNum type="arabicPeriod"/>
            </a:pPr>
            <a:r>
              <a:rPr lang="en-US" dirty="0">
                <a:latin typeface="Times New Roman" panose="02020603050405020304" pitchFamily="18" charset="0"/>
                <a:cs typeface="Times New Roman" panose="02020603050405020304" pitchFamily="18" charset="0"/>
              </a:rPr>
              <a:t>Technically Feasible</a:t>
            </a:r>
          </a:p>
          <a:p>
            <a:pPr marL="514350" indent="-514350">
              <a:buAutoNum type="arabicPeriod"/>
            </a:pPr>
            <a:r>
              <a:rPr lang="en-US" dirty="0">
                <a:latin typeface="Times New Roman" panose="02020603050405020304" pitchFamily="18" charset="0"/>
                <a:cs typeface="Times New Roman" panose="02020603050405020304" pitchFamily="18" charset="0"/>
              </a:rPr>
              <a:t>Economically viable/Cut costs </a:t>
            </a:r>
          </a:p>
          <a:p>
            <a:pPr marL="514350" indent="-514350">
              <a:buAutoNum type="arabicPeriod"/>
            </a:pPr>
            <a:r>
              <a:rPr lang="en-US" dirty="0">
                <a:latin typeface="Times New Roman" panose="02020603050405020304" pitchFamily="18" charset="0"/>
                <a:cs typeface="Times New Roman" panose="02020603050405020304" pitchFamily="18" charset="0"/>
              </a:rPr>
              <a:t>Safety and Risk Reduction</a:t>
            </a:r>
          </a:p>
          <a:p>
            <a:pPr marL="0" indent="0">
              <a:buNone/>
            </a:pPr>
            <a:endParaRPr lang="en-US" dirty="0"/>
          </a:p>
        </p:txBody>
      </p:sp>
      <p:pic>
        <p:nvPicPr>
          <p:cNvPr id="4" name="Picture 3">
            <a:extLst>
              <a:ext uri="{FF2B5EF4-FFF2-40B4-BE49-F238E27FC236}">
                <a16:creationId xmlns:a16="http://schemas.microsoft.com/office/drawing/2014/main" id="{C9585A97-1F39-7264-E990-68F965B74340}"/>
              </a:ext>
            </a:extLst>
          </p:cNvPr>
          <p:cNvPicPr>
            <a:picLocks noChangeAspect="1"/>
          </p:cNvPicPr>
          <p:nvPr/>
        </p:nvPicPr>
        <p:blipFill>
          <a:blip r:embed="rId2"/>
          <a:stretch>
            <a:fillRect/>
          </a:stretch>
        </p:blipFill>
        <p:spPr>
          <a:xfrm>
            <a:off x="11049000" y="204215"/>
            <a:ext cx="929390" cy="891601"/>
          </a:xfrm>
          <a:prstGeom prst="rect">
            <a:avLst/>
          </a:prstGeom>
        </p:spPr>
      </p:pic>
    </p:spTree>
    <p:extLst>
      <p:ext uri="{BB962C8B-B14F-4D97-AF65-F5344CB8AC3E}">
        <p14:creationId xmlns:p14="http://schemas.microsoft.com/office/powerpoint/2010/main" val="4125546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78043-5746-47DC-928E-EC4EBF2FAB0E}"/>
              </a:ext>
            </a:extLst>
          </p:cNvPr>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CEAF2F9D-39FB-1DF4-D2CA-4A51B8B73EBC}"/>
              </a:ext>
            </a:extLst>
          </p:cNvPr>
          <p:cNvSpPr>
            <a:spLocks noGrp="1"/>
          </p:cNvSpPr>
          <p:nvPr>
            <p:ph idx="1"/>
          </p:nvPr>
        </p:nvSpPr>
        <p:spPr>
          <a:xfrm>
            <a:off x="838200" y="1447800"/>
            <a:ext cx="10515600" cy="4732338"/>
          </a:xfrm>
        </p:spPr>
        <p:txBody>
          <a:bodyPr/>
          <a:lstStyle/>
          <a:p>
            <a:r>
              <a:rPr lang="en-US" dirty="0"/>
              <a:t>Digital twin technology is not a futuristic concept.</a:t>
            </a:r>
          </a:p>
          <a:p>
            <a:r>
              <a:rPr lang="en-US" dirty="0"/>
              <a:t>For slope stability monitoring and failure prediction, the mathematical framework already exists.</a:t>
            </a:r>
          </a:p>
          <a:p>
            <a:r>
              <a:rPr lang="en-US" dirty="0"/>
              <a:t>All that’s needed is integration of already established mathematical models with real-time sensor data.</a:t>
            </a:r>
          </a:p>
          <a:p>
            <a:r>
              <a:rPr lang="en-US" dirty="0"/>
              <a:t>Adoption does not require us to start from zero.</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312663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20235361">
            <a:off x="1599200" y="1419838"/>
            <a:ext cx="8229600" cy="2438401"/>
          </a:xfrm>
        </p:spPr>
        <p:txBody>
          <a:bodyPr>
            <a:normAutofit/>
          </a:bodyPr>
          <a:lstStyle/>
          <a:p>
            <a:pPr algn="ctr">
              <a:buFont typeface="Wingdings" panose="05000000000000000000" pitchFamily="2" charset="2"/>
              <a:buNone/>
              <a:defRPr/>
            </a:pPr>
            <a:r>
              <a:rPr lang="en-US" sz="15000" b="1" dirty="0">
                <a:solidFill>
                  <a:srgbClr val="FF0000"/>
                </a:solidFill>
                <a:latin typeface="Edwardian Script ITC" panose="030303020407070D0804" pitchFamily="66" charset="0"/>
              </a:rPr>
              <a:t>The End</a:t>
            </a:r>
          </a:p>
        </p:txBody>
      </p:sp>
      <p:sp>
        <p:nvSpPr>
          <p:cNvPr id="2" name="Rectangle 1"/>
          <p:cNvSpPr/>
          <p:nvPr/>
        </p:nvSpPr>
        <p:spPr>
          <a:xfrm>
            <a:off x="3048000" y="5031110"/>
            <a:ext cx="7543800" cy="584775"/>
          </a:xfrm>
          <a:prstGeom prst="rect">
            <a:avLst/>
          </a:prstGeom>
        </p:spPr>
        <p:txBody>
          <a:bodyPr wrap="square">
            <a:spAutoFit/>
          </a:bodyPr>
          <a:lstStyle/>
          <a:p>
            <a:r>
              <a:rPr lang="en-US" sz="3200" dirty="0">
                <a:solidFill>
                  <a:srgbClr val="0000CC"/>
                </a:solidFill>
                <a:latin typeface="Times New Roman" panose="02020603050405020304" pitchFamily="18" charset="0"/>
                <a:cs typeface="Times New Roman" panose="02020603050405020304" pitchFamily="18" charset="0"/>
              </a:rPr>
              <a:t>THANK YOU FOR YOUR ATTENTION.</a:t>
            </a:r>
          </a:p>
        </p:txBody>
      </p:sp>
      <p:pic>
        <p:nvPicPr>
          <p:cNvPr id="5" name="Picture 4" descr="EIZ Green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72200"/>
            <a:ext cx="685800" cy="706120"/>
          </a:xfrm>
          <a:prstGeom prst="rect">
            <a:avLst/>
          </a:prstGeom>
          <a:solidFill>
            <a:srgbClr val="FFFF00">
              <a:alpha val="0"/>
            </a:srgbClr>
          </a:solidFill>
          <a:ln>
            <a:noFill/>
          </a:ln>
        </p:spPr>
      </p:pic>
      <p:pic>
        <p:nvPicPr>
          <p:cNvPr id="4" name="Picture 3">
            <a:extLst>
              <a:ext uri="{FF2B5EF4-FFF2-40B4-BE49-F238E27FC236}">
                <a16:creationId xmlns:a16="http://schemas.microsoft.com/office/drawing/2014/main" id="{E702170E-2508-98F4-A79A-0C9AC538E363}"/>
              </a:ext>
            </a:extLst>
          </p:cNvPr>
          <p:cNvPicPr>
            <a:picLocks noChangeAspect="1"/>
          </p:cNvPicPr>
          <p:nvPr/>
        </p:nvPicPr>
        <p:blipFill>
          <a:blip r:embed="rId3"/>
          <a:stretch>
            <a:fillRect/>
          </a:stretch>
        </p:blipFill>
        <p:spPr>
          <a:xfrm>
            <a:off x="11049000" y="204215"/>
            <a:ext cx="929390" cy="8916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6114</TotalTime>
  <Words>677</Words>
  <Application>Microsoft Office PowerPoint</Application>
  <PresentationFormat>Widescreen</PresentationFormat>
  <Paragraphs>99</Paragraphs>
  <Slides>19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Edwardian Script ITC</vt:lpstr>
      <vt:lpstr>Times New Roman</vt:lpstr>
      <vt:lpstr>Wingdings</vt:lpstr>
      <vt:lpstr>Office Theme</vt:lpstr>
      <vt:lpstr>2026 ENGINEERING INSTITUTION OF ZAMBIA SYMPOSIUM</vt:lpstr>
      <vt:lpstr>Contents</vt:lpstr>
      <vt:lpstr>Introduction  Slope failures can have devastating economic effects on mining operations. Hence the need to prevent them is a very important geotechnical task in open pit mines.  What if we could monitor slope conditions and predict slope failures before they happen? We will explore how this can be done using digital twin technology.</vt:lpstr>
      <vt:lpstr>What are digital twins?</vt:lpstr>
      <vt:lpstr>Fundamental Elements of Digital Twins</vt:lpstr>
      <vt:lpstr>History of Digital Twins</vt:lpstr>
      <vt:lpstr>Development of Digital Twin Technology</vt:lpstr>
      <vt:lpstr>     Steps in Creating Digital Twins for Slope Monitoring and Failure Prediction    </vt:lpstr>
      <vt:lpstr>PowerPoint Presentation</vt:lpstr>
      <vt:lpstr>4. Data transmission, data platforms and computational infrastructure  </vt:lpstr>
      <vt:lpstr>Fundamental Mathematical Model for Structural Twins   Digital twins of any physical structure are modelled based on the laws of structural dynamics. With the matrix form of Newton`s Second Law as the fundamental mathematical model. </vt:lpstr>
      <vt:lpstr>Failure Prediction</vt:lpstr>
      <vt:lpstr>Predicting the Mode of Failure</vt:lpstr>
      <vt:lpstr>Application in Underground Mining and Mineral Processing</vt:lpstr>
      <vt:lpstr>Monitoring the structural health of tailings dams</vt:lpstr>
      <vt:lpstr>Current Aplications   </vt:lpstr>
      <vt:lpstr>Critical Criteria for Feasibility</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UNIVERSITY OF ZAMBIA SCHOOL OF ENGINEERING DEPARTMENT OF MECHANICAL ENGINEERING   ME 431 – STRENGTH OF MATERIALS II  Principal Strains in Three Dimensions</dc:title>
  <dc:creator>GMMunakaampe</dc:creator>
  <cp:lastModifiedBy>Reviewer</cp:lastModifiedBy>
  <cp:revision>328</cp:revision>
  <dcterms:created xsi:type="dcterms:W3CDTF">2010-10-03T08:05:00Z</dcterms:created>
  <dcterms:modified xsi:type="dcterms:W3CDTF">2026-04-15T20:24:24Z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DCD78AD881EE4DE9BC671C63386891F3</vt:lpwstr>
  </property>
  <property fmtid="{D5CDD505-2E9C-101B-9397-08002B2CF9AE}" pid="3" name="KSOProductBuildVer">
    <vt:lpwstr>2057-11.2.0.11486</vt:lpwstr>
  </property>
</Properties>
</file>