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8"/>
  </p:notesMasterIdLst>
  <p:sldIdLst>
    <p:sldId id="256" r:id="rId2"/>
    <p:sldId id="292" r:id="rId3"/>
    <p:sldId id="296" r:id="rId4"/>
    <p:sldId id="295" r:id="rId5"/>
    <p:sldId id="300" r:id="rId6"/>
    <p:sldId id="301" r:id="rId7"/>
    <p:sldId id="306" r:id="rId8"/>
    <p:sldId id="307" r:id="rId9"/>
    <p:sldId id="308" r:id="rId10"/>
    <p:sldId id="303" r:id="rId11"/>
    <p:sldId id="305" r:id="rId12"/>
    <p:sldId id="311" r:id="rId13"/>
    <p:sldId id="319" r:id="rId14"/>
    <p:sldId id="318" r:id="rId15"/>
    <p:sldId id="315" r:id="rId16"/>
    <p:sldId id="28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AA3F"/>
    <a:srgbClr val="C80808"/>
    <a:srgbClr val="00AA3F"/>
    <a:srgbClr val="0BB945"/>
    <a:srgbClr val="0DE154"/>
    <a:srgbClr val="00D65E"/>
    <a:srgbClr val="00D684"/>
    <a:srgbClr val="00CC99"/>
    <a:srgbClr val="418784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45" autoAdjust="0"/>
    <p:restoredTop sz="84273" autoAdjust="0"/>
  </p:normalViewPr>
  <p:slideViewPr>
    <p:cSldViewPr>
      <p:cViewPr varScale="1">
        <p:scale>
          <a:sx n="74" d="100"/>
          <a:sy n="74" d="100"/>
        </p:scale>
        <p:origin x="754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971B-3D69-4AB9-A68F-D91977402CFF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45C95-29BE-4CC5-9B52-8991A9B030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Consequently, AMD is characterized by elevated concentrations of dissolved iron, arsenic, zinc, and copper, as well as high sulfate loads that contribute to persistent acidity and long-term ecological degradation (Nordstrom, 2011). 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08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 </a:t>
            </a:r>
            <a:r>
              <a:rPr lang="en-GB" b="1" dirty="0"/>
              <a:t>sustainable and cost-effective alternative</a:t>
            </a:r>
            <a:r>
              <a:rPr lang="en-GB" dirty="0"/>
              <a:t> to conventional AMD treatment</a:t>
            </a:r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39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Phytoremediation is a </a:t>
            </a:r>
            <a:r>
              <a:rPr lang="en-GB" b="1" dirty="0"/>
              <a:t>cost-effective and sustainable solution</a:t>
            </a:r>
            <a:r>
              <a:rPr lang="en-GB" dirty="0"/>
              <a:t> for mine site rehabilitation and closure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2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Emerging approach:</a:t>
            </a:r>
            <a:r>
              <a:rPr lang="en-GB" dirty="0"/>
              <a:t> Integration of </a:t>
            </a:r>
            <a:r>
              <a:rPr lang="en-GB" b="1" dirty="0"/>
              <a:t>biotechnology + digital technologies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Improved environmental protection while maintaining operational efficiency in mining</a:t>
            </a:r>
            <a:endParaRPr lang="pt-PT" sz="1200" dirty="0"/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88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97E6D-234C-BFEF-B2DC-0291289C9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59F5B-23E5-4067-E8F0-44FDF58A9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1E22B9-4E12-3929-19D1-4B665E81A9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Emerging approach:</a:t>
            </a:r>
            <a:r>
              <a:rPr lang="en-GB" dirty="0"/>
              <a:t> Integration of </a:t>
            </a:r>
            <a:r>
              <a:rPr lang="en-GB" b="1" dirty="0"/>
              <a:t>biotechnology + digital technologies</a:t>
            </a:r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18A7A-CD28-F986-7348-3C8583F4E7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43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61D3B-BD41-DAC7-EE17-7240ACE7B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E8899-B883-7C0A-97CE-D037378B5E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5FC8CC-95C1-6BBD-8DD3-BFA1675B0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Enable large-scale adoption of </a:t>
            </a:r>
            <a:r>
              <a:rPr lang="en-GB" b="1" dirty="0"/>
              <a:t>Bio-Smart Mining systems</a:t>
            </a:r>
            <a:r>
              <a:rPr lang="en-GB" dirty="0"/>
              <a:t> for sustainable development</a:t>
            </a:r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6DA52-D6E3-F7B5-B76C-8D1C58DA0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45C95-29BE-4CC5-9B52-8991A9B030C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99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B5D98-C462-4049-BD91-504919B7962D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E4478-F0C3-492E-B856-6409B1F0D74D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9CF69B41-C4FD-4125-A9A3-1F040AE8518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IZ Green Logo">
            <a:extLst>
              <a:ext uri="{FF2B5EF4-FFF2-40B4-BE49-F238E27FC236}">
                <a16:creationId xmlns:a16="http://schemas.microsoft.com/office/drawing/2014/main" id="{5D28051C-303F-1F04-CE04-6E8D38EC8589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71D5-7FF9-4611-8FFB-B88214426732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4A4E0-D655-4ED1-AE67-BC1310DC1226}" type="datetime1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C54B-357F-45E7-BB0C-BF266B2646AD}" type="datetime1">
              <a:rPr lang="en-US" smtClean="0"/>
              <a:t>4/4/2026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5406-4B3F-46B7-8CDF-D25C6FF0FB48}" type="datetime1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17EBA-215B-4295-A739-7774F038D731}" type="datetime1">
              <a:rPr lang="en-US" smtClean="0"/>
              <a:t>4/4/2026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F7F0-4AB9-4F06-B29D-D15FA5021074}" type="datetime1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A8BD-DFFD-4C9D-B5C4-0B7971AC5AD4}" type="datetime1">
              <a:rPr lang="en-US" smtClean="0"/>
              <a:t>4/4/2026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4BB20-A478-494E-BA2B-4825BEE9A1C7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D4072-C13B-405D-8BEE-AF83BA5C9199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689A9-08F7-4956-8F16-06820E973805}" type="datetime1">
              <a:rPr lang="en-US" smtClean="0"/>
              <a:t>4/4/2026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69B41-C4FD-4125-A9A3-1F040AE851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47900" y="1600200"/>
            <a:ext cx="7696200" cy="9144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AAA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ENGINEERING INSTITUTION OF ZAMBIA SYMPOSIUM</a:t>
            </a:r>
            <a:endParaRPr lang="en-US" sz="2400" dirty="0">
              <a:solidFill>
                <a:srgbClr val="0AAA3F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2583047"/>
            <a:ext cx="11582400" cy="1760354"/>
          </a:xfrm>
          <a:noFill/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BIO-SMART MINING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BIOTECHNOLOGICAL INNOVATIONS FOR CLIMATE-RESILIENT MINE WASTE TREATMENT AND ENHANCED RESOURCE RECOVERY IN DEVELOPING MINERAL ECONOMIES</a:t>
            </a:r>
          </a:p>
        </p:txBody>
      </p:sp>
      <p:pic>
        <p:nvPicPr>
          <p:cNvPr id="6" name="Picture 5" descr="EIZ Green 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3150"/>
            <a:ext cx="1676400" cy="160020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7" name="Subtitle 2"/>
          <p:cNvSpPr txBox="1"/>
          <p:nvPr/>
        </p:nvSpPr>
        <p:spPr>
          <a:xfrm>
            <a:off x="3076575" y="4495800"/>
            <a:ext cx="603885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	: Ebelia Manda</a:t>
            </a:r>
          </a:p>
          <a:p>
            <a:pPr marL="2570480" indent="-2570480" algn="l">
              <a:spcBef>
                <a:spcPts val="0"/>
              </a:spcBef>
            </a:pPr>
            <a:r>
              <a:rPr lang="en-US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	:	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 17</a:t>
            </a:r>
            <a:r>
              <a:rPr lang="en-GB" sz="2400" b="1" baseline="30000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b="1" dirty="0">
                <a:solidFill>
                  <a:srgbClr val="00A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 2025</a:t>
            </a:r>
            <a:endParaRPr lang="en-US" sz="2400" dirty="0">
              <a:solidFill>
                <a:srgbClr val="00A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1235" y="5914990"/>
            <a:ext cx="6569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80" indent="-2570480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Avani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Victoria Falls Resort, Livingstone, Zambia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AA1BD-3EFA-3C8E-C4FE-E74C8D80D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1" y="235824"/>
            <a:ext cx="10515600" cy="740567"/>
          </a:xfrm>
        </p:spPr>
        <p:txBody>
          <a:bodyPr>
            <a:normAutofit/>
          </a:bodyPr>
          <a:lstStyle/>
          <a:p>
            <a:r>
              <a:rPr lang="pt-PT" sz="3200" b="1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C2043-DAD0-3ACC-1CFD-089B8DB38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981" y="1051341"/>
            <a:ext cx="10515600" cy="765175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Mining generates massive waste</a:t>
            </a:r>
          </a:p>
        </p:txBody>
      </p:sp>
      <p:pic>
        <p:nvPicPr>
          <p:cNvPr id="1026" name="Picture 2" descr="Open pit mine monitoring | Sisgeo">
            <a:extLst>
              <a:ext uri="{FF2B5EF4-FFF2-40B4-BE49-F238E27FC236}">
                <a16:creationId xmlns:a16="http://schemas.microsoft.com/office/drawing/2014/main" id="{20CD3F75-EDF3-9C07-4788-E3CF58BA7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423" y="2690646"/>
            <a:ext cx="3963154" cy="1849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F08DE6-0D9B-481E-F22A-B21E46547038}"/>
              </a:ext>
            </a:extLst>
          </p:cNvPr>
          <p:cNvSpPr txBox="1"/>
          <p:nvPr/>
        </p:nvSpPr>
        <p:spPr>
          <a:xfrm>
            <a:off x="8542231" y="1802973"/>
            <a:ext cx="2971800" cy="1037630"/>
          </a:xfrm>
          <a:prstGeom prst="irregularSeal2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PT" sz="2400" b="1" dirty="0" err="1">
                <a:solidFill>
                  <a:srgbClr val="0AAA3F"/>
                </a:solidFill>
              </a:rPr>
              <a:t>Tailings</a:t>
            </a:r>
            <a:endParaRPr lang="pt-PT" sz="2400" b="1" dirty="0">
              <a:solidFill>
                <a:srgbClr val="0AAA3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FEE853-FFA3-49CD-EFBE-DE60E605A694}"/>
              </a:ext>
            </a:extLst>
          </p:cNvPr>
          <p:cNvSpPr txBox="1"/>
          <p:nvPr/>
        </p:nvSpPr>
        <p:spPr>
          <a:xfrm rot="21436457">
            <a:off x="8793523" y="4050032"/>
            <a:ext cx="3162300" cy="1358940"/>
          </a:xfrm>
          <a:prstGeom prst="irregularSeal1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rgbClr val="0AAA3F"/>
                </a:solidFill>
              </a:rPr>
              <a:t>Waste</a:t>
            </a:r>
            <a:r>
              <a:rPr lang="pt-PT" sz="2400" b="1" dirty="0">
                <a:solidFill>
                  <a:srgbClr val="0AAA3F"/>
                </a:solidFill>
              </a:rPr>
              <a:t> rock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BBFB26-CD69-8C12-7F61-AF6C20E54E95}"/>
              </a:ext>
            </a:extLst>
          </p:cNvPr>
          <p:cNvSpPr txBox="1"/>
          <p:nvPr/>
        </p:nvSpPr>
        <p:spPr>
          <a:xfrm>
            <a:off x="226511" y="2027203"/>
            <a:ext cx="3423259" cy="1296591"/>
          </a:xfrm>
          <a:prstGeom prst="irregularSeal1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PT" sz="2400" b="1" dirty="0" err="1">
                <a:solidFill>
                  <a:srgbClr val="0AAA3F"/>
                </a:solidFill>
              </a:rPr>
              <a:t>Waste</a:t>
            </a:r>
            <a:r>
              <a:rPr lang="pt-PT" sz="2400" b="1" dirty="0">
                <a:solidFill>
                  <a:srgbClr val="0AAA3F"/>
                </a:solidFill>
              </a:rPr>
              <a:t> </a:t>
            </a:r>
            <a:r>
              <a:rPr lang="pt-PT" sz="2400" b="1" dirty="0" err="1">
                <a:solidFill>
                  <a:srgbClr val="0AAA3F"/>
                </a:solidFill>
              </a:rPr>
              <a:t>water</a:t>
            </a:r>
            <a:endParaRPr lang="pt-PT" sz="2400" b="1" dirty="0">
              <a:solidFill>
                <a:srgbClr val="0AAA3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C1C0DF-141E-854B-040C-48A9AE88B8D3}"/>
              </a:ext>
            </a:extLst>
          </p:cNvPr>
          <p:cNvSpPr txBox="1"/>
          <p:nvPr/>
        </p:nvSpPr>
        <p:spPr>
          <a:xfrm>
            <a:off x="3276600" y="6008867"/>
            <a:ext cx="61061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Acid Mine Drainage(AMD) is a major challenge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05926-9290-F13A-B9F7-181350E29889}"/>
              </a:ext>
            </a:extLst>
          </p:cNvPr>
          <p:cNvSpPr txBox="1"/>
          <p:nvPr/>
        </p:nvSpPr>
        <p:spPr>
          <a:xfrm>
            <a:off x="355427" y="4318238"/>
            <a:ext cx="3423259" cy="1296591"/>
          </a:xfrm>
          <a:prstGeom prst="irregularSeal1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rgbClr val="0AAA3F"/>
                </a:solidFill>
              </a:rPr>
              <a:t>Slurry</a:t>
            </a:r>
            <a:endParaRPr lang="pt-PT" sz="2400" b="1" dirty="0">
              <a:solidFill>
                <a:srgbClr val="0AAA3F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35A9D90-AB93-B428-95C2-C4FB85EEB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31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0331-C77D-2FBE-EC72-0392A5C3D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77BC326-DAAD-4427-725D-EF95181318F1}"/>
              </a:ext>
            </a:extLst>
          </p:cNvPr>
          <p:cNvSpPr/>
          <p:nvPr/>
        </p:nvSpPr>
        <p:spPr>
          <a:xfrm>
            <a:off x="304800" y="2362200"/>
            <a:ext cx="5105400" cy="269998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9F52D7-0309-9040-143C-7213D771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45" y="87221"/>
            <a:ext cx="10515600" cy="1037084"/>
          </a:xfrm>
        </p:spPr>
        <p:txBody>
          <a:bodyPr>
            <a:normAutofit/>
          </a:bodyPr>
          <a:lstStyle/>
          <a:p>
            <a:r>
              <a:rPr lang="pt-PT" sz="3200" b="1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A1515-0206-5AB5-174C-B8B823D3A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45" y="1167191"/>
            <a:ext cx="6934255" cy="765175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Acid Mine Drainage Characteristics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E8B31A-F729-53B7-FE56-697D3F34A583}"/>
              </a:ext>
            </a:extLst>
          </p:cNvPr>
          <p:cNvSpPr txBox="1"/>
          <p:nvPr/>
        </p:nvSpPr>
        <p:spPr>
          <a:xfrm>
            <a:off x="424466" y="2590800"/>
            <a:ext cx="2971800" cy="1867733"/>
          </a:xfrm>
          <a:prstGeom prst="irregularSeal2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rgbClr val="FF0000"/>
                </a:solidFill>
              </a:rPr>
              <a:t>Sulfide</a:t>
            </a:r>
            <a:r>
              <a:rPr lang="en-GB" sz="2400" dirty="0">
                <a:solidFill>
                  <a:srgbClr val="FF0000"/>
                </a:solidFill>
              </a:rPr>
              <a:t> minerals </a:t>
            </a:r>
            <a:endParaRPr lang="pt-PT" sz="2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F48365-D3AE-652B-E3DB-A0056A7F9EF0}"/>
              </a:ext>
            </a:extLst>
          </p:cNvPr>
          <p:cNvSpPr txBox="1"/>
          <p:nvPr/>
        </p:nvSpPr>
        <p:spPr>
          <a:xfrm>
            <a:off x="3567471" y="2911839"/>
            <a:ext cx="1498600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Water</a:t>
            </a:r>
            <a:endParaRPr lang="pt-PT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CD7528-A3C7-AE23-97A3-C7056A81A36C}"/>
              </a:ext>
            </a:extLst>
          </p:cNvPr>
          <p:cNvSpPr txBox="1"/>
          <p:nvPr/>
        </p:nvSpPr>
        <p:spPr>
          <a:xfrm>
            <a:off x="3758507" y="3846318"/>
            <a:ext cx="1404000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Oxygen</a:t>
            </a:r>
            <a:endParaRPr lang="pt-PT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81D1E6-65D2-ED58-B9CE-63705AA2EAA1}"/>
              </a:ext>
            </a:extLst>
          </p:cNvPr>
          <p:cNvSpPr txBox="1"/>
          <p:nvPr/>
        </p:nvSpPr>
        <p:spPr>
          <a:xfrm>
            <a:off x="6781802" y="4646259"/>
            <a:ext cx="4648198" cy="17366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Environmental contamination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Rivers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Groundwater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Soils</a:t>
            </a:r>
            <a:endParaRPr lang="pt-PT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DECC21-97C6-8E9E-2818-6CC1330703FF}"/>
              </a:ext>
            </a:extLst>
          </p:cNvPr>
          <p:cNvSpPr txBox="1"/>
          <p:nvPr/>
        </p:nvSpPr>
        <p:spPr>
          <a:xfrm>
            <a:off x="7454118" y="2532047"/>
            <a:ext cx="3303566" cy="17366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Effluents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Acidic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 Metal-rich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Low pH (1.5 to 3) </a:t>
            </a:r>
            <a:endParaRPr lang="pt-PT" sz="2400" dirty="0"/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9C606590-A276-716F-62D4-19534A2F6495}"/>
              </a:ext>
            </a:extLst>
          </p:cNvPr>
          <p:cNvSpPr/>
          <p:nvPr/>
        </p:nvSpPr>
        <p:spPr>
          <a:xfrm>
            <a:off x="3238414" y="3335540"/>
            <a:ext cx="685800" cy="510778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715EFD6-D78A-6D34-4FD5-7FC56A9D73EE}"/>
              </a:ext>
            </a:extLst>
          </p:cNvPr>
          <p:cNvCxnSpPr>
            <a:cxnSpLocks/>
          </p:cNvCxnSpPr>
          <p:nvPr/>
        </p:nvCxnSpPr>
        <p:spPr>
          <a:xfrm>
            <a:off x="9105901" y="4268693"/>
            <a:ext cx="0" cy="37756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74CF8C89-3331-8C03-103B-1109D5971828}"/>
              </a:ext>
            </a:extLst>
          </p:cNvPr>
          <p:cNvCxnSpPr>
            <a:cxnSpLocks/>
            <a:stCxn id="10" idx="6"/>
          </p:cNvCxnSpPr>
          <p:nvPr/>
        </p:nvCxnSpPr>
        <p:spPr>
          <a:xfrm flipV="1">
            <a:off x="5410200" y="2532047"/>
            <a:ext cx="3695701" cy="1180144"/>
          </a:xfrm>
          <a:prstGeom prst="bentConnector4">
            <a:avLst>
              <a:gd name="adj1" fmla="val 27653"/>
              <a:gd name="adj2" fmla="val 133763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DDD90B1D-BE3C-21C3-1EB4-FDFD7C43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63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C65A8-E815-BA47-8AA5-0D4AF6B64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319"/>
            <a:ext cx="10515600" cy="1004094"/>
          </a:xfrm>
        </p:spPr>
        <p:txBody>
          <a:bodyPr>
            <a:normAutofit/>
          </a:bodyPr>
          <a:lstStyle/>
          <a:p>
            <a:r>
              <a:rPr lang="pt-PT" sz="3200" b="1" dirty="0"/>
              <a:t>Background</a:t>
            </a:r>
            <a:endParaRPr lang="pt-PT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65EE3-1375-C9BE-4A48-204790063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973" y="1524000"/>
            <a:ext cx="6316481" cy="688975"/>
          </a:xfrm>
        </p:spPr>
        <p:txBody>
          <a:bodyPr/>
          <a:lstStyle/>
          <a:p>
            <a:pPr marL="0" indent="0">
              <a:buNone/>
            </a:pPr>
            <a:r>
              <a:rPr lang="en-GB" b="1" noProof="0" dirty="0">
                <a:solidFill>
                  <a:srgbClr val="FF0000"/>
                </a:solidFill>
              </a:rPr>
              <a:t>Current AMD Treatment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7D45AD-4EE6-548D-C488-180AEFD86D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4" t="9503" r="3034" b="4377"/>
          <a:stretch>
            <a:fillRect/>
          </a:stretch>
        </p:blipFill>
        <p:spPr>
          <a:xfrm>
            <a:off x="228600" y="2140744"/>
            <a:ext cx="6765647" cy="35861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867DA02-7099-174C-A4FC-49C94F6D0868}"/>
              </a:ext>
            </a:extLst>
          </p:cNvPr>
          <p:cNvSpPr txBox="1">
            <a:spLocks/>
          </p:cNvSpPr>
          <p:nvPr/>
        </p:nvSpPr>
        <p:spPr>
          <a:xfrm>
            <a:off x="7125454" y="1447800"/>
            <a:ext cx="4837946" cy="4729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600" b="1" dirty="0">
                <a:cs typeface="Arial" panose="020B0604020202020204" pitchFamily="34" charset="0"/>
              </a:rPr>
              <a:t>Lime-based neutralization </a:t>
            </a:r>
            <a:r>
              <a:rPr lang="en-US" altLang="en-US" sz="2400" dirty="0">
                <a:cs typeface="Arial" panose="020B0604020202020204" pitchFamily="34" charset="0"/>
              </a:rPr>
              <a:t>Produces large volumes of metal-rich sludge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dirty="0">
                <a:cs typeface="Arial" panose="020B0604020202020204" pitchFamily="34" charset="0"/>
              </a:rPr>
              <a:t>Key challenges: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cs typeface="Arial" panose="020B0604020202020204" pitchFamily="34" charset="0"/>
              </a:rPr>
              <a:t>High handling and disposal costs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cs typeface="Arial" panose="020B0604020202020204" pitchFamily="34" charset="0"/>
              </a:rPr>
              <a:t>Long-term storage requirements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cs typeface="Arial" panose="020B0604020202020204" pitchFamily="34" charset="0"/>
              </a:rPr>
              <a:t>Continuous monitoring needed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dirty="0">
                <a:cs typeface="Arial" panose="020B0604020202020204" pitchFamily="34" charset="0"/>
              </a:rPr>
              <a:t>Environmental concern: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cs typeface="Arial" panose="020B0604020202020204" pitchFamily="34" charset="0"/>
              </a:rPr>
              <a:t>Secondary waste management problem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B6D6F-8139-379D-F243-30C5F911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42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4BF02-7E29-B447-4450-16D32E792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3B79C-DBAF-9563-0CB7-B6DD0133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Aim of Study</a:t>
            </a:r>
            <a:endParaRPr lang="pt-PT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E8E11-8F10-EEB2-3452-461B0D98D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en-US" dirty="0"/>
              <a:t> </a:t>
            </a:r>
            <a:r>
              <a:rPr lang="en-US" dirty="0" err="1"/>
              <a:t>Synthesise</a:t>
            </a:r>
            <a:r>
              <a:rPr lang="en-US" dirty="0"/>
              <a:t> current biotechnologies for AMD treatment</a:t>
            </a:r>
          </a:p>
          <a:p>
            <a:pPr algn="just">
              <a:lnSpc>
                <a:spcPct val="100000"/>
              </a:lnSpc>
            </a:pPr>
            <a:r>
              <a:rPr lang="en-GB" dirty="0"/>
              <a:t>Evaluate microbial biosorption for AMD treatment</a:t>
            </a:r>
          </a:p>
          <a:p>
            <a:pPr algn="just">
              <a:lnSpc>
                <a:spcPct val="100000"/>
              </a:lnSpc>
            </a:pPr>
            <a:r>
              <a:rPr lang="en-US" dirty="0"/>
              <a:t>Propose a conceptual bio-smart mining framework that integrates biological systems with digital monitoring and climate-resilient waste management.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380B0-4DF7-8850-8DF6-7A46E5569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2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CA20F-3CA6-7168-B73E-793B2B814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893" y="136525"/>
            <a:ext cx="10515600" cy="1006475"/>
          </a:xfrm>
        </p:spPr>
        <p:txBody>
          <a:bodyPr>
            <a:normAutofit/>
          </a:bodyPr>
          <a:lstStyle/>
          <a:p>
            <a:r>
              <a:rPr lang="en-GB" sz="3200" b="1" dirty="0"/>
              <a:t>Study Methodology</a:t>
            </a:r>
            <a:endParaRPr lang="pt-PT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DCBD3-FA80-1896-8331-F6BE738A9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893" y="1703214"/>
            <a:ext cx="5257800" cy="27463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/>
              <a:t>Literature review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/>
              <a:t>AMD treatment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/>
              <a:t>Microbial biosorption &amp; SRB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/>
              <a:t>Phytoremediation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/>
              <a:t>Bioleaching &amp; metal recovery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/>
              <a:t>Biomaterials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/>
              <a:t>Digital mining (AI, IoT, remote sensing)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EAB6379-04D6-C138-787E-1E0A017C5300}"/>
              </a:ext>
            </a:extLst>
          </p:cNvPr>
          <p:cNvSpPr txBox="1">
            <a:spLocks/>
          </p:cNvSpPr>
          <p:nvPr/>
        </p:nvSpPr>
        <p:spPr>
          <a:xfrm>
            <a:off x="6705600" y="1703214"/>
            <a:ext cx="5029200" cy="2746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/>
              <a:t>Experimental case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</a:rPr>
              <a:t>Microbial AMD treatment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/>
              <a:t>As: 7.2 → &lt;0.2 mg/L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/>
              <a:t>Fe: 320 → 79.1 mg/L 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C896F49-9D11-9AD0-4451-981CDA7E3063}"/>
              </a:ext>
            </a:extLst>
          </p:cNvPr>
          <p:cNvSpPr txBox="1">
            <a:spLocks/>
          </p:cNvSpPr>
          <p:nvPr/>
        </p:nvSpPr>
        <p:spPr>
          <a:xfrm>
            <a:off x="1143000" y="4800600"/>
            <a:ext cx="9982200" cy="16002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b="1" dirty="0"/>
              <a:t>Framework development</a:t>
            </a:r>
          </a:p>
          <a:p>
            <a:pPr marL="0" indent="0" algn="ctr">
              <a:buNone/>
            </a:pPr>
            <a:r>
              <a:rPr lang="en-GB" dirty="0"/>
              <a:t>Conceptual Bio-Smart framework integrating biotechnology + digital monitoring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pt-PT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0C888E8-AB56-D281-87B1-A4A3DDD68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61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15725-DCE1-EFD5-3C8C-7E04655EA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25F8F-7391-4A0A-89F6-364CD57B4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11125200" cy="1442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Microbial Biosorption in AMD Treatment</a:t>
            </a:r>
          </a:p>
          <a:p>
            <a:r>
              <a:rPr lang="en-GB" sz="2400" dirty="0"/>
              <a:t>Use of microorganisms to remove dissolved metals from contaminated water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F3BE89-8D87-BAFB-7AFB-196F35C5DD0F}"/>
              </a:ext>
            </a:extLst>
          </p:cNvPr>
          <p:cNvSpPr txBox="1">
            <a:spLocks/>
          </p:cNvSpPr>
          <p:nvPr/>
        </p:nvSpPr>
        <p:spPr>
          <a:xfrm>
            <a:off x="609599" y="4280761"/>
            <a:ext cx="5444065" cy="21064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/>
              <a:t>Key Mechanisms:</a:t>
            </a:r>
            <a:endParaRPr lang="en-GB" sz="2400" dirty="0"/>
          </a:p>
          <a:p>
            <a:r>
              <a:rPr lang="en-GB" sz="2400" dirty="0"/>
              <a:t>Biosorption (surface binding) </a:t>
            </a:r>
          </a:p>
          <a:p>
            <a:r>
              <a:rPr lang="en-GB" sz="2400" dirty="0"/>
              <a:t>Bioaccumulation </a:t>
            </a:r>
          </a:p>
          <a:p>
            <a:r>
              <a:rPr lang="en-GB" sz="2400" dirty="0"/>
              <a:t>Bioprecipitation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7662007-3124-0FE0-E5AB-D4B269807E74}"/>
              </a:ext>
            </a:extLst>
          </p:cNvPr>
          <p:cNvSpPr/>
          <p:nvPr/>
        </p:nvSpPr>
        <p:spPr>
          <a:xfrm>
            <a:off x="541867" y="2777399"/>
            <a:ext cx="2091274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AMD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B4F1E55-9B27-E8C2-A2F0-2248405A2BD7}"/>
              </a:ext>
            </a:extLst>
          </p:cNvPr>
          <p:cNvSpPr/>
          <p:nvPr/>
        </p:nvSpPr>
        <p:spPr>
          <a:xfrm>
            <a:off x="6527796" y="2777399"/>
            <a:ext cx="2514600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Clean Water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A1121F4-1ED7-37B6-9436-E3EBFE6F9AF2}"/>
              </a:ext>
            </a:extLst>
          </p:cNvPr>
          <p:cNvSpPr/>
          <p:nvPr/>
        </p:nvSpPr>
        <p:spPr>
          <a:xfrm>
            <a:off x="9491127" y="2777399"/>
            <a:ext cx="2514600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Recovered metals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9A7CE2-297C-E16A-D129-0E2EC97E7136}"/>
              </a:ext>
            </a:extLst>
          </p:cNvPr>
          <p:cNvSpPr/>
          <p:nvPr/>
        </p:nvSpPr>
        <p:spPr>
          <a:xfrm>
            <a:off x="3318934" y="2777399"/>
            <a:ext cx="2734731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Bacteria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E5FEB97-F0C9-0F04-875E-344CBB9EF7F0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2633141" y="3272699"/>
            <a:ext cx="685793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155134A-1662-AB35-A4C6-B39081A7A8A1}"/>
              </a:ext>
            </a:extLst>
          </p:cNvPr>
          <p:cNvCxnSpPr>
            <a:cxnSpLocks/>
            <a:stCxn id="12" idx="3"/>
            <a:endCxn id="10" idx="1"/>
          </p:cNvCxnSpPr>
          <p:nvPr/>
        </p:nvCxnSpPr>
        <p:spPr>
          <a:xfrm>
            <a:off x="6053665" y="3272699"/>
            <a:ext cx="474131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us Sign 17">
            <a:extLst>
              <a:ext uri="{FF2B5EF4-FFF2-40B4-BE49-F238E27FC236}">
                <a16:creationId xmlns:a16="http://schemas.microsoft.com/office/drawing/2014/main" id="{0B01993F-2998-D85F-F10B-22D7B582DA3B}"/>
              </a:ext>
            </a:extLst>
          </p:cNvPr>
          <p:cNvSpPr/>
          <p:nvPr/>
        </p:nvSpPr>
        <p:spPr>
          <a:xfrm>
            <a:off x="9042396" y="2966710"/>
            <a:ext cx="448731" cy="609600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33C95E0-B551-5DF2-2F50-BB5A6104C4DE}"/>
              </a:ext>
            </a:extLst>
          </p:cNvPr>
          <p:cNvSpPr txBox="1">
            <a:spLocks/>
          </p:cNvSpPr>
          <p:nvPr/>
        </p:nvSpPr>
        <p:spPr>
          <a:xfrm>
            <a:off x="6053666" y="4280761"/>
            <a:ext cx="5596467" cy="21064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/>
              <a:t>Microorganisms involved:</a:t>
            </a:r>
            <a:endParaRPr lang="en-GB" sz="2400" dirty="0"/>
          </a:p>
          <a:p>
            <a:r>
              <a:rPr lang="en-GB" sz="2400" dirty="0"/>
              <a:t>Acidophilic bacteria </a:t>
            </a:r>
          </a:p>
          <a:p>
            <a:r>
              <a:rPr lang="en-GB" sz="2400" dirty="0" err="1"/>
              <a:t>Sulfate</a:t>
            </a:r>
            <a:r>
              <a:rPr lang="en-GB" sz="2400" dirty="0"/>
              <a:t>-reducing bacteria (SRB) </a:t>
            </a:r>
          </a:p>
          <a:p>
            <a:r>
              <a:rPr lang="en-GB" sz="2400" dirty="0"/>
              <a:t>Mixed microbial consortia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915DD-FC46-6003-8583-E6E9459FE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7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AAB7EBD-A776-F244-58E8-408621ED6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6"/>
            <a:ext cx="10820400" cy="773900"/>
          </a:xfrm>
        </p:spPr>
        <p:txBody>
          <a:bodyPr>
            <a:normAutofit/>
          </a:bodyPr>
          <a:lstStyle/>
          <a:p>
            <a:r>
              <a:rPr sz="3200" b="1" dirty="0"/>
              <a:t>Biotechnologies</a:t>
            </a:r>
          </a:p>
        </p:txBody>
      </p:sp>
    </p:spTree>
    <p:extLst>
      <p:ext uri="{BB962C8B-B14F-4D97-AF65-F5344CB8AC3E}">
        <p14:creationId xmlns:p14="http://schemas.microsoft.com/office/powerpoint/2010/main" val="2964635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54387-532B-46C8-35BE-F30E7BF05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2449103-6099-9B07-CC78-E4987E98C97A}"/>
              </a:ext>
            </a:extLst>
          </p:cNvPr>
          <p:cNvSpPr txBox="1">
            <a:spLocks/>
          </p:cNvSpPr>
          <p:nvPr/>
        </p:nvSpPr>
        <p:spPr>
          <a:xfrm>
            <a:off x="539663" y="4035631"/>
            <a:ext cx="5022938" cy="25332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/>
              <a:t>Performance:</a:t>
            </a:r>
          </a:p>
          <a:p>
            <a:r>
              <a:rPr lang="en-GB" sz="2400" b="1" dirty="0"/>
              <a:t>Up to 90% arsenic</a:t>
            </a:r>
            <a:r>
              <a:rPr lang="en-GB" sz="2400" dirty="0"/>
              <a:t> removal </a:t>
            </a:r>
          </a:p>
          <a:p>
            <a:r>
              <a:rPr lang="en-GB" sz="2400" b="1" dirty="0"/>
              <a:t>~70% iron </a:t>
            </a:r>
            <a:r>
              <a:rPr lang="en-GB" sz="2400" dirty="0"/>
              <a:t>reduction </a:t>
            </a:r>
          </a:p>
          <a:p>
            <a:r>
              <a:rPr lang="en-GB" sz="2400" dirty="0"/>
              <a:t>Effective in low pH environments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BC4ADEE-69A6-702B-DAD2-B9144F1FC128}"/>
              </a:ext>
            </a:extLst>
          </p:cNvPr>
          <p:cNvSpPr/>
          <p:nvPr/>
        </p:nvSpPr>
        <p:spPr>
          <a:xfrm>
            <a:off x="524933" y="2863953"/>
            <a:ext cx="2091274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AMD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ED33391-920F-52E8-1C5E-A7CE915DB11F}"/>
              </a:ext>
            </a:extLst>
          </p:cNvPr>
          <p:cNvSpPr/>
          <p:nvPr/>
        </p:nvSpPr>
        <p:spPr>
          <a:xfrm>
            <a:off x="6510862" y="2863953"/>
            <a:ext cx="2514600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Clean Water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0FB6DAA-3D77-F858-0A87-38191EA8640D}"/>
              </a:ext>
            </a:extLst>
          </p:cNvPr>
          <p:cNvSpPr/>
          <p:nvPr/>
        </p:nvSpPr>
        <p:spPr>
          <a:xfrm>
            <a:off x="9474193" y="2863953"/>
            <a:ext cx="2514600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Recovered metals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E17887A-36BE-BEFB-9E90-30D2B4111C83}"/>
              </a:ext>
            </a:extLst>
          </p:cNvPr>
          <p:cNvSpPr/>
          <p:nvPr/>
        </p:nvSpPr>
        <p:spPr>
          <a:xfrm>
            <a:off x="3302000" y="2863953"/>
            <a:ext cx="2734731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Bacteria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0BCF082-7A1E-761A-EB8E-C8F26AB6FFA5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2616207" y="3359253"/>
            <a:ext cx="685793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53924B9-373B-21FF-80EE-92D2A0A52D02}"/>
              </a:ext>
            </a:extLst>
          </p:cNvPr>
          <p:cNvCxnSpPr>
            <a:cxnSpLocks/>
            <a:stCxn id="12" idx="3"/>
            <a:endCxn id="10" idx="1"/>
          </p:cNvCxnSpPr>
          <p:nvPr/>
        </p:nvCxnSpPr>
        <p:spPr>
          <a:xfrm>
            <a:off x="6036731" y="3359253"/>
            <a:ext cx="474131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us Sign 17">
            <a:extLst>
              <a:ext uri="{FF2B5EF4-FFF2-40B4-BE49-F238E27FC236}">
                <a16:creationId xmlns:a16="http://schemas.microsoft.com/office/drawing/2014/main" id="{3D86F21E-999F-31F6-C403-B252824010DA}"/>
              </a:ext>
            </a:extLst>
          </p:cNvPr>
          <p:cNvSpPr/>
          <p:nvPr/>
        </p:nvSpPr>
        <p:spPr>
          <a:xfrm>
            <a:off x="9025462" y="3053264"/>
            <a:ext cx="448731" cy="609600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6498D9E-774C-6E49-F1DA-67512992B739}"/>
              </a:ext>
            </a:extLst>
          </p:cNvPr>
          <p:cNvSpPr txBox="1">
            <a:spLocks/>
          </p:cNvSpPr>
          <p:nvPr/>
        </p:nvSpPr>
        <p:spPr>
          <a:xfrm>
            <a:off x="5562602" y="4033253"/>
            <a:ext cx="6089736" cy="25356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/>
              <a:t>Advantages:</a:t>
            </a:r>
            <a:endParaRPr lang="en-GB" sz="2400" dirty="0"/>
          </a:p>
          <a:p>
            <a:r>
              <a:rPr lang="en-GB" sz="2400" dirty="0"/>
              <a:t>Low chemical and energy requirements </a:t>
            </a:r>
          </a:p>
          <a:p>
            <a:r>
              <a:rPr lang="en-GB" sz="2400" dirty="0"/>
              <a:t>Reduced sludge generation </a:t>
            </a:r>
          </a:p>
          <a:p>
            <a:r>
              <a:rPr lang="en-GB" sz="2400" dirty="0"/>
              <a:t>High metal selectivity </a:t>
            </a:r>
          </a:p>
          <a:p>
            <a:r>
              <a:rPr lang="en-GB" sz="2400" dirty="0"/>
              <a:t>Potential for metal recovery (circular economy)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AD0AD5-A309-B701-21EA-18EAC0831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11125200" cy="11588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Microbial Biosorption in AMD Treatment</a:t>
            </a:r>
          </a:p>
          <a:p>
            <a:r>
              <a:rPr lang="en-GB" dirty="0"/>
              <a:t>Use of microorganisms to remove dissolved metals from contaminated water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91350AB-58C8-D41F-6B1C-AB0025C90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8</a:t>
            </a:fld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35EE8B3-215C-C254-A156-96E635F2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6"/>
            <a:ext cx="10820400" cy="1158876"/>
          </a:xfrm>
        </p:spPr>
        <p:txBody>
          <a:bodyPr>
            <a:normAutofit/>
          </a:bodyPr>
          <a:lstStyle/>
          <a:p>
            <a:r>
              <a:rPr sz="3200" b="1" dirty="0"/>
              <a:t>Biotechnologies</a:t>
            </a:r>
          </a:p>
        </p:txBody>
      </p:sp>
    </p:spTree>
    <p:extLst>
      <p:ext uri="{BB962C8B-B14F-4D97-AF65-F5344CB8AC3E}">
        <p14:creationId xmlns:p14="http://schemas.microsoft.com/office/powerpoint/2010/main" val="512973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A3A11-6ED2-C9F0-69EB-CD9365F55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987D0-27BA-A188-7E1C-BA1BF4AA4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33" y="1231108"/>
            <a:ext cx="10515600" cy="1158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Phytoremediation in Mine Rehabilitation</a:t>
            </a:r>
          </a:p>
          <a:p>
            <a:r>
              <a:rPr lang="en-GB" sz="2400" dirty="0"/>
              <a:t>Use of plants to immobilise or extract contaminants from polluted soils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46E73E2-3314-3B0F-DA41-D2B22CA4F8BA}"/>
              </a:ext>
            </a:extLst>
          </p:cNvPr>
          <p:cNvSpPr txBox="1">
            <a:spLocks/>
          </p:cNvSpPr>
          <p:nvPr/>
        </p:nvSpPr>
        <p:spPr>
          <a:xfrm>
            <a:off x="626532" y="3581402"/>
            <a:ext cx="5469467" cy="3047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/>
              <a:t>Key strategies:</a:t>
            </a:r>
            <a:endParaRPr lang="en-GB" dirty="0"/>
          </a:p>
          <a:p>
            <a:r>
              <a:rPr lang="en-GB" dirty="0"/>
              <a:t> </a:t>
            </a:r>
            <a:r>
              <a:rPr lang="en-GB" dirty="0" err="1"/>
              <a:t>Phytostabilisation</a:t>
            </a:r>
            <a:r>
              <a:rPr lang="en-GB" dirty="0"/>
              <a:t> (immobilisation) </a:t>
            </a:r>
          </a:p>
          <a:p>
            <a:r>
              <a:rPr lang="en-GB" dirty="0"/>
              <a:t>Phytoextraction (uptake of metals)</a:t>
            </a:r>
          </a:p>
          <a:p>
            <a:pPr marL="0" indent="0">
              <a:buNone/>
            </a:pPr>
            <a:r>
              <a:rPr lang="en-GB" b="1" dirty="0"/>
              <a:t>Effective plant species:</a:t>
            </a:r>
            <a:endParaRPr lang="en-GB" dirty="0"/>
          </a:p>
          <a:p>
            <a:r>
              <a:rPr lang="en-GB" dirty="0"/>
              <a:t>Vetiver </a:t>
            </a:r>
          </a:p>
          <a:p>
            <a:r>
              <a:rPr lang="en-GB" dirty="0"/>
              <a:t>Willow </a:t>
            </a:r>
          </a:p>
          <a:p>
            <a:r>
              <a:rPr lang="en-GB" i="1" dirty="0"/>
              <a:t>Pteris vittata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843A45B-4C03-ADDB-F9A8-949866446B66}"/>
              </a:ext>
            </a:extLst>
          </p:cNvPr>
          <p:cNvSpPr/>
          <p:nvPr/>
        </p:nvSpPr>
        <p:spPr>
          <a:xfrm>
            <a:off x="712482" y="2438400"/>
            <a:ext cx="2091274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Plant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999E8BC-3D5D-158B-F728-B8714C78AA64}"/>
              </a:ext>
            </a:extLst>
          </p:cNvPr>
          <p:cNvSpPr/>
          <p:nvPr/>
        </p:nvSpPr>
        <p:spPr>
          <a:xfrm>
            <a:off x="6698411" y="2438400"/>
            <a:ext cx="2514600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Microbe interaction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C637DE2-9707-F55B-AE26-176235A98DE2}"/>
              </a:ext>
            </a:extLst>
          </p:cNvPr>
          <p:cNvSpPr/>
          <p:nvPr/>
        </p:nvSpPr>
        <p:spPr>
          <a:xfrm>
            <a:off x="9661742" y="2438400"/>
            <a:ext cx="2514600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Recovered plants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BAF0DE7-A382-A60C-352E-06E5BCC43B0A}"/>
              </a:ext>
            </a:extLst>
          </p:cNvPr>
          <p:cNvSpPr/>
          <p:nvPr/>
        </p:nvSpPr>
        <p:spPr>
          <a:xfrm>
            <a:off x="3489549" y="2438400"/>
            <a:ext cx="2734731" cy="9906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Soil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F53F686-1165-493D-2459-011599B5A651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2803756" y="2933700"/>
            <a:ext cx="685793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FE4C493-8196-ED42-7CD1-334DBEF7ACA2}"/>
              </a:ext>
            </a:extLst>
          </p:cNvPr>
          <p:cNvCxnSpPr>
            <a:cxnSpLocks/>
            <a:stCxn id="12" idx="3"/>
            <a:endCxn id="10" idx="1"/>
          </p:cNvCxnSpPr>
          <p:nvPr/>
        </p:nvCxnSpPr>
        <p:spPr>
          <a:xfrm>
            <a:off x="6224280" y="2933700"/>
            <a:ext cx="474131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2EFDDE3-F7A5-1229-3FDC-F7BE01ADCD21}"/>
              </a:ext>
            </a:extLst>
          </p:cNvPr>
          <p:cNvSpPr txBox="1">
            <a:spLocks/>
          </p:cNvSpPr>
          <p:nvPr/>
        </p:nvSpPr>
        <p:spPr>
          <a:xfrm>
            <a:off x="6096000" y="3581402"/>
            <a:ext cx="5791200" cy="30479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/>
              <a:t>Main benefits:</a:t>
            </a:r>
            <a:r>
              <a:rPr lang="en-GB" sz="2400" dirty="0"/>
              <a:t> </a:t>
            </a:r>
          </a:p>
          <a:p>
            <a:r>
              <a:rPr lang="en-GB" sz="2400" dirty="0"/>
              <a:t>Soil stabilization </a:t>
            </a:r>
          </a:p>
          <a:p>
            <a:r>
              <a:rPr lang="en-GB" sz="2400" dirty="0"/>
              <a:t>Reduced erosion </a:t>
            </a:r>
          </a:p>
          <a:p>
            <a:r>
              <a:rPr lang="en-GB" sz="2400" dirty="0"/>
              <a:t>Restoration of degraded ecosystems </a:t>
            </a:r>
          </a:p>
          <a:p>
            <a:pPr marL="0" indent="0">
              <a:buNone/>
            </a:pPr>
            <a:endParaRPr lang="en-GB" sz="18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4BAE37C-472E-DC94-870D-53814091BB7B}"/>
              </a:ext>
            </a:extLst>
          </p:cNvPr>
          <p:cNvCxnSpPr>
            <a:cxnSpLocks/>
          </p:cNvCxnSpPr>
          <p:nvPr/>
        </p:nvCxnSpPr>
        <p:spPr>
          <a:xfrm>
            <a:off x="9213011" y="2936407"/>
            <a:ext cx="474131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89CE7-8AFB-BCA7-F2E5-C78821FCE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9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7BAF40D-B7F0-1C79-6649-77613D4D4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6"/>
            <a:ext cx="10820400" cy="773900"/>
          </a:xfrm>
        </p:spPr>
        <p:txBody>
          <a:bodyPr>
            <a:normAutofit/>
          </a:bodyPr>
          <a:lstStyle/>
          <a:p>
            <a:r>
              <a:rPr sz="3200" b="1" dirty="0"/>
              <a:t>Biotechnologies</a:t>
            </a:r>
          </a:p>
        </p:txBody>
      </p:sp>
    </p:spTree>
    <p:extLst>
      <p:ext uri="{BB962C8B-B14F-4D97-AF65-F5344CB8AC3E}">
        <p14:creationId xmlns:p14="http://schemas.microsoft.com/office/powerpoint/2010/main" val="4028867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6C62A-F298-B3F5-9078-560CBD108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02049-C05E-0AC5-BBE2-EA3BF8E5A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6"/>
            <a:ext cx="10820400" cy="1158876"/>
          </a:xfrm>
        </p:spPr>
        <p:txBody>
          <a:bodyPr>
            <a:normAutofit/>
          </a:bodyPr>
          <a:lstStyle/>
          <a:p>
            <a:r>
              <a:rPr sz="3200" b="1" dirty="0"/>
              <a:t>Biotechnologies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8F4B1-D117-8A94-4D73-B4EDD7847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1"/>
            <a:ext cx="10515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Enhanced Phytoremediation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21A386-EF5B-2EE4-8F84-68BB92F52D6E}"/>
              </a:ext>
            </a:extLst>
          </p:cNvPr>
          <p:cNvSpPr txBox="1">
            <a:spLocks/>
          </p:cNvSpPr>
          <p:nvPr/>
        </p:nvSpPr>
        <p:spPr>
          <a:xfrm>
            <a:off x="533400" y="2133599"/>
            <a:ext cx="5410200" cy="43592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400" b="1" dirty="0"/>
              <a:t>Improvement strategies:</a:t>
            </a:r>
            <a:endParaRPr lang="en-GB" sz="2400" dirty="0"/>
          </a:p>
          <a:p>
            <a:pPr>
              <a:lnSpc>
                <a:spcPct val="100000"/>
              </a:lnSpc>
            </a:pPr>
            <a:r>
              <a:rPr lang="en-GB" sz="2400" dirty="0"/>
              <a:t>Addition of organic matter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Integration with microbial activity </a:t>
            </a:r>
          </a:p>
          <a:p>
            <a:pPr algn="just">
              <a:lnSpc>
                <a:spcPct val="100000"/>
              </a:lnSpc>
            </a:pPr>
            <a:r>
              <a:rPr lang="en-GB" sz="2400" dirty="0"/>
              <a:t>Use of biological substrates (e.g., compost, woodchips)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3FA6AA0-B76D-363C-782E-311837009B30}"/>
              </a:ext>
            </a:extLst>
          </p:cNvPr>
          <p:cNvSpPr txBox="1">
            <a:spLocks/>
          </p:cNvSpPr>
          <p:nvPr/>
        </p:nvSpPr>
        <p:spPr>
          <a:xfrm>
            <a:off x="5943600" y="2133600"/>
            <a:ext cx="5511796" cy="43592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2400" b="1" dirty="0"/>
              <a:t>Performance:</a:t>
            </a:r>
            <a:endParaRPr lang="en-GB" sz="2400" dirty="0"/>
          </a:p>
          <a:p>
            <a:pPr algn="just"/>
            <a:r>
              <a:rPr lang="en-GB" sz="2400" dirty="0"/>
              <a:t>Up to </a:t>
            </a:r>
            <a:r>
              <a:rPr lang="en-GB" sz="2400" b="1" dirty="0">
                <a:solidFill>
                  <a:srgbClr val="0AAA3F"/>
                </a:solidFill>
              </a:rPr>
              <a:t>88% removal</a:t>
            </a:r>
            <a:r>
              <a:rPr lang="en-GB" sz="2400" dirty="0">
                <a:solidFill>
                  <a:srgbClr val="0AAA3F"/>
                </a:solidFill>
              </a:rPr>
              <a:t> </a:t>
            </a:r>
            <a:r>
              <a:rPr lang="en-GB" sz="2400" dirty="0"/>
              <a:t>of metals and </a:t>
            </a:r>
            <a:r>
              <a:rPr lang="en-GB" sz="2400" dirty="0" err="1"/>
              <a:t>sulfate</a:t>
            </a:r>
            <a:r>
              <a:rPr lang="en-GB" sz="2400" dirty="0"/>
              <a:t> </a:t>
            </a:r>
          </a:p>
          <a:p>
            <a:pPr algn="just"/>
            <a:r>
              <a:rPr lang="en-GB" sz="2400" dirty="0"/>
              <a:t>Enhanced plant growth and soil quality</a:t>
            </a:r>
          </a:p>
          <a:p>
            <a:pPr marL="0" indent="0" algn="just">
              <a:buNone/>
            </a:pPr>
            <a:endParaRPr lang="en-GB" sz="2400" b="1" dirty="0"/>
          </a:p>
          <a:p>
            <a:pPr marL="0" indent="0" algn="just">
              <a:buNone/>
            </a:pPr>
            <a:r>
              <a:rPr lang="en-GB" sz="2400" b="1" dirty="0"/>
              <a:t>Additional benefits:</a:t>
            </a:r>
            <a:endParaRPr lang="en-GB" sz="2400" dirty="0"/>
          </a:p>
          <a:p>
            <a:pPr algn="just"/>
            <a:r>
              <a:rPr lang="en-GB" sz="2400" dirty="0"/>
              <a:t>Increased biodiversity </a:t>
            </a:r>
          </a:p>
          <a:p>
            <a:pPr algn="just"/>
            <a:r>
              <a:rPr lang="en-GB" sz="2400" dirty="0"/>
              <a:t>Biomass production (bioenergy potential) </a:t>
            </a:r>
          </a:p>
          <a:p>
            <a:pPr algn="just"/>
            <a:r>
              <a:rPr lang="en-GB" sz="2400" dirty="0"/>
              <a:t>Long-term ecosystem restoration</a:t>
            </a:r>
          </a:p>
          <a:p>
            <a:pPr marL="0" indent="0" algn="just">
              <a:buNone/>
            </a:pPr>
            <a:endParaRPr lang="en-GB" sz="2400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19862D8A-1948-2289-A458-790542C9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22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5D9F0-76CA-DAEE-6B7B-B3DF3B740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94765-8E59-95B0-EB02-2008557CE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077" y="239182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Experimental Results on Microbial Treatment of Acid Mine Drainage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EA670-CB36-B277-BEB8-7C8EE3BD0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720034"/>
            <a:ext cx="10515600" cy="767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Combined biological approach for acid mine drainage management</a:t>
            </a:r>
            <a:r>
              <a:rPr lang="en-GB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4FB810-C983-1879-FAC2-43A02DFD22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48" r="3848"/>
          <a:stretch>
            <a:fillRect/>
          </a:stretch>
        </p:blipFill>
        <p:spPr>
          <a:xfrm>
            <a:off x="228600" y="2487325"/>
            <a:ext cx="8077200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952CBD-5456-3D63-7D9D-39D3D6118A87}"/>
              </a:ext>
            </a:extLst>
          </p:cNvPr>
          <p:cNvSpPr txBox="1"/>
          <p:nvPr/>
        </p:nvSpPr>
        <p:spPr>
          <a:xfrm>
            <a:off x="8305800" y="2824468"/>
            <a:ext cx="3505200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dirty="0">
                <a:solidFill>
                  <a:srgbClr val="0AAA3F"/>
                </a:solidFill>
              </a:rPr>
              <a:t>KEY IMPACT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/>
              <a:t>Reduced toxicity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/>
              <a:t>Lower sludge generation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/>
              <a:t>Improved efficiency of neutralisation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/>
              <a:t>Potential for water reuse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4F391-FAC2-6EDA-B1BA-36F30418C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022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D2B50-4E84-1AEE-15AC-04E52FB3B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557"/>
            <a:ext cx="10515600" cy="813243"/>
          </a:xfrm>
        </p:spPr>
        <p:txBody>
          <a:bodyPr>
            <a:normAutofit/>
          </a:bodyPr>
          <a:lstStyle/>
          <a:p>
            <a:r>
              <a:rPr lang="en-US" sz="3200" b="1" dirty="0"/>
              <a:t>Integrating Biotechnologies with Digital Smart Mining Systems</a:t>
            </a:r>
            <a:endParaRPr lang="pt-PT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38627-B6C2-EED0-B3F5-3BBF056CE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018784"/>
            <a:ext cx="10515600" cy="536575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solidFill>
                  <a:srgbClr val="FF0000"/>
                </a:solidFill>
              </a:rPr>
              <a:t>Conceptual </a:t>
            </a:r>
            <a:r>
              <a:rPr lang="pt-PT" b="1" dirty="0" err="1">
                <a:solidFill>
                  <a:srgbClr val="FF0000"/>
                </a:solidFill>
              </a:rPr>
              <a:t>Smart-Biotech</a:t>
            </a:r>
            <a:r>
              <a:rPr lang="pt-PT" b="1" dirty="0">
                <a:solidFill>
                  <a:srgbClr val="FF0000"/>
                </a:solidFill>
              </a:rPr>
              <a:t> AMD </a:t>
            </a:r>
            <a:r>
              <a:rPr lang="pt-PT" b="1" dirty="0" err="1">
                <a:solidFill>
                  <a:srgbClr val="FF0000"/>
                </a:solidFill>
              </a:rPr>
              <a:t>Monitoring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System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Diagram</a:t>
            </a:r>
            <a:endParaRPr lang="pt-PT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C586B6-B071-57E3-E251-3494CAE66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101" y="1555359"/>
            <a:ext cx="8859798" cy="5166116"/>
          </a:xfrm>
          <a:prstGeom prst="rect">
            <a:avLst/>
          </a:prstGeom>
          <a:noFill/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0BA76-94D6-E8FD-5D3B-128BD756E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73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9DA7D-0A62-B051-862F-1E93342B7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6FC44-8727-7D84-214A-D9D323F1D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557"/>
            <a:ext cx="10515600" cy="813243"/>
          </a:xfrm>
        </p:spPr>
        <p:txBody>
          <a:bodyPr>
            <a:normAutofit/>
          </a:bodyPr>
          <a:lstStyle/>
          <a:p>
            <a:r>
              <a:rPr lang="en-US" sz="3200" b="1" dirty="0"/>
              <a:t>Integrating Biotechnologies with Digital Smart Mining Systems</a:t>
            </a:r>
            <a:endParaRPr lang="pt-PT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AC2C9-89A4-0849-CD3D-D3BF17EC6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031310"/>
            <a:ext cx="10515600" cy="536575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Road-map for implementation in developing economies</a:t>
            </a:r>
            <a:endParaRPr lang="pt-PT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A5775-7201-CE7E-75C7-D0CE6ED82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13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D60CEF3-6A0A-6590-C83F-5063E108C0FC}"/>
              </a:ext>
            </a:extLst>
          </p:cNvPr>
          <p:cNvSpPr/>
          <p:nvPr/>
        </p:nvSpPr>
        <p:spPr>
          <a:xfrm>
            <a:off x="533400" y="1653477"/>
            <a:ext cx="6096000" cy="1346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PHASE 1</a:t>
            </a:r>
            <a:br>
              <a:rPr lang="en-GB" sz="2400" b="1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n-GB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RESEARCH &amp; CAPACITY BUILDING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E06039A-F3C6-5F3E-1B4B-527186BC3816}"/>
              </a:ext>
            </a:extLst>
          </p:cNvPr>
          <p:cNvSpPr/>
          <p:nvPr/>
        </p:nvSpPr>
        <p:spPr>
          <a:xfrm>
            <a:off x="2819400" y="3370463"/>
            <a:ext cx="6096000" cy="13455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PHASE 2</a:t>
            </a:r>
            <a:br>
              <a:rPr lang="en-GB" sz="2400" b="1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n-GB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FIELD IMPLEMENTATION &amp; ECOSYSTEM REHABILITATION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1E7876E-BEE2-EB83-3871-9ECB82524B47}"/>
              </a:ext>
            </a:extLst>
          </p:cNvPr>
          <p:cNvSpPr/>
          <p:nvPr/>
        </p:nvSpPr>
        <p:spPr>
          <a:xfrm>
            <a:off x="5469699" y="5086550"/>
            <a:ext cx="6096000" cy="13455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PHASE 3</a:t>
            </a:r>
            <a:br>
              <a:rPr lang="en-GB" sz="2400" b="1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n-GB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BIO-SMART ENVIRONMENTAL MONITORING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172C87CB-F4F0-9C14-9E85-652B77025D27}"/>
              </a:ext>
            </a:extLst>
          </p:cNvPr>
          <p:cNvCxnSpPr>
            <a:stCxn id="4" idx="1"/>
            <a:endCxn id="6" idx="1"/>
          </p:cNvCxnSpPr>
          <p:nvPr/>
        </p:nvCxnSpPr>
        <p:spPr>
          <a:xfrm rot="10800000" flipH="1" flipV="1">
            <a:off x="533400" y="2326676"/>
            <a:ext cx="2286000" cy="1716537"/>
          </a:xfrm>
          <a:prstGeom prst="bentConnector3">
            <a:avLst>
              <a:gd name="adj1" fmla="val -1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7B7E6D78-8711-2D7E-7355-B19AB3D7AEE2}"/>
              </a:ext>
            </a:extLst>
          </p:cNvPr>
          <p:cNvCxnSpPr>
            <a:stCxn id="6" idx="3"/>
            <a:endCxn id="8" idx="3"/>
          </p:cNvCxnSpPr>
          <p:nvPr/>
        </p:nvCxnSpPr>
        <p:spPr>
          <a:xfrm>
            <a:off x="8915400" y="4043214"/>
            <a:ext cx="2650299" cy="1716087"/>
          </a:xfrm>
          <a:prstGeom prst="bentConnector3">
            <a:avLst>
              <a:gd name="adj1" fmla="val 108625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043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717E6-5C93-E8F6-F419-EE580B232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61038-54FA-2767-EB15-296D5F437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875"/>
          </a:xfrm>
        </p:spPr>
        <p:txBody>
          <a:bodyPr>
            <a:normAutofit/>
          </a:bodyPr>
          <a:lstStyle/>
          <a:p>
            <a:r>
              <a:rPr lang="en-GB" sz="3200" b="1" dirty="0"/>
              <a:t>Conclusion</a:t>
            </a:r>
            <a:endParaRPr lang="pt-PT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BFBE-97B0-8866-5250-B498ADB72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n-GB" dirty="0"/>
              <a:t>Biotechnology is a sustainable solution for </a:t>
            </a:r>
            <a:r>
              <a:rPr lang="pt-PT" dirty="0" err="1"/>
              <a:t>Acid</a:t>
            </a:r>
            <a:r>
              <a:rPr lang="pt-PT" dirty="0"/>
              <a:t> Mine </a:t>
            </a:r>
            <a:r>
              <a:rPr lang="pt-PT" dirty="0" err="1"/>
              <a:t>Drainage</a:t>
            </a:r>
            <a:r>
              <a:rPr lang="pt-PT" dirty="0"/>
              <a:t> (AMD)</a:t>
            </a:r>
          </a:p>
          <a:p>
            <a:pPr algn="just">
              <a:lnSpc>
                <a:spcPct val="100000"/>
              </a:lnSpc>
            </a:pPr>
            <a:r>
              <a:rPr lang="en-US" dirty="0"/>
              <a:t>Experimental Results on Microbial Treatment of Acid Mine Drainage showed</a:t>
            </a:r>
            <a:r>
              <a:rPr lang="en-GB" dirty="0"/>
              <a:t> significantly reduced As and Fe, confirming high efficiency in metal removal.</a:t>
            </a:r>
          </a:p>
          <a:p>
            <a:pPr algn="just">
              <a:lnSpc>
                <a:spcPct val="100000"/>
              </a:lnSpc>
            </a:pPr>
            <a:r>
              <a:rPr lang="en-GB" dirty="0"/>
              <a:t>This study proposed a Bio-Smart framework integrating Microbial remediation, phytoremediation, and IOT &amp; remote sensing</a:t>
            </a:r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24435-138E-240C-96A6-AAFF7D235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15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5A6F7-16B0-DC1D-D6E4-120857895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62A4-7BC5-EA17-C3B6-3E62E54F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930275"/>
          </a:xfrm>
        </p:spPr>
        <p:txBody>
          <a:bodyPr>
            <a:normAutofit/>
          </a:bodyPr>
          <a:lstStyle/>
          <a:p>
            <a:r>
              <a:rPr lang="en-GB" sz="3600" b="1" dirty="0"/>
              <a:t>Recommendations</a:t>
            </a:r>
            <a:endParaRPr lang="pt-PT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6D76A-D438-A3EE-C65B-E1612C833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638" y="1082675"/>
            <a:ext cx="10515600" cy="5394324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dirty="0"/>
              <a:t>Policy &amp; Research:</a:t>
            </a:r>
            <a:r>
              <a:rPr lang="en-US" altLang="en-US" sz="2400" dirty="0"/>
              <a:t>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/>
              <a:t>Promote environmental biotechnology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/>
              <a:t>Support pilot projects &amp; academic–industry collaboration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dirty="0"/>
              <a:t>Technology adoption:</a:t>
            </a:r>
            <a:r>
              <a:rPr lang="en-US" altLang="en-US" sz="2400" dirty="0"/>
              <a:t>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/>
              <a:t>Implement </a:t>
            </a:r>
            <a:r>
              <a:rPr lang="en-US" altLang="en-US" sz="2400" b="1" dirty="0"/>
              <a:t>IoT monitoring</a:t>
            </a:r>
            <a:r>
              <a:rPr lang="en-US" altLang="en-US" sz="2400" dirty="0"/>
              <a:t> and remote sensing systems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/>
              <a:t>Improve data-driven decision-making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dirty="0"/>
              <a:t>Circular economy:</a:t>
            </a:r>
            <a:r>
              <a:rPr lang="en-US" altLang="en-US" sz="2400" dirty="0"/>
              <a:t>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/>
              <a:t>Apply biosorption, bioleaching, </a:t>
            </a:r>
            <a:r>
              <a:rPr lang="en-US" altLang="en-US" sz="2400" dirty="0" err="1"/>
              <a:t>phytomining</a:t>
            </a:r>
            <a:r>
              <a:rPr lang="en-US" altLang="en-US" sz="2400" dirty="0"/>
              <a:t>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/>
              <a:t>Recover valuable metals from waste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dirty="0"/>
              <a:t>Capacity building:</a:t>
            </a:r>
            <a:r>
              <a:rPr lang="en-US" altLang="en-US" sz="2400" dirty="0"/>
              <a:t>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/>
              <a:t>Strengthen training, skills, and research infrastructure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F6380-056A-83A2-E417-BDD030C98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50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235361">
            <a:off x="1599200" y="1419838"/>
            <a:ext cx="8229600" cy="2438401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en-US" sz="15000" b="1" dirty="0">
                <a:solidFill>
                  <a:srgbClr val="FF0000"/>
                </a:solidFill>
                <a:latin typeface="Edwardian Script ITC" panose="030303020407070D0804" pitchFamily="66" charset="0"/>
              </a:rPr>
              <a:t>The End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0" y="5031110"/>
            <a:ext cx="754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</p:txBody>
      </p:sp>
      <p:pic>
        <p:nvPicPr>
          <p:cNvPr id="5" name="Picture 4" descr="EIZ Green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706120"/>
          </a:xfrm>
          <a:prstGeom prst="rect">
            <a:avLst/>
          </a:prstGeom>
          <a:solidFill>
            <a:srgbClr val="FFFF00">
              <a:alpha val="0"/>
            </a:srgbClr>
          </a:solidFill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ACAF8-5E3A-ED72-34DE-4E2FD5E2A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69B41-C4FD-4125-A9A3-1F040AE8518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952</TotalTime>
  <Words>749</Words>
  <Application>Microsoft Office PowerPoint</Application>
  <PresentationFormat>Widescreen</PresentationFormat>
  <Paragraphs>180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Edwardian Script ITC</vt:lpstr>
      <vt:lpstr>Times New Roman</vt:lpstr>
      <vt:lpstr>Wingdings</vt:lpstr>
      <vt:lpstr>Office Theme</vt:lpstr>
      <vt:lpstr>2025 ENGINEERING INSTITUTION OF ZAMBIA SYMPOSIUM</vt:lpstr>
      <vt:lpstr>Background</vt:lpstr>
      <vt:lpstr>Background</vt:lpstr>
      <vt:lpstr>Background</vt:lpstr>
      <vt:lpstr>Aim of Study</vt:lpstr>
      <vt:lpstr>Study Methodology</vt:lpstr>
      <vt:lpstr>Biotechnologies</vt:lpstr>
      <vt:lpstr>Biotechnologies</vt:lpstr>
      <vt:lpstr>Biotechnologies</vt:lpstr>
      <vt:lpstr>Biotechnologies</vt:lpstr>
      <vt:lpstr>Experimental Results on Microbial Treatment of Acid Mine Drainage</vt:lpstr>
      <vt:lpstr>Integrating Biotechnologies with Digital Smart Mining Systems</vt:lpstr>
      <vt:lpstr>Integrating Biotechnologies with Digital Smart Mining Systems</vt:lpstr>
      <vt:lpstr>Conclusion</vt:lpstr>
      <vt:lpstr>Recommendations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UNIVERSITY OF ZAMBIA SCHOOL OF ENGINEERING DEPARTMENT OF MECHANICAL ENGINEERING   ME 431 – STRENGTH OF MATERIALS II  Principal Strains in Three Dimensions</dc:title>
  <dc:creator>GMMunakaampe</dc:creator>
  <cp:lastModifiedBy>Reviewer</cp:lastModifiedBy>
  <cp:revision>105</cp:revision>
  <dcterms:created xsi:type="dcterms:W3CDTF">2010-10-03T08:05:00Z</dcterms:created>
  <dcterms:modified xsi:type="dcterms:W3CDTF">2026-04-04T21:18:22Z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DCD78AD881EE4DE9BC671C63386891F3</vt:lpwstr>
  </property>
  <property fmtid="{D5CDD505-2E9C-101B-9397-08002B2CF9AE}" pid="3" name="KSOProductBuildVer">
    <vt:lpwstr>2057-11.2.0.11486</vt:lpwstr>
  </property>
</Properties>
</file>