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93" r:id="rId3"/>
    <p:sldId id="294" r:id="rId4"/>
    <p:sldId id="258" r:id="rId5"/>
    <p:sldId id="259" r:id="rId6"/>
    <p:sldId id="273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3F"/>
    <a:srgbClr val="0AAA3F"/>
    <a:srgbClr val="0BB945"/>
    <a:srgbClr val="0DE154"/>
    <a:srgbClr val="00D65E"/>
    <a:srgbClr val="00D684"/>
    <a:srgbClr val="00CC99"/>
    <a:srgbClr val="418784"/>
    <a:srgbClr val="0000CC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2E856E-00F2-48B7-99C0-1270BC3EFB1F}" v="7" dt="2026-04-04T15:14:01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1" autoAdjust="0"/>
    <p:restoredTop sz="86405" autoAdjust="0"/>
  </p:normalViewPr>
  <p:slideViewPr>
    <p:cSldViewPr>
      <p:cViewPr varScale="1">
        <p:scale>
          <a:sx n="73" d="100"/>
          <a:sy n="73" d="100"/>
        </p:scale>
        <p:origin x="96" y="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2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image highlights the key challenges facing agricultural mechanization in Zambia, focusing on:</a:t>
            </a:r>
          </a:p>
          <a:p>
            <a:r>
              <a:rPr lang="en-US" b="1" dirty="0"/>
              <a:t>Import Dependence:</a:t>
            </a:r>
            <a:r>
              <a:rPr lang="en-US" dirty="0"/>
              <a:t> An aging, massive imported tractor, marked as a foreign model, symbolizing a heavy reliance on imports.</a:t>
            </a:r>
          </a:p>
          <a:p>
            <a:r>
              <a:rPr lang="en-US" b="1" dirty="0"/>
              <a:t>Unsuitability to Local Conditions:</a:t>
            </a:r>
            <a:r>
              <a:rPr lang="en-US" dirty="0"/>
              <a:t> The tractor is ill-equipped for the small, irregular, and difficult-to-plough fields common in the region.</a:t>
            </a:r>
          </a:p>
          <a:p>
            <a:r>
              <a:rPr lang="en-US" b="1" dirty="0"/>
              <a:t>High Total Cost of Ownership:</a:t>
            </a:r>
            <a:r>
              <a:rPr lang="en-US" dirty="0"/>
              <a:t> The scene is one of struggle and neglect. A mechanic is fighting to get the tractor running, and broken parts, clearly labeled "Imported," are scattered about, illustrating high costs for specialized parts and lengthy downtime.</a:t>
            </a:r>
          </a:p>
          <a:p>
            <a:r>
              <a:rPr lang="en-US" b="1" dirty="0"/>
              <a:t>Barriers to Adoption:</a:t>
            </a:r>
            <a:r>
              <a:rPr lang="en-US" dirty="0"/>
              <a:t> A local smallholder farmer is standing nearby, completely sidelined and unable to afford or utilize this technology.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91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Mismatch with Agro-Ecological Conditions:</a:t>
            </a:r>
            <a:r>
              <a:rPr lang="en-US" dirty="0"/>
              <a:t> This panel contrasts large, imported equipment—like the tractor in the context—sinking in muddy clay soil (a failure of deep tillage), against a small, locally-fabricated 'Modular Ripping Implement' that efficiently works the residue-rich soil (a 'Right-Sized' and 'Climate-Smart' success).</a:t>
            </a:r>
          </a:p>
          <a:p>
            <a:r>
              <a:rPr lang="en-US" b="1" dirty="0"/>
              <a:t>Weak Maintenance Systems:</a:t>
            </a:r>
            <a:r>
              <a:rPr lang="en-US" dirty="0"/>
              <a:t> This section shows a broken-down imported tractor with text indicating the long delay for imported parts at a repair hub, next to an active 2WT and a local fabricator effortlessly swapping a modular component at a simple 'Fabrication &amp; Repair Hub'.</a:t>
            </a:r>
          </a:p>
          <a:p>
            <a:r>
              <a:rPr lang="en-US" b="1" dirty="0"/>
              <a:t>High Downtime and Costs:</a:t>
            </a:r>
            <a:r>
              <a:rPr lang="en-US" dirty="0"/>
              <a:t> This panel visualizes the economic and environmental burden by comparing a broken imported machine and a small locally made alternative, emphasizing high total cost of ownership (TCO) from fuel and repairs against the cost-saving benefits of locally accessible 'Refurbishment and Component Reuse'.</a:t>
            </a:r>
          </a:p>
          <a:p>
            <a:r>
              <a:rPr lang="en-US" b="1" dirty="0"/>
              <a:t>Limited Financing Access:</a:t>
            </a:r>
            <a:r>
              <a:rPr lang="en-US" dirty="0"/>
              <a:t> The final section visualizes the finance gap, contrasting a bank building rejecting an emergent farmer, and the solution from section 7.3: a NMTC 'Certified Equipment' verification and 'Digital Telematics' feeding data into a successful performance-based lending decision.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31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SARO AGRO INDUSTRIAL LTD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is a multi faceted supplier and manufacturer of machines. SARO has a state-of-the-art laser cutting matching which has made them be able to manufacture new products which include rippers, hammer mills, threshers and feed mixers. SARO AGRO has a team of technicians the workshop and can be able to make 1400 pieces of equipment (thresher,  feed mixer and hammer mill) per year.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6ABBD-AC05-4A46-A76A-F02537C7AC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17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For Smallholders (≤5 ha),</a:t>
            </a:r>
            <a:r>
              <a:rPr lang="en-US" dirty="0"/>
              <a:t> the image illustrates demand for low-cost tools like animal-drawn toolbars and two-wheel tractor rippers, with access provided through specialized contractual planting services.</a:t>
            </a:r>
          </a:p>
          <a:p>
            <a:r>
              <a:rPr lang="en-US" b="1" dirty="0"/>
              <a:t>Emergent Farmers (5–20 ha)</a:t>
            </a:r>
            <a:r>
              <a:rPr lang="en-US" dirty="0"/>
              <a:t> are depicted as dynamic service providers, managing machinery fleets and offering leasing and operational contracts that incorporate digital booking and maintenance services.</a:t>
            </a:r>
          </a:p>
          <a:p>
            <a:r>
              <a:rPr lang="en-US" b="1" dirty="0"/>
              <a:t>For Women and Youth,</a:t>
            </a:r>
            <a:r>
              <a:rPr lang="en-US" dirty="0"/>
              <a:t> the infographic focuses on inclusion and innovation, showing diverse operators using locally made, ergonomic 2WT seeders. It links certified training programs with performance-based finance and data-driven fleet management to create new jobs.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30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A86C46-EA7F-421C-9249-EDCA539001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92" y="6156899"/>
            <a:ext cx="688908" cy="7011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799" y="2572218"/>
            <a:ext cx="11582400" cy="113952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Manufacturing and Innovation of Climate-Smart Mechanization Technologies in Zambia: Building a Sustainable and Self-Reliant Agricultural Engineering Ecosystem</a:t>
            </a:r>
          </a:p>
        </p:txBody>
      </p:sp>
      <p:pic>
        <p:nvPicPr>
          <p:cNvPr id="6" name="Picture 5" descr="EIZ Green Logo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3076574" y="4495800"/>
            <a:ext cx="6753225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	: Joseph Mwape Chileshe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	:	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 16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 2026</a:t>
            </a:r>
            <a:endParaRPr lang="en-US" sz="2400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1235" y="5914990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2191"/>
            <a:ext cx="10515600" cy="774192"/>
          </a:xfrm>
        </p:spPr>
        <p:txBody>
          <a:bodyPr/>
          <a:lstStyle/>
          <a:p>
            <a:r>
              <a:rPr b="1" dirty="0"/>
              <a:t>Problem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3048000" cy="4351338"/>
          </a:xfrm>
        </p:spPr>
        <p:txBody>
          <a:bodyPr/>
          <a:lstStyle/>
          <a:p>
            <a:r>
              <a:rPr dirty="0"/>
              <a:t>High dependence on imported machinery</a:t>
            </a:r>
          </a:p>
          <a:p>
            <a:r>
              <a:rPr dirty="0"/>
              <a:t>Poor suitability to local conditions</a:t>
            </a:r>
          </a:p>
          <a:p>
            <a:r>
              <a:rPr dirty="0"/>
              <a:t>High Total Cost of Ownership (TCO)</a:t>
            </a:r>
          </a:p>
          <a:p>
            <a:r>
              <a:rPr dirty="0"/>
              <a:t>Limited access for smallholders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29BB82-6004-56A7-8186-E8FD0C8D5B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1340" y="914399"/>
            <a:ext cx="8834022" cy="50381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7D5CA2-F2FA-20AC-1281-CD12CD64D8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90" y="6037851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378B5-0076-4C77-6454-B6AC8B0EB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Challenges in Chipata. Disused tractor and 2 wheel tractor is not suitable for the heavy clay soil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FCFE53-37A3-1835-00F4-0D82FEAB1E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520" y="2132708"/>
            <a:ext cx="4986960" cy="3737172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86BA8BA-FB39-8DBD-9F05-E81878791D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0138" y="2486306"/>
            <a:ext cx="3645724" cy="30299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03E0C2-09DB-1644-609D-292920B01B1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612" y="5961349"/>
            <a:ext cx="688908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02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Core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Mismatch with agro-ecological conditions</a:t>
            </a:r>
          </a:p>
          <a:p>
            <a:r>
              <a:rPr dirty="0"/>
              <a:t>Weak maintenance systems</a:t>
            </a:r>
          </a:p>
          <a:p>
            <a:r>
              <a:rPr dirty="0"/>
              <a:t>High downtime and costs</a:t>
            </a:r>
          </a:p>
          <a:p>
            <a:r>
              <a:rPr dirty="0"/>
              <a:t>Limited financing access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334928-D21F-4511-A46C-B7921BD93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724" y="365125"/>
            <a:ext cx="11011075" cy="62797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D0A18B-0334-E5BA-092E-4B0A109E29A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74484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Key Insight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Local manufacturing improves:</a:t>
            </a:r>
          </a:p>
          <a:p>
            <a:r>
              <a:rPr dirty="0"/>
              <a:t>Reliability</a:t>
            </a:r>
          </a:p>
          <a:p>
            <a:r>
              <a:rPr dirty="0"/>
              <a:t>Maintainability</a:t>
            </a:r>
          </a:p>
          <a:p>
            <a:r>
              <a:rPr dirty="0"/>
              <a:t>Affordability</a:t>
            </a:r>
          </a:p>
          <a:p>
            <a:r>
              <a:rPr dirty="0"/>
              <a:t>System resilience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77391F-5C01-2003-90E6-C8FB55BF7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300037"/>
            <a:ext cx="10972800" cy="62579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58C7D9-DAAD-6F13-85CD-73ECA9CB04C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35290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16141-97B9-FC2D-7724-3DDA45887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companies that are in manufacturing..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CA330-8542-7AD2-65ED-A5C0F4AB5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SARO AGRO INDUSTRIAL LTD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A90291-AF3B-00B3-5D2A-1C2B8EB80CB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2349193"/>
            <a:ext cx="10549420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DF4D91-BDE5-E992-AF98-FD459B09AA8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92" y="6052631"/>
            <a:ext cx="688908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10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Evidence: TCO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Imported Tractor (5-year TCO): $51,300</a:t>
            </a:r>
          </a:p>
          <a:p>
            <a:r>
              <a:rPr dirty="0"/>
              <a:t>Local Tractor (5-year TCO): $46,000</a:t>
            </a:r>
          </a:p>
          <a:p>
            <a:r>
              <a:rPr dirty="0"/>
              <a:t>Key savings from maintenance, fuel, downtime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29DBD1-9373-7A06-F30C-72C5F790D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430411"/>
            <a:ext cx="10630074" cy="60624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1CEAE6-3C98-3442-712B-46C23A6E99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18" y="6142324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Mechanization Demand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Smallholders: service-based access</a:t>
            </a:r>
          </a:p>
          <a:p>
            <a:r>
              <a:rPr dirty="0"/>
              <a:t>Emergent farmers: service providers</a:t>
            </a:r>
          </a:p>
          <a:p>
            <a:r>
              <a:rPr dirty="0"/>
              <a:t>Women &amp; youth: inclusion opportunity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18F9D8-D7ED-C90C-26EF-A592E5019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13122"/>
            <a:ext cx="10515600" cy="59971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312812-FF33-A150-F1EF-55BCBC7885E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210300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Innovation Pathways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Modular machinery platforms</a:t>
            </a:r>
          </a:p>
          <a:p>
            <a:r>
              <a:rPr dirty="0"/>
              <a:t>Digital integration (GPS, telematics)</a:t>
            </a:r>
          </a:p>
          <a:p>
            <a:r>
              <a:rPr dirty="0"/>
              <a:t>Circular manufacturing systems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2FCDA0-10C8-BBA3-1625-FF892B073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726" y="365125"/>
            <a:ext cx="11011074" cy="62797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FCAE22-620A-6430-C10B-291D8A900EF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200" y="5943777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Low-Carbon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Electric mini-tractors</a:t>
            </a:r>
          </a:p>
          <a:p>
            <a:r>
              <a:rPr dirty="0"/>
              <a:t>Solar irrigation</a:t>
            </a:r>
          </a:p>
          <a:p>
            <a:r>
              <a:rPr dirty="0"/>
              <a:t>Biomass dryers</a:t>
            </a:r>
          </a:p>
          <a:p>
            <a:r>
              <a:rPr dirty="0"/>
              <a:t>Reduced emissions &amp; costs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7C4E3C-7EEE-3F6F-68D4-CE0B104A2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82748"/>
            <a:ext cx="11658600" cy="6649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7F247-1BA8-B30E-0F73-DEC3878909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94" y="6091211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Institutional Solution: NMTC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Testing &amp; certification </a:t>
            </a:r>
            <a:r>
              <a:rPr dirty="0" err="1"/>
              <a:t>centre</a:t>
            </a:r>
            <a:endParaRPr dirty="0"/>
          </a:p>
          <a:p>
            <a:r>
              <a:rPr dirty="0"/>
              <a:t>Performance standards</a:t>
            </a:r>
          </a:p>
          <a:p>
            <a:r>
              <a:rPr dirty="0"/>
              <a:t>Link to finance &amp; procurement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61F58A-422F-7B1D-9326-C855EE475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430411"/>
            <a:ext cx="10134600" cy="57798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A97F2B-DD94-C8CE-7E7D-09011CFBCA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46" y="6019800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Engineering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Fuel efficiency</a:t>
            </a:r>
          </a:p>
          <a:p>
            <a:r>
              <a:rPr dirty="0"/>
              <a:t>Reliability (MTBF)</a:t>
            </a:r>
          </a:p>
          <a:p>
            <a:r>
              <a:rPr dirty="0"/>
              <a:t>Soil disturbance (STIR)</a:t>
            </a:r>
          </a:p>
          <a:p>
            <a:r>
              <a:rPr dirty="0"/>
              <a:t>Operational stability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9F6AD7-06B6-4DF2-1330-2B3C75112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300037"/>
            <a:ext cx="10972800" cy="62579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BD00FB-F61A-FB8A-7723-B065F931FF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92" y="6019800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Service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Mechanization-as-a-Service (</a:t>
            </a:r>
            <a:r>
              <a:rPr dirty="0" err="1"/>
              <a:t>MaaS</a:t>
            </a:r>
            <a:r>
              <a:rPr dirty="0"/>
              <a:t>)</a:t>
            </a:r>
          </a:p>
          <a:p>
            <a:r>
              <a:rPr dirty="0"/>
              <a:t>Shared access</a:t>
            </a:r>
          </a:p>
          <a:p>
            <a:r>
              <a:rPr dirty="0"/>
              <a:t>Fleet-based operations</a:t>
            </a:r>
          </a:p>
          <a:p>
            <a:r>
              <a:rPr dirty="0"/>
              <a:t>Digital monitoring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95358A-1F1B-66B4-D5B5-73995620E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0" y="647700"/>
            <a:ext cx="9753600" cy="5562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719EEE-43DF-2231-997C-F942C7916F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56899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Implementation 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Phase 1: Setup NMTC, pilots</a:t>
            </a:r>
          </a:p>
          <a:p>
            <a:r>
              <a:rPr dirty="0"/>
              <a:t>Phase 2: Scale manufacturing</a:t>
            </a:r>
          </a:p>
          <a:p>
            <a:r>
              <a:rPr dirty="0"/>
              <a:t>Phase 3: Export &amp; regional integration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96DFA2-6CF3-7D83-6C3A-287D79450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516572"/>
            <a:ext cx="11238596" cy="58842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882500-482A-DD9B-7DE2-377EF29CDC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0" y="6112136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2895600" cy="4351339"/>
          </a:xfrm>
        </p:spPr>
        <p:txBody>
          <a:bodyPr/>
          <a:lstStyle/>
          <a:p>
            <a:r>
              <a:rPr lang="en-US" dirty="0"/>
              <a:t>Reduced foreign exchange leakage</a:t>
            </a:r>
          </a:p>
          <a:p>
            <a:r>
              <a:rPr lang="en-US" dirty="0"/>
              <a:t>Increased productivity</a:t>
            </a:r>
          </a:p>
          <a:p>
            <a:r>
              <a:rPr lang="en-US" dirty="0"/>
              <a:t>Inclusive access</a:t>
            </a:r>
          </a:p>
          <a:p>
            <a:r>
              <a:rPr lang="en-US" dirty="0"/>
              <a:t>Industrial development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6E573-A1E3-440C-2A22-91A6012348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3320" y="1478510"/>
            <a:ext cx="8238383" cy="46984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7967D8-6203-128E-E769-3C59C37F4E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725" y="6142324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3599"/>
            <a:ext cx="2590800" cy="4043363"/>
          </a:xfrm>
        </p:spPr>
        <p:txBody>
          <a:bodyPr>
            <a:normAutofit lnSpcReduction="10000"/>
          </a:bodyPr>
          <a:lstStyle/>
          <a:p>
            <a:r>
              <a:rPr dirty="0"/>
              <a:t>Local mechanization ecosystem =</a:t>
            </a:r>
          </a:p>
          <a:p>
            <a:r>
              <a:rPr dirty="0"/>
              <a:t>Sustainable agriculture</a:t>
            </a:r>
          </a:p>
          <a:p>
            <a:r>
              <a:rPr dirty="0"/>
              <a:t>Economic resilience</a:t>
            </a:r>
          </a:p>
          <a:p>
            <a:r>
              <a:rPr dirty="0"/>
              <a:t>Engineering-led transformation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17014E-7FFC-4AB3-ECF0-472C7B3ED0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5915" y="1295400"/>
            <a:ext cx="8297797" cy="47323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DA2D3E-BD25-A2E2-0913-C96BFCBEDD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1" y="6049658"/>
            <a:ext cx="688908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38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5031110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1215</TotalTime>
  <Words>808</Words>
  <Application>Microsoft Office PowerPoint</Application>
  <PresentationFormat>Widescreen</PresentationFormat>
  <Paragraphs>88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Edwardian Script ITC</vt:lpstr>
      <vt:lpstr>Times New Roman</vt:lpstr>
      <vt:lpstr>Wingdings</vt:lpstr>
      <vt:lpstr>Office Theme</vt:lpstr>
      <vt:lpstr>2025 ENGINEERING INSTITUTION OF ZAMBIA SYMPOSIUM</vt:lpstr>
      <vt:lpstr>Problem Context</vt:lpstr>
      <vt:lpstr>Challenges in Chipata. Disused tractor and 2 wheel tractor is not suitable for the heavy clay soil</vt:lpstr>
      <vt:lpstr>Core Challenge</vt:lpstr>
      <vt:lpstr>Key Insight</vt:lpstr>
      <vt:lpstr>Some companies that are in manufacturing..</vt:lpstr>
      <vt:lpstr>Evidence: TCO Comparison</vt:lpstr>
      <vt:lpstr>Mechanization Demand</vt:lpstr>
      <vt:lpstr>Innovation Pathways</vt:lpstr>
      <vt:lpstr>Low-Carbon Technologies</vt:lpstr>
      <vt:lpstr>Institutional Solution: NMTC</vt:lpstr>
      <vt:lpstr>Engineering Metrics</vt:lpstr>
      <vt:lpstr>Service Model</vt:lpstr>
      <vt:lpstr>Implementation Roadmap</vt:lpstr>
      <vt:lpstr>Key Impact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91</cp:revision>
  <dcterms:created xsi:type="dcterms:W3CDTF">2010-10-03T08:05:00Z</dcterms:created>
  <dcterms:modified xsi:type="dcterms:W3CDTF">2026-04-04T15:33:20Z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