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92" r:id="rId3"/>
    <p:sldId id="294" r:id="rId4"/>
    <p:sldId id="302" r:id="rId5"/>
    <p:sldId id="303" r:id="rId6"/>
    <p:sldId id="296" r:id="rId7"/>
    <p:sldId id="297" r:id="rId8"/>
    <p:sldId id="304" r:id="rId9"/>
    <p:sldId id="305" r:id="rId10"/>
    <p:sldId id="298" r:id="rId11"/>
    <p:sldId id="306" r:id="rId12"/>
    <p:sldId id="307" r:id="rId13"/>
    <p:sldId id="299" r:id="rId14"/>
    <p:sldId id="300" r:id="rId15"/>
    <p:sldId id="301" r:id="rId16"/>
    <p:sldId id="257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3F"/>
    <a:srgbClr val="0AAA3F"/>
    <a:srgbClr val="0BB945"/>
    <a:srgbClr val="0DE154"/>
    <a:srgbClr val="00D65E"/>
    <a:srgbClr val="00D684"/>
    <a:srgbClr val="00CC99"/>
    <a:srgbClr val="418784"/>
    <a:srgbClr val="0000CC"/>
    <a:srgbClr val="C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92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A358-A7C5-4FBE-81C2-FA2A11F0801B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8F0E4-AB65-4FE0-9946-768D7AB760D1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9FBA-C874-4A2E-A939-18088B958D3B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3D40-E4B3-4D3A-9F51-1F0BFA2B5808}" type="datetime1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C478-A3FF-43DD-B713-6DCEF78AF2C0}" type="datetime1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B92E-C7D2-4F82-814C-23EF6C6489CB}" type="datetime1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8F32-B156-4C64-842E-FF53083BD22E}" type="datetime1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838F-7C8A-431F-813B-D21E2CE9352C}" type="datetime1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8C0-22AE-4099-B33E-6812447A93C7}" type="datetime1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28743-F642-484F-9DAE-4576481E13F9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5C725-1BE7-47CC-90A5-3E6F2BA3F9DE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245E-420D-4B8E-A74A-B6B589460B01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927685"/>
            <a:ext cx="11582400" cy="1139525"/>
          </a:xfrm>
          <a:noFill/>
        </p:spPr>
        <p:txBody>
          <a:bodyPr>
            <a:noAutofit/>
          </a:bodyPr>
          <a:lstStyle/>
          <a:p>
            <a:r>
              <a:rPr lang="en-AU" sz="3600" b="1" dirty="0"/>
              <a:t>ARTISANAL AND SMALL-SCALE MINING IN CRITICAL MINERALS IN ZAMBIA: CHALLENGES AND OPPORTUNITIES</a:t>
            </a:r>
            <a:endParaRPr lang="en-US" sz="3600" b="1" dirty="0"/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24166" y="4143380"/>
            <a:ext cx="787721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PRESENTER	: Precious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Chisala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Mwanza (Dr.)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Friday 17</a:t>
            </a:r>
            <a:r>
              <a:rPr lang="en-GB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April 2026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81290" y="5429264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5AE42-D996-4C03-A9F9-26D9F74BD993}" type="datetime1">
              <a:rPr lang="en-US" smtClean="0"/>
              <a:t>4/6/2026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457200"/>
            <a:ext cx="1112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</a:t>
            </a:r>
          </a:p>
          <a:p>
            <a:pPr>
              <a:spcAft>
                <a:spcPts val="1200"/>
              </a:spcAft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B3725-B9D0-4134-8676-01F33F6DB254}" type="datetime1">
              <a:rPr lang="en-US" smtClean="0"/>
              <a:t>4/6/2026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1026" y="1071546"/>
            <a:ext cx="8572560" cy="5036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Introduction &amp; Global Context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Defining ASM and Critical Minerals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Key Challenges – Regulatory &amp; Technical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Key Challenges – Health, Environment &amp; Gender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Land degradation from the ASM Sector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Water pollution from ASM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Opportunities for Transformation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Recent Legislative Progress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Strategic Recommendations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Conclusion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/>
              <a:t> References </a:t>
            </a:r>
          </a:p>
          <a:p>
            <a:pPr algn="just"/>
            <a:r>
              <a:rPr lang="en-US" sz="2400" b="1" dirty="0"/>
              <a:t> </a:t>
            </a:r>
          </a:p>
          <a:p>
            <a:pPr algn="just"/>
            <a:endParaRPr lang="en-US" sz="2400" b="1" dirty="0"/>
          </a:p>
        </p:txBody>
      </p:sp>
      <p:pic>
        <p:nvPicPr>
          <p:cNvPr id="10" name="Picture 9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Introduction &amp; Global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8150" y="1214422"/>
            <a:ext cx="99298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dirty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The Global Transition:</a:t>
            </a:r>
            <a:r>
              <a:rPr lang="en-US" sz="2400" dirty="0"/>
              <a:t> Rising demand for critical minerals driven by low-carbon energy, electrification, and digital technologies.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Strategic Importance:</a:t>
            </a:r>
            <a:r>
              <a:rPr lang="en-US" sz="2400" dirty="0"/>
              <a:t> Mineral-rich developing countries like Zambia are central to global supply security and ethical sourcing.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Zambia’s Role:</a:t>
            </a:r>
            <a:r>
              <a:rPr lang="en-US" sz="2400" dirty="0"/>
              <a:t> Historically a copper giant (LSM), but now a key source for cobalt, lithium, manganese, and nickel.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The Rise of ASM:</a:t>
            </a:r>
            <a:r>
              <a:rPr lang="en-US" sz="2400" dirty="0"/>
              <a:t> Expanded significantly over two decades, providing livelihoods for hundreds of thousands of Zambians.</a:t>
            </a:r>
          </a:p>
          <a:p>
            <a:pPr algn="just"/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AAC1-4E71-418C-9093-0BB69B398687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Defining ASM and Critical Minerals</a:t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400" b="1" dirty="0"/>
              <a:t>What is ASM?</a:t>
            </a:r>
            <a:r>
              <a:rPr lang="en-US" sz="2400" dirty="0"/>
              <a:t> Activities with low mechanization, limited capital, and labor-intensive methods, often operating informally.</a:t>
            </a:r>
          </a:p>
          <a:p>
            <a:pPr lvl="0"/>
            <a:r>
              <a:rPr lang="en-US" sz="2400" b="1" dirty="0"/>
              <a:t> Definition of Critical Minerals:</a:t>
            </a:r>
            <a:r>
              <a:rPr lang="en-US" sz="2400" dirty="0"/>
              <a:t> Minerals essential to modern technology, economic development, and national growth.</a:t>
            </a:r>
          </a:p>
          <a:p>
            <a:pPr lvl="0"/>
            <a:r>
              <a:rPr lang="en-US" sz="2400" b="1" dirty="0"/>
              <a:t>Zambia’s Identified Critical Minerals:</a:t>
            </a:r>
            <a:endParaRPr lang="en-US" sz="2400" dirty="0"/>
          </a:p>
          <a:p>
            <a:pPr lvl="1"/>
            <a:r>
              <a:rPr lang="en-US" dirty="0"/>
              <a:t>Copper, Cobalt, Lithium, Manganese </a:t>
            </a:r>
          </a:p>
          <a:p>
            <a:pPr lvl="1"/>
            <a:r>
              <a:rPr lang="en-US" dirty="0"/>
              <a:t>Nickel, Graphite, Tin, </a:t>
            </a:r>
            <a:r>
              <a:rPr lang="en-US" dirty="0" err="1"/>
              <a:t>Sugilite</a:t>
            </a:r>
            <a:r>
              <a:rPr lang="en-US" dirty="0"/>
              <a:t>, Uranium, and REEs 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3D40-E4B3-4D3A-9F51-1F0BFA2B5808}" type="datetime1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Chisala</a:t>
            </a:r>
            <a:r>
              <a:rPr lang="en-US" dirty="0"/>
              <a:t> et al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785926"/>
            <a:ext cx="5181600" cy="365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310314" y="5572140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1: Artisanal and small scale mining (ZCCM-IH , 2026)</a:t>
            </a:r>
          </a:p>
        </p:txBody>
      </p:sp>
      <p:pic>
        <p:nvPicPr>
          <p:cNvPr id="10" name="Picture 9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6844" y="785794"/>
            <a:ext cx="7858180" cy="43577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9720" y="5357826"/>
            <a:ext cx="742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Figure 2: Critical mineral locations in Zambia and lithium in the Congo DR (NCMS, 2024)</a:t>
            </a:r>
            <a:endParaRPr lang="en-US" dirty="0"/>
          </a:p>
          <a:p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586D-CDCF-4364-97F2-BDD5526EF008}" type="datetime1">
              <a:rPr lang="en-US" smtClean="0"/>
              <a:t>4/6/2026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pic>
        <p:nvPicPr>
          <p:cNvPr id="10" name="Picture 9" descr="EIZ Green Log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Key Challenges – Regulatory &amp; Technical</a:t>
            </a:r>
            <a:endParaRPr lang="en-US" sz="3200" dirty="0"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8F32-B156-4C64-842E-FF53083BD22E}" type="datetime1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2398" y="1643050"/>
            <a:ext cx="992988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000"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Regulatory Informality:</a:t>
            </a:r>
            <a:r>
              <a:rPr lang="en-US" sz="2400" dirty="0"/>
              <a:t> Complex licensing and high compliance costs lead to widespread informal operations.</a:t>
            </a:r>
          </a:p>
          <a:p>
            <a:pPr marL="396000"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Institutional Fragmentation:</a:t>
            </a:r>
            <a:r>
              <a:rPr lang="en-US" sz="2400" dirty="0"/>
              <a:t> Overlapping mandates between government agencies cause regulatory ambiguity.</a:t>
            </a:r>
          </a:p>
          <a:p>
            <a:pPr marL="396000"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Knowledge Gaps:</a:t>
            </a:r>
            <a:r>
              <a:rPr lang="en-US" sz="2400" dirty="0"/>
              <a:t> Lack of reliable geological data leads to "blind" mining, low recovery rates, and increased risks.</a:t>
            </a:r>
          </a:p>
          <a:p>
            <a:pPr marL="396000"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Financial Exclusion:</a:t>
            </a:r>
            <a:r>
              <a:rPr lang="en-US" sz="2400" dirty="0"/>
              <a:t> Formal banks rarely lend to ASM due to perceived risk and lack of collateral.</a:t>
            </a:r>
          </a:p>
          <a:p>
            <a:pPr marL="396000" algn="just"/>
            <a:endParaRPr lang="en-US" dirty="0"/>
          </a:p>
        </p:txBody>
      </p:sp>
      <p:pic>
        <p:nvPicPr>
          <p:cNvPr id="9" name="Picture 8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Key Challenges – Health, Environment &amp; Gender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8F32-B156-4C64-842E-FF53083BD22E}" type="datetime1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52464" y="1643050"/>
            <a:ext cx="100013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Environmental Impact:</a:t>
            </a:r>
            <a:r>
              <a:rPr lang="en-US" sz="2400" dirty="0"/>
              <a:t> Land degradation, deforestation, water pollution, and heavy metal contamination.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Occupational Safety:</a:t>
            </a:r>
            <a:r>
              <a:rPr lang="en-US" sz="2400" dirty="0"/>
              <a:t> Risks include unstable pits, lack of protective equipment, and chronic exposure to dust and noise.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Gender Inequalities:</a:t>
            </a:r>
            <a:endParaRPr lang="en-US" sz="2400" dirty="0"/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Women are often restricted to lower-paid tasks (sorting/washing).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Structural barriers limit women's access to credit, licenses, and leadership roles.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Land degradation from the ASM Sector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2428868"/>
            <a:ext cx="511492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8F0E4-AB65-4FE0-9946-768D7AB760D1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24562" y="2428868"/>
            <a:ext cx="5067336" cy="313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EIZ Green Log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738282" y="5925941"/>
            <a:ext cx="742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Figure 3a and 3b: Land degradation resulting from ASM sector</a:t>
            </a:r>
            <a:endParaRPr lang="en-US" dirty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66778" y="564357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82082" y="5643578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(b)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Water pollution from ASM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8F0E4-AB65-4FE0-9946-768D7AB760D1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174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92927"/>
            <a:ext cx="8186758" cy="471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666844" y="6143644"/>
            <a:ext cx="742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4: Water pollution from small scale mining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Opportunities for Transformation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8F32-B156-4C64-842E-FF53083BD22E}" type="datetime1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81026" y="1357298"/>
            <a:ext cx="95726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Exploiting Marginal Deposits:</a:t>
            </a:r>
            <a:r>
              <a:rPr lang="en-US" sz="2400" dirty="0"/>
              <a:t> ASM can mine near-surface or geologically complex deposits unattractive to large-scale companies.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Global Market Integration:</a:t>
            </a:r>
            <a:r>
              <a:rPr lang="en-US" sz="2400" dirty="0"/>
              <a:t> Rising demand for "responsible sourcing" allows formalized ASM to access premium international markets.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Value Addition:</a:t>
            </a:r>
            <a:r>
              <a:rPr lang="en-US" sz="2400" dirty="0"/>
              <a:t> Opportunities for local processing and beneficiation facilities to keep more mineral value within Zambia.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Inclusive Growth:</a:t>
            </a:r>
            <a:r>
              <a:rPr lang="en-US" sz="2400" dirty="0"/>
              <a:t> ASM as a tool for poverty reduction and rural economic diversification.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Opportunities for transformation</a:t>
            </a:r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809588" y="2071678"/>
            <a:ext cx="5181600" cy="317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8F0E4-AB65-4FE0-9946-768D7AB760D1}" type="datetime1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58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112457"/>
            <a:ext cx="5181600" cy="324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023902" y="5429264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5(a) Access to International 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7504" y="5500702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(5b) Production of copper cathodes into value addition products </a:t>
            </a:r>
          </a:p>
        </p:txBody>
      </p:sp>
      <p:pic>
        <p:nvPicPr>
          <p:cNvPr id="12" name="Picture 11" descr="EIZ Green Log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Inclusive Growth via rural diversification </a:t>
            </a:r>
            <a:endParaRPr lang="en-US" sz="3200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3D40-E4B3-4D3A-9F51-1F0BFA2B5808}" type="datetime1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95406" y="1428736"/>
            <a:ext cx="6572296" cy="450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738282" y="6000769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6: Good yields from farming as a result of access to farming inputs – ASM diversification</a:t>
            </a:r>
          </a:p>
        </p:txBody>
      </p:sp>
      <p:pic>
        <p:nvPicPr>
          <p:cNvPr id="13" name="Picture 12" descr="EIZ Green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Recent Legislative Progress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8F32-B156-4C64-842E-FF53083BD22E}" type="datetime1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52464" y="1643050"/>
            <a:ext cx="97870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Geological and Minerals Development Act (2025):</a:t>
            </a:r>
            <a:r>
              <a:rPr lang="en-US" sz="2400" dirty="0"/>
              <a:t> Strengthens mandates for systematic geological surveying and data sharing.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Minerals Regulation Commission Act (2024):</a:t>
            </a:r>
            <a:r>
              <a:rPr lang="en-US" sz="2400" dirty="0"/>
              <a:t> Designed to streamline licensing, improve transparency, and reduce institutional fragmentation.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National Critical Minerals Strategy (NCMS):</a:t>
            </a:r>
            <a:r>
              <a:rPr lang="en-US" sz="2400" dirty="0"/>
              <a:t> A framework to integrate ASM into formal value chains and enhance supply resilience.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n-US" sz="2400" dirty="0"/>
          </a:p>
        </p:txBody>
      </p:sp>
      <p:pic>
        <p:nvPicPr>
          <p:cNvPr id="9" name="Picture 8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Strategic Recommendations</a:t>
            </a:r>
            <a:endParaRPr lang="en-US" sz="3200" dirty="0"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B92E-C7D2-4F82-814C-23EF6C6489CB}" type="datetime1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9588" y="1357298"/>
            <a:ext cx="9929882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Licensing Reform: </a:t>
            </a:r>
            <a:r>
              <a:rPr lang="en-US" sz="2400" dirty="0"/>
              <a:t>Simplify and decentralize procedures; </a:t>
            </a:r>
            <a:r>
              <a:rPr lang="en-AU" sz="2400" dirty="0"/>
              <a:t>reduce administrative costs, and introduce transparent and accessible digital licensing systems to enable greater formal participation.</a:t>
            </a:r>
            <a:endParaRPr lang="en-US" sz="2400" dirty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Innovative Finance:</a:t>
            </a:r>
            <a:r>
              <a:rPr lang="en-US" sz="2400" dirty="0"/>
              <a:t> Develop state-backed credit, equipment leasing, and cooperative financing models.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Gender-Responsive Policy:</a:t>
            </a:r>
            <a:r>
              <a:rPr lang="en-US" sz="2400" dirty="0"/>
              <a:t> Proactively facilitate women's access to mining rights, training, and finance.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Formalization as a Process:</a:t>
            </a:r>
            <a:r>
              <a:rPr lang="en-US" sz="2400" dirty="0"/>
              <a:t> View formalization as a gradual, enabling journey rather than just a legal requirement.</a:t>
            </a:r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Conclusion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8F32-B156-4C64-842E-FF53083BD22E}" type="datetime1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52464" y="1643050"/>
            <a:ext cx="96441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ASM is a legitimate livelihood strategy characterized by deep structural challenges but immense latent potential.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By aligning ASM with geological intelligence and regulatory coherence, Zambia can secure its place in the global energy transition.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/>
              <a:t>Transforming ASM into an inclusive, responsible, and economically meaningful sector for Zambia can help the country achieve the 2030 national vision for job creation .</a:t>
            </a:r>
          </a:p>
        </p:txBody>
      </p:sp>
      <p:pic>
        <p:nvPicPr>
          <p:cNvPr id="7" name="Picture 6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960" y="1285860"/>
            <a:ext cx="115015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AU" sz="2400" dirty="0"/>
              <a:t>Buxton, A. (2013). Responding to the challenge of artisanal and small-scale mining. How can knowledge networks help? IIED.</a:t>
            </a: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AU" sz="2400" dirty="0"/>
              <a:t>GRZ (Government of the Republic of Zambia). (2021). Eighth National Development Plan 2022–2026.</a:t>
            </a: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AU" sz="2400" dirty="0" err="1"/>
              <a:t>Hentschel</a:t>
            </a:r>
            <a:r>
              <a:rPr lang="en-AU" sz="2400" dirty="0"/>
              <a:t>, T., </a:t>
            </a:r>
            <a:r>
              <a:rPr lang="en-AU" sz="2400" dirty="0" err="1"/>
              <a:t>Hruschka</a:t>
            </a:r>
            <a:r>
              <a:rPr lang="en-AU" sz="2400" dirty="0"/>
              <a:t>, F., &amp; </a:t>
            </a:r>
            <a:r>
              <a:rPr lang="en-AU" sz="2400" dirty="0" err="1"/>
              <a:t>Priester</a:t>
            </a:r>
            <a:r>
              <a:rPr lang="en-AU" sz="2400" dirty="0"/>
              <a:t>, M. (2002). Global report on artisanal and small-scale mining. IIED &amp; WBCSD.</a:t>
            </a: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AU" sz="2400" dirty="0" err="1"/>
              <a:t>Hilson</a:t>
            </a:r>
            <a:r>
              <a:rPr lang="en-AU" sz="2400" dirty="0"/>
              <a:t>, G. (2016). Artisanal and small-scale mining and rural development. Journal of Rural Studies, 47, 217–228.</a:t>
            </a: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AU" sz="2400" dirty="0" err="1"/>
              <a:t>Hilson</a:t>
            </a:r>
            <a:r>
              <a:rPr lang="en-AU" sz="2400" dirty="0"/>
              <a:t>, G., </a:t>
            </a:r>
            <a:r>
              <a:rPr lang="en-AU" sz="2400" dirty="0" err="1"/>
              <a:t>Hilson</a:t>
            </a:r>
            <a:r>
              <a:rPr lang="en-AU" sz="2400" dirty="0"/>
              <a:t> A, </a:t>
            </a:r>
            <a:r>
              <a:rPr lang="en-AU" sz="2400" dirty="0" err="1"/>
              <a:t>Siwale</a:t>
            </a:r>
            <a:r>
              <a:rPr lang="en-AU" sz="2400" dirty="0"/>
              <a:t> A., &amp; R. </a:t>
            </a:r>
            <a:r>
              <a:rPr lang="en-AU" sz="2400" dirty="0" err="1"/>
              <a:t>Maconachie</a:t>
            </a:r>
            <a:r>
              <a:rPr lang="en-AU" sz="2400" dirty="0"/>
              <a:t> (2018). Female Faces in Informal ‘Spaces’: Women and Artisanal and Small-scale Mining in sub-Saharan Africa, Africa Journal of Mgt., 4:3, 306-346,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95274" y="500042"/>
            <a:ext cx="41434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References</a:t>
            </a:r>
            <a:endParaRPr lang="en-US" sz="3200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603B4-1F2F-40EC-878B-BD7987F0168F}" type="datetime1">
              <a:rPr lang="en-US" smtClean="0"/>
              <a:t>4/6/2026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pic>
        <p:nvPicPr>
          <p:cNvPr id="9" name="Picture 8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B3CFD-528F-4FDB-AD6B-5DE28C00E921}" type="datetime1">
              <a:rPr lang="en-US" smtClean="0"/>
              <a:t>4/6/2026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Chisala et al </a:t>
            </a:r>
          </a:p>
        </p:txBody>
      </p:sp>
      <p:pic>
        <p:nvPicPr>
          <p:cNvPr id="9" name="Picture 8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8098" y="1"/>
            <a:ext cx="1023902" cy="103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1032</Words>
  <Application>Microsoft Office PowerPoint</Application>
  <PresentationFormat>Widescreen</PresentationFormat>
  <Paragraphs>131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2026 ENGINEERING INSTITUTION OF ZAMBIA SYMPOSIUM</vt:lpstr>
      <vt:lpstr>PowerPoint Presentation</vt:lpstr>
      <vt:lpstr>Introduction &amp; Global Context</vt:lpstr>
      <vt:lpstr>Defining ASM and Critical Minerals </vt:lpstr>
      <vt:lpstr>PowerPoint Presentation</vt:lpstr>
      <vt:lpstr>Key Challenges – Regulatory &amp; Technical</vt:lpstr>
      <vt:lpstr>Key Challenges – Health, Environment &amp; Gender</vt:lpstr>
      <vt:lpstr>Land degradation from the ASM Sector</vt:lpstr>
      <vt:lpstr>Water pollution from ASM</vt:lpstr>
      <vt:lpstr>Opportunities for Transformation</vt:lpstr>
      <vt:lpstr>Opportunities for transformation</vt:lpstr>
      <vt:lpstr>Inclusive Growth via rural diversification </vt:lpstr>
      <vt:lpstr>Recent Legislative Progress</vt:lpstr>
      <vt:lpstr>Strategic Recommendations</vt:lpstr>
      <vt:lpstr>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143</cp:revision>
  <dcterms:created xsi:type="dcterms:W3CDTF">2010-10-03T08:05:00Z</dcterms:created>
  <dcterms:modified xsi:type="dcterms:W3CDTF">2026-04-06T16:07:08Z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