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307" r:id="rId3"/>
    <p:sldId id="289" r:id="rId4"/>
    <p:sldId id="290" r:id="rId5"/>
    <p:sldId id="295" r:id="rId6"/>
    <p:sldId id="297" r:id="rId7"/>
    <p:sldId id="296" r:id="rId8"/>
    <p:sldId id="310" r:id="rId9"/>
    <p:sldId id="299" r:id="rId10"/>
    <p:sldId id="309" r:id="rId11"/>
    <p:sldId id="300" r:id="rId12"/>
    <p:sldId id="303" r:id="rId13"/>
    <p:sldId id="304" r:id="rId14"/>
    <p:sldId id="305" r:id="rId15"/>
    <p:sldId id="306" r:id="rId16"/>
    <p:sldId id="308" r:id="rId17"/>
    <p:sldId id="28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BB945"/>
    <a:srgbClr val="00AA3F"/>
    <a:srgbClr val="0AAA3F"/>
    <a:srgbClr val="0DE154"/>
    <a:srgbClr val="00D65E"/>
    <a:srgbClr val="00D684"/>
    <a:srgbClr val="00CC99"/>
    <a:srgbClr val="418784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88" d="100"/>
          <a:sy n="88" d="100"/>
        </p:scale>
        <p:origin x="192" y="7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642DC-263B-4B83-8FB1-F2EDD5835E21}" type="datetime1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4FCE-5DD7-4D61-B71E-6D6137F4930E}" type="datetime1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E2583-DCB8-4EE0-9557-EAC2BBF1BB99}" type="datetime1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3483-38F9-4B65-9343-795D574B6660}" type="datetime1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EC92-7575-48B0-93BC-A6E55EFB9F09}" type="datetime1">
              <a:rPr lang="en-US" smtClean="0"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2A133-5F47-457A-ABEA-26C695A9F0FA}" type="datetime1">
              <a:rPr lang="en-US" smtClean="0"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482B-9257-4771-ADE2-92666088F656}" type="datetime1">
              <a:rPr lang="en-US" smtClean="0"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A4613-F1C3-46CD-A9CB-7F6ECB377E31}" type="datetime1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6AEC8-FF29-41E9-9DAA-A7A0D828430C}" type="datetime1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388DA-02B9-4092-8C98-9068059F0245}" type="datetime1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C078-0C6E-4418-B1F5-94ACEB76B843}" type="datetime1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A56C5-DC44-49C1-B0AF-E5E88B4FC072}" type="datetime1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nd.news/article/locals-first-in-lithium-zambia-daily-mai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ENGINEERING INSTITUTION OF ZAMBIA SYMPOSIUM</a:t>
            </a:r>
            <a:endParaRPr lang="en-US" sz="2400" dirty="0">
              <a:solidFill>
                <a:srgbClr val="0AAA3F"/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799" y="2667000"/>
            <a:ext cx="11582400" cy="1364650"/>
          </a:xfrm>
          <a:noFill/>
        </p:spPr>
        <p:txBody>
          <a:bodyPr>
            <a:noAutofit/>
          </a:bodyPr>
          <a:lstStyle/>
          <a:p>
            <a:r>
              <a:rPr lang="en-GB" sz="3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Integrated mineralogical and geochemical characterisation of </a:t>
            </a:r>
          </a:p>
          <a:p>
            <a:r>
              <a:rPr lang="en-GB" sz="3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Lithium – bearing resources from the Mapatizya area, Zambia</a:t>
            </a:r>
            <a:endParaRPr lang="en-US" sz="3200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3076574" y="4366564"/>
            <a:ext cx="6038850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	: James Mulwanda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	:	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 16</a:t>
            </a:r>
            <a:r>
              <a:rPr lang="en-GB" sz="2400" b="1" baseline="30000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 2026</a:t>
            </a:r>
            <a:endParaRPr lang="en-US" sz="2400" dirty="0">
              <a:solidFill>
                <a:srgbClr val="00AA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1235" y="5914990"/>
            <a:ext cx="656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Avani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Victoria Falls Resort, Livingstone, Zambia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381000"/>
            <a:ext cx="1104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Research team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Acknowledgements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873760" y="1432520"/>
            <a:ext cx="103251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>
              <a:spcBef>
                <a:spcPts val="3000"/>
              </a:spcBef>
              <a:spcAft>
                <a:spcPts val="1500"/>
              </a:spcAft>
            </a:pPr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James </a:t>
            </a:r>
            <a:r>
              <a:rPr lang="en-GB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Mulwanda</a:t>
            </a:r>
            <a:r>
              <a:rPr lang="en-GB" sz="2400" baseline="30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Copperbelt</a:t>
            </a:r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University (CBU)                                                                 Leonard </a:t>
            </a:r>
            <a:r>
              <a:rPr lang="en-GB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Kabondo</a:t>
            </a:r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:CBU                                                                                                     </a:t>
            </a:r>
            <a:r>
              <a:rPr lang="en-GB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Musango</a:t>
            </a:r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Lungu</a:t>
            </a:r>
            <a:r>
              <a:rPr lang="en-GB" sz="2400" baseline="30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: CBU                                                                                                                       Tina </a:t>
            </a:r>
            <a:r>
              <a:rPr lang="en-GB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Phiri</a:t>
            </a:r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Chanda</a:t>
            </a:r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CBU                                                                                                                      John </a:t>
            </a:r>
            <a:r>
              <a:rPr lang="en-GB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Siame</a:t>
            </a:r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: CBU                                                                                                                                </a:t>
            </a:r>
            <a:r>
              <a:rPr lang="en-GB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Munyadziwa</a:t>
            </a:r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Ramakokovhu</a:t>
            </a:r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University of Johannesburg (UJ)</a:t>
            </a:r>
            <a:r>
              <a:rPr lang="en-GB" sz="2400" baseline="30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Simon </a:t>
            </a:r>
            <a:r>
              <a:rPr lang="en-GB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Mwale</a:t>
            </a:r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University of Zambia (UNZA)                                                                                                                                           Gift Paul </a:t>
            </a:r>
            <a:r>
              <a:rPr lang="en-GB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Mwaula</a:t>
            </a:r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Geological Survey (Zambia) 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909300"/>
            <a:ext cx="9755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</a:t>
            </a:r>
          </a:p>
        </p:txBody>
      </p:sp>
      <p:sp>
        <p:nvSpPr>
          <p:cNvPr id="8" name="Rectangle 7"/>
          <p:cNvSpPr/>
          <p:nvPr/>
        </p:nvSpPr>
        <p:spPr>
          <a:xfrm>
            <a:off x="828040" y="4741118"/>
            <a:ext cx="28937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802640" y="5156537"/>
            <a:ext cx="108762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Financial support for this research came from a collaborative partnership between the Africa Centre of Excellence for Technological Studies (ACTS, Kenya) and the National Science and Technology Council (NSTC, Zambia), under Grant Number ACTS/RIMP/NSTC/CBU/2023.</a:t>
            </a:r>
            <a:endParaRPr lang="en-US" sz="20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41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457200"/>
            <a:ext cx="111252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33400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Introduction.</a:t>
            </a:r>
          </a:p>
          <a:p>
            <a:pPr marL="533400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Aim &amp; Objectives: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Characterization Methods:</a:t>
            </a:r>
          </a:p>
          <a:p>
            <a:pPr marL="1078230" lvl="1" indent="-544830">
              <a:spcAft>
                <a:spcPts val="1200"/>
              </a:spcAft>
              <a:buFont typeface="Courier New" panose="02070309020205020404" pitchFamily="49" charset="0"/>
              <a:buChar char="o"/>
              <a:tabLst>
                <a:tab pos="1077595" algn="l"/>
              </a:tabLs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Composition.</a:t>
            </a:r>
          </a:p>
          <a:p>
            <a:pPr marL="1078230" lvl="1" indent="-544830">
              <a:spcAft>
                <a:spcPts val="1200"/>
              </a:spcAft>
              <a:buFont typeface="Courier New" panose="02070309020205020404" pitchFamily="49" charset="0"/>
              <a:buChar char="o"/>
              <a:tabLst>
                <a:tab pos="1077595" algn="l"/>
              </a:tabLs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Mineralogical Composition.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Results.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381000"/>
            <a:ext cx="6858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Introduction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recent discoveries of lithium in Southern Province underscore Zambia’s potential contribution to the global battery minerals supply chain</a:t>
            </a:r>
            <a:r>
              <a:rPr lang="en-GB" sz="2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[1]</a:t>
            </a:r>
            <a:r>
              <a:rPr lang="en-GB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Lithium is a critical component of rechargeable lithium-ion batteries (LIBs)</a:t>
            </a:r>
            <a:r>
              <a:rPr lang="en-GB" sz="2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[2]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LIBs application dominate energy storage,  electric vehicles (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Evs</a:t>
            </a:r>
            <a:r>
              <a:rPr lang="en-GB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&amp; portable electronics</a:t>
            </a:r>
            <a:r>
              <a:rPr lang="en-GB" sz="2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[3]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3745438"/>
            <a:ext cx="2904184" cy="17764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0" y="3788317"/>
            <a:ext cx="4267200" cy="29934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00" y="506658"/>
            <a:ext cx="4267200" cy="3203260"/>
          </a:xfrm>
          <a:prstGeom prst="rect">
            <a:avLst/>
          </a:prstGeom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199" y="381000"/>
            <a:ext cx="5562599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Cont’d: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lithium demand projected to rise sharply over the next decade</a:t>
            </a:r>
            <a:r>
              <a:rPr lang="en-GB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[4]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697439"/>
            <a:ext cx="5609870" cy="416433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199" y="2514600"/>
            <a:ext cx="541020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Developing domestic lithium resources is essential for supporting sustainable energy transitions and enhancing local industrial capacity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838199" y="4962168"/>
            <a:ext cx="1066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Despite this potential, research on the beneficiation and value addition of battery-critical minerals in Zambia remains limited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199" y="381000"/>
            <a:ext cx="1127760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Cont’d: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Zambian government has emphasized that local processing of critical minerals can stimulate job creation, economic growth, and technological advancement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Understanding the mineralogical and geochemical characteristics of lithium-bearing ores is crucial for designing effective beneficiation strategies and value addition processes.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756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381000"/>
            <a:ext cx="11049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AIM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&amp; Objectives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 study the mineralogical and geochemical characteristics of the deposits from Zambia’s Southern province, Mapatizya district.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802640" y="2133600"/>
            <a:ext cx="18982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7880" y="2860377"/>
            <a:ext cx="108407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 collect ore samples from mine stockpiles at various locations within the Mapatizya region. 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 perform chemical analysis 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 conduct bulk mineralogical analysis</a:t>
            </a:r>
            <a:endParaRPr lang="en-GB" sz="28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20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81000"/>
            <a:ext cx="883920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3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381000"/>
            <a:ext cx="1104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Results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Chemical composition: Major &amp; minor elements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323721"/>
              </p:ext>
            </p:extLst>
          </p:nvPr>
        </p:nvGraphicFramePr>
        <p:xfrm>
          <a:off x="660403" y="1676400"/>
          <a:ext cx="10678157" cy="2194963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461949">
                  <a:extLst>
                    <a:ext uri="{9D8B030D-6E8A-4147-A177-3AD203B41FA5}">
                      <a16:colId xmlns:a16="http://schemas.microsoft.com/office/drawing/2014/main" val="3701934341"/>
                    </a:ext>
                  </a:extLst>
                </a:gridCol>
                <a:gridCol w="820648">
                  <a:extLst>
                    <a:ext uri="{9D8B030D-6E8A-4147-A177-3AD203B41FA5}">
                      <a16:colId xmlns:a16="http://schemas.microsoft.com/office/drawing/2014/main" val="783360186"/>
                    </a:ext>
                  </a:extLst>
                </a:gridCol>
                <a:gridCol w="820648">
                  <a:extLst>
                    <a:ext uri="{9D8B030D-6E8A-4147-A177-3AD203B41FA5}">
                      <a16:colId xmlns:a16="http://schemas.microsoft.com/office/drawing/2014/main" val="3055601831"/>
                    </a:ext>
                  </a:extLst>
                </a:gridCol>
                <a:gridCol w="821864">
                  <a:extLst>
                    <a:ext uri="{9D8B030D-6E8A-4147-A177-3AD203B41FA5}">
                      <a16:colId xmlns:a16="http://schemas.microsoft.com/office/drawing/2014/main" val="1117828272"/>
                    </a:ext>
                  </a:extLst>
                </a:gridCol>
                <a:gridCol w="821864">
                  <a:extLst>
                    <a:ext uri="{9D8B030D-6E8A-4147-A177-3AD203B41FA5}">
                      <a16:colId xmlns:a16="http://schemas.microsoft.com/office/drawing/2014/main" val="2460166618"/>
                    </a:ext>
                  </a:extLst>
                </a:gridCol>
                <a:gridCol w="821864">
                  <a:extLst>
                    <a:ext uri="{9D8B030D-6E8A-4147-A177-3AD203B41FA5}">
                      <a16:colId xmlns:a16="http://schemas.microsoft.com/office/drawing/2014/main" val="2832401960"/>
                    </a:ext>
                  </a:extLst>
                </a:gridCol>
                <a:gridCol w="821864">
                  <a:extLst>
                    <a:ext uri="{9D8B030D-6E8A-4147-A177-3AD203B41FA5}">
                      <a16:colId xmlns:a16="http://schemas.microsoft.com/office/drawing/2014/main" val="1467430761"/>
                    </a:ext>
                  </a:extLst>
                </a:gridCol>
                <a:gridCol w="821864">
                  <a:extLst>
                    <a:ext uri="{9D8B030D-6E8A-4147-A177-3AD203B41FA5}">
                      <a16:colId xmlns:a16="http://schemas.microsoft.com/office/drawing/2014/main" val="988187194"/>
                    </a:ext>
                  </a:extLst>
                </a:gridCol>
                <a:gridCol w="821864">
                  <a:extLst>
                    <a:ext uri="{9D8B030D-6E8A-4147-A177-3AD203B41FA5}">
                      <a16:colId xmlns:a16="http://schemas.microsoft.com/office/drawing/2014/main" val="3328087618"/>
                    </a:ext>
                  </a:extLst>
                </a:gridCol>
                <a:gridCol w="821864">
                  <a:extLst>
                    <a:ext uri="{9D8B030D-6E8A-4147-A177-3AD203B41FA5}">
                      <a16:colId xmlns:a16="http://schemas.microsoft.com/office/drawing/2014/main" val="608144856"/>
                    </a:ext>
                  </a:extLst>
                </a:gridCol>
                <a:gridCol w="821864">
                  <a:extLst>
                    <a:ext uri="{9D8B030D-6E8A-4147-A177-3AD203B41FA5}">
                      <a16:colId xmlns:a16="http://schemas.microsoft.com/office/drawing/2014/main" val="2013242168"/>
                    </a:ext>
                  </a:extLst>
                </a:gridCol>
              </a:tblGrid>
              <a:tr h="492963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Element (wt.%)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11037518"/>
                  </a:ext>
                </a:extLst>
              </a:tr>
              <a:tr h="716076"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Madonga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12.9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9.28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0.24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3.79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1.09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28.7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943707"/>
                  </a:ext>
                </a:extLst>
              </a:tr>
              <a:tr h="985924"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Sinkwaya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1.19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3.32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10.7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3.26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3.26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27.7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19766869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9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29532" y="1371387"/>
            <a:ext cx="3282053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lnSpc>
                <a:spcPts val="1500"/>
              </a:lnSpc>
              <a:spcAft>
                <a:spcPts val="600"/>
              </a:spcAft>
            </a:pPr>
            <a:r>
              <a:rPr lang="en-GB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 1. Major and minor elements  </a:t>
            </a:r>
            <a:endParaRPr lang="en-US" sz="1600" b="1" i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824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35BF8-2E69-5C11-EDBD-95A164010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E4D4F2-0D11-C86C-E8B8-53EF1DB029DD}"/>
              </a:ext>
            </a:extLst>
          </p:cNvPr>
          <p:cNvSpPr/>
          <p:nvPr/>
        </p:nvSpPr>
        <p:spPr>
          <a:xfrm>
            <a:off x="533400" y="53741"/>
            <a:ext cx="1104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Results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Chemical composition: Trace elements</a:t>
            </a: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471D856F-2A54-7B62-E08F-3AC7B73AA70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C063D6-A43C-D151-D412-7CC1B598D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10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5FDDEE-FAD8-14D6-B76F-8BEB5DC231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234"/>
          <a:stretch>
            <a:fillRect/>
          </a:stretch>
        </p:blipFill>
        <p:spPr>
          <a:xfrm>
            <a:off x="2209800" y="880886"/>
            <a:ext cx="7086600" cy="5973057"/>
          </a:xfrm>
          <a:prstGeom prst="rect">
            <a:avLst/>
          </a:prstGeom>
        </p:spPr>
      </p:pic>
      <p:sp>
        <p:nvSpPr>
          <p:cNvPr id="3" name="Flowchart: Process 2"/>
          <p:cNvSpPr/>
          <p:nvPr/>
        </p:nvSpPr>
        <p:spPr>
          <a:xfrm>
            <a:off x="2209800" y="880886"/>
            <a:ext cx="3657600" cy="5900914"/>
          </a:xfrm>
          <a:prstGeom prst="flowChartProcess">
            <a:avLst/>
          </a:prstGeom>
          <a:noFill/>
          <a:ln w="31750">
            <a:solidFill>
              <a:srgbClr val="FF0000"/>
            </a:solidFill>
            <a:prstDash val="dash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729316" y="586577"/>
            <a:ext cx="3368486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lnSpc>
                <a:spcPts val="1500"/>
              </a:lnSpc>
              <a:spcAft>
                <a:spcPts val="600"/>
              </a:spcAft>
            </a:pPr>
            <a:r>
              <a:rPr lang="en-GB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 2. Trace elemental composition  </a:t>
            </a:r>
            <a:endParaRPr lang="en-US" sz="1600" b="1" i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104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381000"/>
            <a:ext cx="1104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Results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Mineralogy (XRD):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80" y="1935480"/>
            <a:ext cx="5097854" cy="41832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1864456"/>
            <a:ext cx="4765214" cy="418320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38202" y="1544203"/>
            <a:ext cx="4712316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lnSpc>
                <a:spcPts val="1500"/>
              </a:lnSpc>
              <a:spcAft>
                <a:spcPts val="600"/>
              </a:spcAft>
            </a:pPr>
            <a:r>
              <a:rPr lang="en-GB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 3. Quantitative XRD results (crystalline - wt.%)  </a:t>
            </a:r>
            <a:endParaRPr lang="en-US" sz="1600" b="1" i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29399" y="1544203"/>
            <a:ext cx="4765215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lnSpc>
                <a:spcPts val="1500"/>
              </a:lnSpc>
              <a:spcAft>
                <a:spcPts val="600"/>
              </a:spcAft>
            </a:pPr>
            <a:r>
              <a:rPr lang="en-GB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 4. Quantitative XRD results (amorphous - wt.%)  </a:t>
            </a:r>
            <a:endParaRPr lang="en-US" sz="1600" b="1" i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27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381000"/>
            <a:ext cx="1104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Results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Mineralogy (QEMSCAN):Images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982529"/>
            <a:ext cx="5120640" cy="5258038"/>
          </a:xfrm>
          <a:prstGeom prst="rect">
            <a:avLst/>
          </a:prstGeom>
          <a:ln w="25400">
            <a:solidFill>
              <a:srgbClr val="FF0000"/>
            </a:solidFill>
            <a:prstDash val="dash"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40500" b="6438"/>
          <a:stretch/>
        </p:blipFill>
        <p:spPr>
          <a:xfrm>
            <a:off x="6021427" y="984852"/>
            <a:ext cx="6170573" cy="5255716"/>
          </a:xfrm>
          <a:prstGeom prst="rect">
            <a:avLst/>
          </a:prstGeom>
          <a:ln>
            <a:solidFill>
              <a:srgbClr val="0BB945"/>
            </a:solidFill>
          </a:ln>
        </p:spPr>
      </p:pic>
      <p:sp>
        <p:nvSpPr>
          <p:cNvPr id="13" name="Rectangle 12"/>
          <p:cNvSpPr/>
          <p:nvPr/>
        </p:nvSpPr>
        <p:spPr>
          <a:xfrm>
            <a:off x="2438400" y="6374931"/>
            <a:ext cx="7848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2. QEMSCAN images of (A)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Madonga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(B)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Sinkwaya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samples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57201" y="5753751"/>
            <a:ext cx="545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/>
              <a:t>)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47977" y="5792708"/>
            <a:ext cx="532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/>
              <a:t>) 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95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381000"/>
            <a:ext cx="1104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Results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Mineralogy (QEMSCAN): Mineral abundance &amp; Li deportment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1514058" y="1135156"/>
            <a:ext cx="3360600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lnSpc>
                <a:spcPts val="1500"/>
              </a:lnSpc>
            </a:pPr>
            <a:r>
              <a:rPr lang="en-GB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 5. Mineral abundance summary </a:t>
            </a:r>
            <a:endParaRPr lang="en-US" sz="2000" b="1" i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419849"/>
            <a:ext cx="4876800" cy="53139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1600200"/>
            <a:ext cx="5148402" cy="323851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0" y="1235183"/>
            <a:ext cx="25174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6. Lithium deportment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6332220" y="4910880"/>
            <a:ext cx="57211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Madonga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lithium is mainly hosted by muscovite/Li-mica (64%) and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spodumene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(35%)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Sinkwaya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lithium is overwhelmingly associated with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montebrasite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(67%), with the balance hosted by Li-micas (33%).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13</a:t>
            </a:fld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962400" y="1704542"/>
            <a:ext cx="1828800" cy="276658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960258" y="2469905"/>
            <a:ext cx="1828800" cy="276658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3960258" y="4355662"/>
            <a:ext cx="1828800" cy="256338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54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381000"/>
            <a:ext cx="1104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Results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Mineralogy (QEMSCAN): Grain size distribution &amp; liberation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1371600" y="1019687"/>
            <a:ext cx="3557769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lnSpc>
                <a:spcPts val="1500"/>
              </a:lnSpc>
            </a:pPr>
            <a:r>
              <a:rPr lang="en-GB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 7. Grain size distribution summary</a:t>
            </a:r>
            <a:endParaRPr lang="en-US" sz="2000" b="1" i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63904" y="1043907"/>
            <a:ext cx="3838295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lnSpc>
                <a:spcPts val="1500"/>
              </a:lnSpc>
            </a:pPr>
            <a:r>
              <a:rPr lang="en-GB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 8. Mineralogical liberation summary</a:t>
            </a:r>
            <a:endParaRPr lang="en-US" sz="2000" b="1" i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80" y="1314540"/>
            <a:ext cx="5410200" cy="31125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2294" y="1304380"/>
            <a:ext cx="5161105" cy="307446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726093" y="4562204"/>
            <a:ext cx="53135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Limited liberation (22%) of </a:t>
            </a:r>
            <a:r>
              <a:rPr lang="en-GB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spodumene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 </a:t>
            </a:r>
            <a:r>
              <a:rPr lang="en-GB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Madonga</a:t>
            </a:r>
            <a:endParaRPr lang="en-GB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Li-micas exhibit moderate liberation (66%),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 </a:t>
            </a:r>
            <a:r>
              <a:rPr lang="en-GB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Sinkwaya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montebrasite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is exceptionally well liberated, with 91%. 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12800" y="4396302"/>
            <a:ext cx="5410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Both samples display similar bulk particle size distributions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Lithium-bearing minerals exhibit contrasting grain size characteristics.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GB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Madonga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spodumene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relatively fine-grained (P80 ≈ 58 µm),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Li-micas are moderately fine-grained (P80 ≈ 65 µm).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GB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Sinkwaya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montebrasite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shows a coarser grain size (P80 ≈ 163 µm),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Li-micas remain relatively fine-grained (P80 ≈ 66 µm).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59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381000"/>
            <a:ext cx="1104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Conclusions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838200" y="990600"/>
            <a:ext cx="11049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Madonga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Sinkwaya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ores represent two distinct rare-element systems with contrasting processing responses.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Sinkwaya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is a higher-grade lithium resource (~1.2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wt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% Li) enriched in phosphorus and dominated by lithium phosphate mineralisation (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montebrasite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Madonga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contains lower lithium (~0.2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wt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% Li) but is strongly enriched in Cs and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Rb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reflecting a system dominated by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pollucite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Li-micas.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XRD and QEMSCAN results confirm that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Madonga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is a Cs–Li silicate system with coarse, well-liberated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pollucite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lithium hosted mainly in fine-grained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spodumene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Li-micas,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Sinkwaya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is a lithium-phosphate–mica system dominated by coarse, well-liberated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montebrasite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These characteristics imply early gravity recovery of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pollucite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at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Madonga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followed by fine grinding for lithium recovery,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Sinkwaya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is amenable to lithium concentration at coarser grind sizes with phosphate-specific downstream processing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725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381000"/>
            <a:ext cx="1104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References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812800" y="990600"/>
            <a:ext cx="10922000" cy="2046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107000"/>
              </a:lnSpc>
              <a:buAutoNum type="arabicPeriod"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Zambia Daily Mail; </a:t>
            </a:r>
            <a:r>
              <a:rPr lang="en-US" sz="20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https://ground.news/article/locals-first-in-lithium-zambia-daily-mail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[12-10-2023]</a:t>
            </a:r>
          </a:p>
          <a:p>
            <a:pPr marL="228600" lvl="0" indent="-228600">
              <a:lnSpc>
                <a:spcPct val="107000"/>
              </a:lnSpc>
              <a:buAutoNum type="arabicPeriod"/>
            </a:pP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Chagnes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A., 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Swiatowska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J., (2015). Lithium Process Chemistry: Resources, Extraction, Batteries, and Recycling, Elsevier, Amsterdam, Netherlands.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07000"/>
              </a:lnSpc>
              <a:buAutoNum type="arabicPeriod"/>
            </a:pP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Garrett D.E., (2004). Handbook of Lithium and Natural Calcium Chloride: Their deposits, Processing, Uses and Properties, Elsevier academic Press</a:t>
            </a:r>
          </a:p>
          <a:p>
            <a:pPr marL="228600" lvl="0" indent="-228600">
              <a:lnSpc>
                <a:spcPct val="107000"/>
              </a:lnSpc>
              <a:buAutoNum type="arabicPeriod"/>
            </a:pP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Carboncredits.com https://carboncredits.com[01-03-2026]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80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235361">
            <a:off x="1599200" y="1419838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rgbClr val="0033CC"/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0" y="5031110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</TotalTime>
  <Words>932</Words>
  <Application>Microsoft Office PowerPoint</Application>
  <PresentationFormat>Widescreen</PresentationFormat>
  <Paragraphs>132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Edwardian Script ITC</vt:lpstr>
      <vt:lpstr>Times New Roman</vt:lpstr>
      <vt:lpstr>Wingdings</vt:lpstr>
      <vt:lpstr>Office Theme</vt:lpstr>
      <vt:lpstr>2026 ENGINEERING INSTITUTION OF ZAMBIA SYMPOSIUM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ZAMBIA SCHOOL OF ENGINEERING DEPARTMENT OF MECHANICAL ENGINEERING   ME 431 – STRENGTH OF MATERIALS II  Principal Strains in Three Dimensions</dc:title>
  <dc:creator>GMMunakaampe</dc:creator>
  <cp:lastModifiedBy>Reviewer</cp:lastModifiedBy>
  <cp:revision>133</cp:revision>
  <dcterms:created xsi:type="dcterms:W3CDTF">2010-10-03T08:05:00Z</dcterms:created>
  <dcterms:modified xsi:type="dcterms:W3CDTF">2026-04-15T20:21:46Z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