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5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DA05FD-80CF-4849-91DB-2DACDDD74D86}" type="doc">
      <dgm:prSet loTypeId="urn:microsoft.com/office/officeart/2005/8/layout/chevron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5E1F4F8-7424-467C-AF14-7D599AE08FD5}">
      <dgm:prSet phldrT="[Text]" phldr="0"/>
      <dgm:spPr/>
      <dgm:t>
        <a:bodyPr/>
        <a:lstStyle/>
        <a:p>
          <a:r>
            <a:rPr lang="en-US" dirty="0"/>
            <a:t>Mine</a:t>
          </a:r>
        </a:p>
      </dgm:t>
    </dgm:pt>
    <dgm:pt modelId="{A062E628-4691-4266-9433-6F62BE758A5B}" type="parTrans" cxnId="{0A139327-BE09-4CEC-A2B9-ADF06E194102}">
      <dgm:prSet/>
      <dgm:spPr/>
      <dgm:t>
        <a:bodyPr/>
        <a:lstStyle/>
        <a:p>
          <a:endParaRPr lang="en-US"/>
        </a:p>
      </dgm:t>
    </dgm:pt>
    <dgm:pt modelId="{B7EF49F8-F8B7-430D-957A-6E9165B89BC0}" type="sibTrans" cxnId="{0A139327-BE09-4CEC-A2B9-ADF06E194102}">
      <dgm:prSet/>
      <dgm:spPr/>
      <dgm:t>
        <a:bodyPr/>
        <a:lstStyle/>
        <a:p>
          <a:endParaRPr lang="en-US"/>
        </a:p>
      </dgm:t>
    </dgm:pt>
    <dgm:pt modelId="{566B04DB-C282-4D8F-A33E-0A181C90B553}">
      <dgm:prSet phldrT="[Text]" phldr="0"/>
      <dgm:spPr/>
      <dgm:t>
        <a:bodyPr/>
        <a:lstStyle/>
        <a:p>
          <a:r>
            <a:rPr lang="en-US" dirty="0"/>
            <a:t>Cooperative </a:t>
          </a:r>
        </a:p>
      </dgm:t>
    </dgm:pt>
    <dgm:pt modelId="{72CA3E6F-1F4E-403D-B19A-880340B98D59}" type="parTrans" cxnId="{D576316E-466B-4386-9380-0B74FB1BAEF3}">
      <dgm:prSet/>
      <dgm:spPr/>
      <dgm:t>
        <a:bodyPr/>
        <a:lstStyle/>
        <a:p>
          <a:endParaRPr lang="en-US"/>
        </a:p>
      </dgm:t>
    </dgm:pt>
    <dgm:pt modelId="{1BBD04A6-E7B7-4095-8966-18E5DE1C483F}" type="sibTrans" cxnId="{D576316E-466B-4386-9380-0B74FB1BAEF3}">
      <dgm:prSet/>
      <dgm:spPr/>
      <dgm:t>
        <a:bodyPr/>
        <a:lstStyle/>
        <a:p>
          <a:endParaRPr lang="en-US"/>
        </a:p>
      </dgm:t>
    </dgm:pt>
    <dgm:pt modelId="{A580BB5B-2BF8-4287-A75F-A4628E8C9CC7}">
      <dgm:prSet phldrT="[Text]" phldr="0"/>
      <dgm:spPr/>
      <dgm:t>
        <a:bodyPr/>
        <a:lstStyle/>
        <a:p>
          <a:r>
            <a:rPr lang="en-US" dirty="0"/>
            <a:t>Trader</a:t>
          </a:r>
        </a:p>
      </dgm:t>
    </dgm:pt>
    <dgm:pt modelId="{06769F37-571B-46DD-ACE4-769F01583B68}" type="parTrans" cxnId="{C38C3846-B9EF-418E-8DB7-EE68608718E9}">
      <dgm:prSet/>
      <dgm:spPr/>
      <dgm:t>
        <a:bodyPr/>
        <a:lstStyle/>
        <a:p>
          <a:endParaRPr lang="en-US"/>
        </a:p>
      </dgm:t>
    </dgm:pt>
    <dgm:pt modelId="{5063EDB9-A8BC-4111-AF02-040B345BB09B}" type="sibTrans" cxnId="{C38C3846-B9EF-418E-8DB7-EE68608718E9}">
      <dgm:prSet/>
      <dgm:spPr/>
      <dgm:t>
        <a:bodyPr/>
        <a:lstStyle/>
        <a:p>
          <a:endParaRPr lang="en-US"/>
        </a:p>
      </dgm:t>
    </dgm:pt>
    <dgm:pt modelId="{BD3B4D7C-1913-4560-A0D2-42CD43EA0F5D}">
      <dgm:prSet/>
      <dgm:spPr/>
      <dgm:t>
        <a:bodyPr/>
        <a:lstStyle/>
        <a:p>
          <a:r>
            <a:rPr lang="en-US"/>
            <a:t>Exporter</a:t>
          </a:r>
          <a:endParaRPr lang="en-US" dirty="0"/>
        </a:p>
      </dgm:t>
    </dgm:pt>
    <dgm:pt modelId="{190FFDE2-1D5C-4A3A-A16E-7782C046620A}" type="parTrans" cxnId="{3804E6C4-0830-49A2-80BB-7CB85FB404A3}">
      <dgm:prSet/>
      <dgm:spPr/>
      <dgm:t>
        <a:bodyPr/>
        <a:lstStyle/>
        <a:p>
          <a:endParaRPr lang="en-US"/>
        </a:p>
      </dgm:t>
    </dgm:pt>
    <dgm:pt modelId="{53CA0DD2-A12F-4E6B-9CC8-82BE631DF49D}" type="sibTrans" cxnId="{3804E6C4-0830-49A2-80BB-7CB85FB404A3}">
      <dgm:prSet/>
      <dgm:spPr/>
      <dgm:t>
        <a:bodyPr/>
        <a:lstStyle/>
        <a:p>
          <a:endParaRPr lang="en-US"/>
        </a:p>
      </dgm:t>
    </dgm:pt>
    <dgm:pt modelId="{D29FC88F-3ED8-43D6-8427-1CAA8C505290}" type="pres">
      <dgm:prSet presAssocID="{CCDA05FD-80CF-4849-91DB-2DACDDD74D86}" presName="Name0" presStyleCnt="0">
        <dgm:presLayoutVars>
          <dgm:dir/>
          <dgm:animLvl val="lvl"/>
          <dgm:resizeHandles val="exact"/>
        </dgm:presLayoutVars>
      </dgm:prSet>
      <dgm:spPr/>
    </dgm:pt>
    <dgm:pt modelId="{A647C490-2C68-41E4-9C84-9F543A75F6D1}" type="pres">
      <dgm:prSet presAssocID="{75E1F4F8-7424-467C-AF14-7D599AE08FD5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29CC1D5-CFB8-4A70-B13B-DF4171B0C638}" type="pres">
      <dgm:prSet presAssocID="{B7EF49F8-F8B7-430D-957A-6E9165B89BC0}" presName="parTxOnlySpace" presStyleCnt="0"/>
      <dgm:spPr/>
    </dgm:pt>
    <dgm:pt modelId="{BAFF4851-5493-475C-A2EA-589C4EAF287E}" type="pres">
      <dgm:prSet presAssocID="{566B04DB-C282-4D8F-A33E-0A181C90B55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130EF46-8012-4B59-8887-5D16F99B2B3D}" type="pres">
      <dgm:prSet presAssocID="{1BBD04A6-E7B7-4095-8966-18E5DE1C483F}" presName="parTxOnlySpace" presStyleCnt="0"/>
      <dgm:spPr/>
    </dgm:pt>
    <dgm:pt modelId="{7E4FE1D1-A0D7-48C9-814D-0314965266DE}" type="pres">
      <dgm:prSet presAssocID="{A580BB5B-2BF8-4287-A75F-A4628E8C9CC7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DEE9A6E-66CE-4997-88E9-7586A09E2A5C}" type="pres">
      <dgm:prSet presAssocID="{5063EDB9-A8BC-4111-AF02-040B345BB09B}" presName="parTxOnlySpace" presStyleCnt="0"/>
      <dgm:spPr/>
    </dgm:pt>
    <dgm:pt modelId="{76C40FB4-236C-407B-8A20-0E42D10919E8}" type="pres">
      <dgm:prSet presAssocID="{BD3B4D7C-1913-4560-A0D2-42CD43EA0F5D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A139327-BE09-4CEC-A2B9-ADF06E194102}" srcId="{CCDA05FD-80CF-4849-91DB-2DACDDD74D86}" destId="{75E1F4F8-7424-467C-AF14-7D599AE08FD5}" srcOrd="0" destOrd="0" parTransId="{A062E628-4691-4266-9433-6F62BE758A5B}" sibTransId="{B7EF49F8-F8B7-430D-957A-6E9165B89BC0}"/>
    <dgm:cxn modelId="{C4691237-4213-489A-AC9F-9521CF99C3F1}" type="presOf" srcId="{A580BB5B-2BF8-4287-A75F-A4628E8C9CC7}" destId="{7E4FE1D1-A0D7-48C9-814D-0314965266DE}" srcOrd="0" destOrd="0" presId="urn:microsoft.com/office/officeart/2005/8/layout/chevron1"/>
    <dgm:cxn modelId="{C38C3846-B9EF-418E-8DB7-EE68608718E9}" srcId="{CCDA05FD-80CF-4849-91DB-2DACDDD74D86}" destId="{A580BB5B-2BF8-4287-A75F-A4628E8C9CC7}" srcOrd="2" destOrd="0" parTransId="{06769F37-571B-46DD-ACE4-769F01583B68}" sibTransId="{5063EDB9-A8BC-4111-AF02-040B345BB09B}"/>
    <dgm:cxn modelId="{D576316E-466B-4386-9380-0B74FB1BAEF3}" srcId="{CCDA05FD-80CF-4849-91DB-2DACDDD74D86}" destId="{566B04DB-C282-4D8F-A33E-0A181C90B553}" srcOrd="1" destOrd="0" parTransId="{72CA3E6F-1F4E-403D-B19A-880340B98D59}" sibTransId="{1BBD04A6-E7B7-4095-8966-18E5DE1C483F}"/>
    <dgm:cxn modelId="{C051C572-3547-487F-BDCD-F53677CDC407}" type="presOf" srcId="{BD3B4D7C-1913-4560-A0D2-42CD43EA0F5D}" destId="{76C40FB4-236C-407B-8A20-0E42D10919E8}" srcOrd="0" destOrd="0" presId="urn:microsoft.com/office/officeart/2005/8/layout/chevron1"/>
    <dgm:cxn modelId="{AFD0437D-910C-4D65-A80B-34A1F28F0B91}" type="presOf" srcId="{CCDA05FD-80CF-4849-91DB-2DACDDD74D86}" destId="{D29FC88F-3ED8-43D6-8427-1CAA8C505290}" srcOrd="0" destOrd="0" presId="urn:microsoft.com/office/officeart/2005/8/layout/chevron1"/>
    <dgm:cxn modelId="{0E0C3DAB-04E2-4E30-934F-87EF35A76A30}" type="presOf" srcId="{566B04DB-C282-4D8F-A33E-0A181C90B553}" destId="{BAFF4851-5493-475C-A2EA-589C4EAF287E}" srcOrd="0" destOrd="0" presId="urn:microsoft.com/office/officeart/2005/8/layout/chevron1"/>
    <dgm:cxn modelId="{3804E6C4-0830-49A2-80BB-7CB85FB404A3}" srcId="{CCDA05FD-80CF-4849-91DB-2DACDDD74D86}" destId="{BD3B4D7C-1913-4560-A0D2-42CD43EA0F5D}" srcOrd="3" destOrd="0" parTransId="{190FFDE2-1D5C-4A3A-A16E-7782C046620A}" sibTransId="{53CA0DD2-A12F-4E6B-9CC8-82BE631DF49D}"/>
    <dgm:cxn modelId="{DD03D7ED-6734-4349-BFD2-9E080D1C60E0}" type="presOf" srcId="{75E1F4F8-7424-467C-AF14-7D599AE08FD5}" destId="{A647C490-2C68-41E4-9C84-9F543A75F6D1}" srcOrd="0" destOrd="0" presId="urn:microsoft.com/office/officeart/2005/8/layout/chevron1"/>
    <dgm:cxn modelId="{7A45B9E4-B7CC-47CE-9CBB-05F4ADAE785F}" type="presParOf" srcId="{D29FC88F-3ED8-43D6-8427-1CAA8C505290}" destId="{A647C490-2C68-41E4-9C84-9F543A75F6D1}" srcOrd="0" destOrd="0" presId="urn:microsoft.com/office/officeart/2005/8/layout/chevron1"/>
    <dgm:cxn modelId="{01F4CB99-51E4-414A-9F05-C109CA25B7E3}" type="presParOf" srcId="{D29FC88F-3ED8-43D6-8427-1CAA8C505290}" destId="{029CC1D5-CFB8-4A70-B13B-DF4171B0C638}" srcOrd="1" destOrd="0" presId="urn:microsoft.com/office/officeart/2005/8/layout/chevron1"/>
    <dgm:cxn modelId="{14E494FB-F551-4F0B-B997-5C41CDA6AA42}" type="presParOf" srcId="{D29FC88F-3ED8-43D6-8427-1CAA8C505290}" destId="{BAFF4851-5493-475C-A2EA-589C4EAF287E}" srcOrd="2" destOrd="0" presId="urn:microsoft.com/office/officeart/2005/8/layout/chevron1"/>
    <dgm:cxn modelId="{91D6990E-AE65-4183-8C48-23DCB03F2FB6}" type="presParOf" srcId="{D29FC88F-3ED8-43D6-8427-1CAA8C505290}" destId="{A130EF46-8012-4B59-8887-5D16F99B2B3D}" srcOrd="3" destOrd="0" presId="urn:microsoft.com/office/officeart/2005/8/layout/chevron1"/>
    <dgm:cxn modelId="{2802DF8A-EFE4-4C74-91DF-0AFD42B87A80}" type="presParOf" srcId="{D29FC88F-3ED8-43D6-8427-1CAA8C505290}" destId="{7E4FE1D1-A0D7-48C9-814D-0314965266DE}" srcOrd="4" destOrd="0" presId="urn:microsoft.com/office/officeart/2005/8/layout/chevron1"/>
    <dgm:cxn modelId="{3BB352E1-8B8D-4D7F-9516-B839634DBF36}" type="presParOf" srcId="{D29FC88F-3ED8-43D6-8427-1CAA8C505290}" destId="{2DEE9A6E-66CE-4997-88E9-7586A09E2A5C}" srcOrd="5" destOrd="0" presId="urn:microsoft.com/office/officeart/2005/8/layout/chevron1"/>
    <dgm:cxn modelId="{ECB1A1F8-D539-4CB5-87E1-FFFF426D49D7}" type="presParOf" srcId="{D29FC88F-3ED8-43D6-8427-1CAA8C505290}" destId="{76C40FB4-236C-407B-8A20-0E42D10919E8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A26AF1-1A75-40E9-B481-6DD45E67DADA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47FAF8F-3C5B-4012-A4D3-4B054CFCA13E}">
      <dgm:prSet phldrT="[Text]"/>
      <dgm:spPr/>
      <dgm:t>
        <a:bodyPr/>
        <a:lstStyle/>
        <a:p>
          <a:r>
            <a:rPr lang="en-US" dirty="0"/>
            <a:t>Data Capture Layer </a:t>
          </a:r>
        </a:p>
      </dgm:t>
    </dgm:pt>
    <dgm:pt modelId="{1DB3FEEA-3609-4540-9A86-A1B0CDA24C71}" type="parTrans" cxnId="{6B198480-BF48-4F8F-A20C-8095A1304AB3}">
      <dgm:prSet/>
      <dgm:spPr/>
      <dgm:t>
        <a:bodyPr/>
        <a:lstStyle/>
        <a:p>
          <a:endParaRPr lang="en-US"/>
        </a:p>
      </dgm:t>
    </dgm:pt>
    <dgm:pt modelId="{962185D1-7CA0-44C6-A7A3-B42926322D34}" type="sibTrans" cxnId="{6B198480-BF48-4F8F-A20C-8095A1304AB3}">
      <dgm:prSet/>
      <dgm:spPr/>
      <dgm:t>
        <a:bodyPr/>
        <a:lstStyle/>
        <a:p>
          <a:endParaRPr lang="en-US"/>
        </a:p>
      </dgm:t>
    </dgm:pt>
    <dgm:pt modelId="{422E63AE-72EC-4498-8DC6-5306F84B292B}">
      <dgm:prSet phldrT="[Text]"/>
      <dgm:spPr/>
      <dgm:t>
        <a:bodyPr/>
        <a:lstStyle/>
        <a:p>
          <a:r>
            <a:rPr lang="en-US" dirty="0"/>
            <a:t>Mobile data entry at mine and trade points </a:t>
          </a:r>
        </a:p>
      </dgm:t>
    </dgm:pt>
    <dgm:pt modelId="{A81BCE06-DADA-45C7-80E4-D0A2C467A016}" type="parTrans" cxnId="{A6985008-999B-4188-A928-709DCD7BE682}">
      <dgm:prSet/>
      <dgm:spPr/>
      <dgm:t>
        <a:bodyPr/>
        <a:lstStyle/>
        <a:p>
          <a:endParaRPr lang="en-US"/>
        </a:p>
      </dgm:t>
    </dgm:pt>
    <dgm:pt modelId="{C98A297B-2280-40DC-9603-11E7EAF300F7}" type="sibTrans" cxnId="{A6985008-999B-4188-A928-709DCD7BE682}">
      <dgm:prSet/>
      <dgm:spPr/>
      <dgm:t>
        <a:bodyPr/>
        <a:lstStyle/>
        <a:p>
          <a:endParaRPr lang="en-US"/>
        </a:p>
      </dgm:t>
    </dgm:pt>
    <dgm:pt modelId="{9FF19748-EB2A-4AE9-BCE1-F3E9AA2E69BF}">
      <dgm:prSet phldrT="[Text]"/>
      <dgm:spPr/>
      <dgm:t>
        <a:bodyPr/>
        <a:lstStyle/>
        <a:p>
          <a:r>
            <a:rPr lang="en-US" dirty="0"/>
            <a:t>Off-chain Layer </a:t>
          </a:r>
        </a:p>
      </dgm:t>
    </dgm:pt>
    <dgm:pt modelId="{7C85D20F-B3C3-4F0B-912E-4B6642F9918A}" type="parTrans" cxnId="{CC42C988-C023-4E41-9236-20FB3F501819}">
      <dgm:prSet/>
      <dgm:spPr/>
      <dgm:t>
        <a:bodyPr/>
        <a:lstStyle/>
        <a:p>
          <a:endParaRPr lang="en-US"/>
        </a:p>
      </dgm:t>
    </dgm:pt>
    <dgm:pt modelId="{D9953CF5-6B97-4C1A-B5E0-BD986BF899B1}" type="sibTrans" cxnId="{CC42C988-C023-4E41-9236-20FB3F501819}">
      <dgm:prSet/>
      <dgm:spPr/>
      <dgm:t>
        <a:bodyPr/>
        <a:lstStyle/>
        <a:p>
          <a:endParaRPr lang="en-US"/>
        </a:p>
      </dgm:t>
    </dgm:pt>
    <dgm:pt modelId="{A55A5742-6604-4A73-B6D6-3373911354FB}">
      <dgm:prSet phldrT="[Text]"/>
      <dgm:spPr/>
      <dgm:t>
        <a:bodyPr/>
        <a:lstStyle/>
        <a:p>
          <a:r>
            <a:rPr lang="en-US" dirty="0"/>
            <a:t>Storage of detailed ESG and production data </a:t>
          </a:r>
        </a:p>
      </dgm:t>
    </dgm:pt>
    <dgm:pt modelId="{6F070DD2-090D-49AD-BD8B-A4C69E217854}" type="parTrans" cxnId="{E1C94BC2-6B6D-4C5F-9370-5564479C4383}">
      <dgm:prSet/>
      <dgm:spPr/>
      <dgm:t>
        <a:bodyPr/>
        <a:lstStyle/>
        <a:p>
          <a:endParaRPr lang="en-US"/>
        </a:p>
      </dgm:t>
    </dgm:pt>
    <dgm:pt modelId="{2B8656F9-9F85-4371-A093-E2439B2744E4}" type="sibTrans" cxnId="{E1C94BC2-6B6D-4C5F-9370-5564479C4383}">
      <dgm:prSet/>
      <dgm:spPr/>
      <dgm:t>
        <a:bodyPr/>
        <a:lstStyle/>
        <a:p>
          <a:endParaRPr lang="en-US"/>
        </a:p>
      </dgm:t>
    </dgm:pt>
    <dgm:pt modelId="{B8ABF6F9-5F37-4B2B-8F09-318DB8BE41AE}">
      <dgm:prSet phldrT="[Text]"/>
      <dgm:spPr/>
      <dgm:t>
        <a:bodyPr/>
        <a:lstStyle/>
        <a:p>
          <a:r>
            <a:rPr lang="en-US" dirty="0"/>
            <a:t>Blockchain Layer </a:t>
          </a:r>
        </a:p>
      </dgm:t>
    </dgm:pt>
    <dgm:pt modelId="{24840269-F03A-4354-B3AC-C166D721301F}" type="parTrans" cxnId="{D578672C-FB28-4466-A2B5-5FABE1230DF6}">
      <dgm:prSet/>
      <dgm:spPr/>
      <dgm:t>
        <a:bodyPr/>
        <a:lstStyle/>
        <a:p>
          <a:endParaRPr lang="en-US"/>
        </a:p>
      </dgm:t>
    </dgm:pt>
    <dgm:pt modelId="{4D36EBAA-CA1C-4C17-85B3-EE7270ACA0BC}" type="sibTrans" cxnId="{D578672C-FB28-4466-A2B5-5FABE1230DF6}">
      <dgm:prSet/>
      <dgm:spPr/>
      <dgm:t>
        <a:bodyPr/>
        <a:lstStyle/>
        <a:p>
          <a:endParaRPr lang="en-US"/>
        </a:p>
      </dgm:t>
    </dgm:pt>
    <dgm:pt modelId="{2DE31A84-5511-468B-9A62-7E8EA1334216}">
      <dgm:prSet phldrT="[Text]"/>
      <dgm:spPr/>
      <dgm:t>
        <a:bodyPr/>
        <a:lstStyle/>
        <a:p>
          <a:r>
            <a:rPr lang="en-US" dirty="0"/>
            <a:t>Validation and immutable record (hashing</a:t>
          </a:r>
        </a:p>
      </dgm:t>
    </dgm:pt>
    <dgm:pt modelId="{F42EB178-5878-4427-B19D-56B49D730A89}" type="parTrans" cxnId="{2A6C4B2E-0AD4-431C-A1A8-79F4178B9B9B}">
      <dgm:prSet/>
      <dgm:spPr/>
      <dgm:t>
        <a:bodyPr/>
        <a:lstStyle/>
        <a:p>
          <a:endParaRPr lang="en-US"/>
        </a:p>
      </dgm:t>
    </dgm:pt>
    <dgm:pt modelId="{107ED944-437F-43E8-AC44-0ECEDA31823B}" type="sibTrans" cxnId="{2A6C4B2E-0AD4-431C-A1A8-79F4178B9B9B}">
      <dgm:prSet/>
      <dgm:spPr/>
      <dgm:t>
        <a:bodyPr/>
        <a:lstStyle/>
        <a:p>
          <a:endParaRPr lang="en-US"/>
        </a:p>
      </dgm:t>
    </dgm:pt>
    <dgm:pt modelId="{1F2002B0-8693-4F59-8ACA-654BA5E66A66}">
      <dgm:prSet/>
      <dgm:spPr/>
      <dgm:t>
        <a:bodyPr/>
        <a:lstStyle/>
        <a:p>
          <a:r>
            <a:rPr lang="en-US"/>
            <a:t>Application Layer </a:t>
          </a:r>
          <a:endParaRPr lang="en-US" dirty="0"/>
        </a:p>
      </dgm:t>
    </dgm:pt>
    <dgm:pt modelId="{ABF20544-B04B-4CF7-8DDF-2ACC9A959157}" type="parTrans" cxnId="{AF29A51B-52A0-4B09-83E9-BE30F3721CCB}">
      <dgm:prSet/>
      <dgm:spPr/>
      <dgm:t>
        <a:bodyPr/>
        <a:lstStyle/>
        <a:p>
          <a:endParaRPr lang="en-US"/>
        </a:p>
      </dgm:t>
    </dgm:pt>
    <dgm:pt modelId="{F51CD306-14B9-4ABA-A66A-3510414820B4}" type="sibTrans" cxnId="{AF29A51B-52A0-4B09-83E9-BE30F3721CCB}">
      <dgm:prSet/>
      <dgm:spPr/>
      <dgm:t>
        <a:bodyPr/>
        <a:lstStyle/>
        <a:p>
          <a:endParaRPr lang="en-US"/>
        </a:p>
      </dgm:t>
    </dgm:pt>
    <dgm:pt modelId="{804E93E7-061C-4709-8AF0-8FA1CE11A1BE}">
      <dgm:prSet/>
      <dgm:spPr/>
      <dgm:t>
        <a:bodyPr/>
        <a:lstStyle/>
        <a:p>
          <a:r>
            <a:rPr lang="en-US"/>
            <a:t>Dashboards and verification interfaces</a:t>
          </a:r>
        </a:p>
      </dgm:t>
    </dgm:pt>
    <dgm:pt modelId="{BA28CE92-3136-44CF-982E-1FD706FA5578}" type="parTrans" cxnId="{92C68D37-4072-4472-84BE-2CD3DF7E6A98}">
      <dgm:prSet/>
      <dgm:spPr/>
      <dgm:t>
        <a:bodyPr/>
        <a:lstStyle/>
        <a:p>
          <a:endParaRPr lang="en-US"/>
        </a:p>
      </dgm:t>
    </dgm:pt>
    <dgm:pt modelId="{902CEA0A-D03A-454D-9F31-8557C5E6B518}" type="sibTrans" cxnId="{92C68D37-4072-4472-84BE-2CD3DF7E6A98}">
      <dgm:prSet/>
      <dgm:spPr/>
      <dgm:t>
        <a:bodyPr/>
        <a:lstStyle/>
        <a:p>
          <a:endParaRPr lang="en-US"/>
        </a:p>
      </dgm:t>
    </dgm:pt>
    <dgm:pt modelId="{FC7806CD-E972-438C-84C3-434CE67C6DA8}" type="pres">
      <dgm:prSet presAssocID="{C1A26AF1-1A75-40E9-B481-6DD45E67DADA}" presName="linearFlow" presStyleCnt="0">
        <dgm:presLayoutVars>
          <dgm:dir/>
          <dgm:animLvl val="lvl"/>
          <dgm:resizeHandles val="exact"/>
        </dgm:presLayoutVars>
      </dgm:prSet>
      <dgm:spPr/>
    </dgm:pt>
    <dgm:pt modelId="{1F1410C6-C3EA-4164-A0C2-08B9E4D2B696}" type="pres">
      <dgm:prSet presAssocID="{C47FAF8F-3C5B-4012-A4D3-4B054CFCA13E}" presName="composite" presStyleCnt="0"/>
      <dgm:spPr/>
    </dgm:pt>
    <dgm:pt modelId="{6B52B489-8BF1-4D63-A378-F7DBB62638E0}" type="pres">
      <dgm:prSet presAssocID="{C47FAF8F-3C5B-4012-A4D3-4B054CFCA13E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5D880DDA-DA43-492E-9699-6F0D2A991D4D}" type="pres">
      <dgm:prSet presAssocID="{C47FAF8F-3C5B-4012-A4D3-4B054CFCA13E}" presName="descendantText" presStyleLbl="alignAcc1" presStyleIdx="0" presStyleCnt="4">
        <dgm:presLayoutVars>
          <dgm:bulletEnabled val="1"/>
        </dgm:presLayoutVars>
      </dgm:prSet>
      <dgm:spPr/>
    </dgm:pt>
    <dgm:pt modelId="{B0FB415B-4E8B-4A78-8F09-649D36EC755B}" type="pres">
      <dgm:prSet presAssocID="{962185D1-7CA0-44C6-A7A3-B42926322D34}" presName="sp" presStyleCnt="0"/>
      <dgm:spPr/>
    </dgm:pt>
    <dgm:pt modelId="{A469A99F-EFB5-4086-84B3-A8EEEAEAA06C}" type="pres">
      <dgm:prSet presAssocID="{9FF19748-EB2A-4AE9-BCE1-F3E9AA2E69BF}" presName="composite" presStyleCnt="0"/>
      <dgm:spPr/>
    </dgm:pt>
    <dgm:pt modelId="{9E4C637F-ED61-4787-8720-3334ADB2BEBB}" type="pres">
      <dgm:prSet presAssocID="{9FF19748-EB2A-4AE9-BCE1-F3E9AA2E69BF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6195B7BB-0976-41A2-9295-2B7C8DAF13BA}" type="pres">
      <dgm:prSet presAssocID="{9FF19748-EB2A-4AE9-BCE1-F3E9AA2E69BF}" presName="descendantText" presStyleLbl="alignAcc1" presStyleIdx="1" presStyleCnt="4">
        <dgm:presLayoutVars>
          <dgm:bulletEnabled val="1"/>
        </dgm:presLayoutVars>
      </dgm:prSet>
      <dgm:spPr/>
    </dgm:pt>
    <dgm:pt modelId="{E4480EDA-557A-43B2-AE63-16F36CCA4693}" type="pres">
      <dgm:prSet presAssocID="{D9953CF5-6B97-4C1A-B5E0-BD986BF899B1}" presName="sp" presStyleCnt="0"/>
      <dgm:spPr/>
    </dgm:pt>
    <dgm:pt modelId="{9B4A5FB8-71E7-4C0E-9A1F-030AE8EE8082}" type="pres">
      <dgm:prSet presAssocID="{B8ABF6F9-5F37-4B2B-8F09-318DB8BE41AE}" presName="composite" presStyleCnt="0"/>
      <dgm:spPr/>
    </dgm:pt>
    <dgm:pt modelId="{935E1462-131A-4014-B30B-343E6AC22BAC}" type="pres">
      <dgm:prSet presAssocID="{B8ABF6F9-5F37-4B2B-8F09-318DB8BE41AE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3907699E-0948-4A1A-A5CA-876452F244B0}" type="pres">
      <dgm:prSet presAssocID="{B8ABF6F9-5F37-4B2B-8F09-318DB8BE41AE}" presName="descendantText" presStyleLbl="alignAcc1" presStyleIdx="2" presStyleCnt="4">
        <dgm:presLayoutVars>
          <dgm:bulletEnabled val="1"/>
        </dgm:presLayoutVars>
      </dgm:prSet>
      <dgm:spPr/>
    </dgm:pt>
    <dgm:pt modelId="{BC1C80C7-6717-4AB8-9BD1-8D47BD37F3B8}" type="pres">
      <dgm:prSet presAssocID="{4D36EBAA-CA1C-4C17-85B3-EE7270ACA0BC}" presName="sp" presStyleCnt="0"/>
      <dgm:spPr/>
    </dgm:pt>
    <dgm:pt modelId="{A30DC58D-EA2F-4FBF-A3E7-2432DD1C168D}" type="pres">
      <dgm:prSet presAssocID="{1F2002B0-8693-4F59-8ACA-654BA5E66A66}" presName="composite" presStyleCnt="0"/>
      <dgm:spPr/>
    </dgm:pt>
    <dgm:pt modelId="{C191E229-67E0-4129-A5DE-B9CC8F2AEB79}" type="pres">
      <dgm:prSet presAssocID="{1F2002B0-8693-4F59-8ACA-654BA5E66A66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8CAAED8C-65FD-473B-BC4C-814D27AE2168}" type="pres">
      <dgm:prSet presAssocID="{1F2002B0-8693-4F59-8ACA-654BA5E66A66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AA326B05-9AB4-4375-B0B0-E76C46C7E7E1}" type="presOf" srcId="{C47FAF8F-3C5B-4012-A4D3-4B054CFCA13E}" destId="{6B52B489-8BF1-4D63-A378-F7DBB62638E0}" srcOrd="0" destOrd="0" presId="urn:microsoft.com/office/officeart/2005/8/layout/chevron2"/>
    <dgm:cxn modelId="{A6985008-999B-4188-A928-709DCD7BE682}" srcId="{C47FAF8F-3C5B-4012-A4D3-4B054CFCA13E}" destId="{422E63AE-72EC-4498-8DC6-5306F84B292B}" srcOrd="0" destOrd="0" parTransId="{A81BCE06-DADA-45C7-80E4-D0A2C467A016}" sibTransId="{C98A297B-2280-40DC-9603-11E7EAF300F7}"/>
    <dgm:cxn modelId="{AF29A51B-52A0-4B09-83E9-BE30F3721CCB}" srcId="{C1A26AF1-1A75-40E9-B481-6DD45E67DADA}" destId="{1F2002B0-8693-4F59-8ACA-654BA5E66A66}" srcOrd="3" destOrd="0" parTransId="{ABF20544-B04B-4CF7-8DDF-2ACC9A959157}" sibTransId="{F51CD306-14B9-4ABA-A66A-3510414820B4}"/>
    <dgm:cxn modelId="{418D3A24-FA2C-4A4D-9852-1E8EBB29F0AB}" type="presOf" srcId="{A55A5742-6604-4A73-B6D6-3373911354FB}" destId="{6195B7BB-0976-41A2-9295-2B7C8DAF13BA}" srcOrd="0" destOrd="0" presId="urn:microsoft.com/office/officeart/2005/8/layout/chevron2"/>
    <dgm:cxn modelId="{D578672C-FB28-4466-A2B5-5FABE1230DF6}" srcId="{C1A26AF1-1A75-40E9-B481-6DD45E67DADA}" destId="{B8ABF6F9-5F37-4B2B-8F09-318DB8BE41AE}" srcOrd="2" destOrd="0" parTransId="{24840269-F03A-4354-B3AC-C166D721301F}" sibTransId="{4D36EBAA-CA1C-4C17-85B3-EE7270ACA0BC}"/>
    <dgm:cxn modelId="{2A6C4B2E-0AD4-431C-A1A8-79F4178B9B9B}" srcId="{B8ABF6F9-5F37-4B2B-8F09-318DB8BE41AE}" destId="{2DE31A84-5511-468B-9A62-7E8EA1334216}" srcOrd="0" destOrd="0" parTransId="{F42EB178-5878-4427-B19D-56B49D730A89}" sibTransId="{107ED944-437F-43E8-AC44-0ECEDA31823B}"/>
    <dgm:cxn modelId="{92C68D37-4072-4472-84BE-2CD3DF7E6A98}" srcId="{1F2002B0-8693-4F59-8ACA-654BA5E66A66}" destId="{804E93E7-061C-4709-8AF0-8FA1CE11A1BE}" srcOrd="0" destOrd="0" parTransId="{BA28CE92-3136-44CF-982E-1FD706FA5578}" sibTransId="{902CEA0A-D03A-454D-9F31-8557C5E6B518}"/>
    <dgm:cxn modelId="{F3D54E39-A868-4583-B96F-CB6CAAA71DD0}" type="presOf" srcId="{422E63AE-72EC-4498-8DC6-5306F84B292B}" destId="{5D880DDA-DA43-492E-9699-6F0D2A991D4D}" srcOrd="0" destOrd="0" presId="urn:microsoft.com/office/officeart/2005/8/layout/chevron2"/>
    <dgm:cxn modelId="{0DCFE55F-B34A-4F0E-95A7-A1262EEF81CB}" type="presOf" srcId="{9FF19748-EB2A-4AE9-BCE1-F3E9AA2E69BF}" destId="{9E4C637F-ED61-4787-8720-3334ADB2BEBB}" srcOrd="0" destOrd="0" presId="urn:microsoft.com/office/officeart/2005/8/layout/chevron2"/>
    <dgm:cxn modelId="{CEA75C59-441E-4DD7-95AF-6244DA45F7FC}" type="presOf" srcId="{2DE31A84-5511-468B-9A62-7E8EA1334216}" destId="{3907699E-0948-4A1A-A5CA-876452F244B0}" srcOrd="0" destOrd="0" presId="urn:microsoft.com/office/officeart/2005/8/layout/chevron2"/>
    <dgm:cxn modelId="{6B198480-BF48-4F8F-A20C-8095A1304AB3}" srcId="{C1A26AF1-1A75-40E9-B481-6DD45E67DADA}" destId="{C47FAF8F-3C5B-4012-A4D3-4B054CFCA13E}" srcOrd="0" destOrd="0" parTransId="{1DB3FEEA-3609-4540-9A86-A1B0CDA24C71}" sibTransId="{962185D1-7CA0-44C6-A7A3-B42926322D34}"/>
    <dgm:cxn modelId="{CC42C988-C023-4E41-9236-20FB3F501819}" srcId="{C1A26AF1-1A75-40E9-B481-6DD45E67DADA}" destId="{9FF19748-EB2A-4AE9-BCE1-F3E9AA2E69BF}" srcOrd="1" destOrd="0" parTransId="{7C85D20F-B3C3-4F0B-912E-4B6642F9918A}" sibTransId="{D9953CF5-6B97-4C1A-B5E0-BD986BF899B1}"/>
    <dgm:cxn modelId="{A5A7D6BD-97A5-44D1-B5E5-5843AA9FC560}" type="presOf" srcId="{C1A26AF1-1A75-40E9-B481-6DD45E67DADA}" destId="{FC7806CD-E972-438C-84C3-434CE67C6DA8}" srcOrd="0" destOrd="0" presId="urn:microsoft.com/office/officeart/2005/8/layout/chevron2"/>
    <dgm:cxn modelId="{E1C94BC2-6B6D-4C5F-9370-5564479C4383}" srcId="{9FF19748-EB2A-4AE9-BCE1-F3E9AA2E69BF}" destId="{A55A5742-6604-4A73-B6D6-3373911354FB}" srcOrd="0" destOrd="0" parTransId="{6F070DD2-090D-49AD-BD8B-A4C69E217854}" sibTransId="{2B8656F9-9F85-4371-A093-E2439B2744E4}"/>
    <dgm:cxn modelId="{0CB831C3-57AF-46F7-8291-219FD3BA7778}" type="presOf" srcId="{804E93E7-061C-4709-8AF0-8FA1CE11A1BE}" destId="{8CAAED8C-65FD-473B-BC4C-814D27AE2168}" srcOrd="0" destOrd="0" presId="urn:microsoft.com/office/officeart/2005/8/layout/chevron2"/>
    <dgm:cxn modelId="{A541DDC6-0ABA-4C1C-9FA4-FE5C981F38D3}" type="presOf" srcId="{B8ABF6F9-5F37-4B2B-8F09-318DB8BE41AE}" destId="{935E1462-131A-4014-B30B-343E6AC22BAC}" srcOrd="0" destOrd="0" presId="urn:microsoft.com/office/officeart/2005/8/layout/chevron2"/>
    <dgm:cxn modelId="{D0CFDDD5-E26B-4935-8EAA-6A13AE735409}" type="presOf" srcId="{1F2002B0-8693-4F59-8ACA-654BA5E66A66}" destId="{C191E229-67E0-4129-A5DE-B9CC8F2AEB79}" srcOrd="0" destOrd="0" presId="urn:microsoft.com/office/officeart/2005/8/layout/chevron2"/>
    <dgm:cxn modelId="{9EAD49DD-484A-4510-A144-74C1D157B609}" type="presParOf" srcId="{FC7806CD-E972-438C-84C3-434CE67C6DA8}" destId="{1F1410C6-C3EA-4164-A0C2-08B9E4D2B696}" srcOrd="0" destOrd="0" presId="urn:microsoft.com/office/officeart/2005/8/layout/chevron2"/>
    <dgm:cxn modelId="{BBCC43C9-00E0-4456-86DB-A2236FB68C28}" type="presParOf" srcId="{1F1410C6-C3EA-4164-A0C2-08B9E4D2B696}" destId="{6B52B489-8BF1-4D63-A378-F7DBB62638E0}" srcOrd="0" destOrd="0" presId="urn:microsoft.com/office/officeart/2005/8/layout/chevron2"/>
    <dgm:cxn modelId="{D3A579FD-A84C-467C-A99C-11E97E644F18}" type="presParOf" srcId="{1F1410C6-C3EA-4164-A0C2-08B9E4D2B696}" destId="{5D880DDA-DA43-492E-9699-6F0D2A991D4D}" srcOrd="1" destOrd="0" presId="urn:microsoft.com/office/officeart/2005/8/layout/chevron2"/>
    <dgm:cxn modelId="{E202DC14-DBFE-476B-BCBC-B5520D79C47F}" type="presParOf" srcId="{FC7806CD-E972-438C-84C3-434CE67C6DA8}" destId="{B0FB415B-4E8B-4A78-8F09-649D36EC755B}" srcOrd="1" destOrd="0" presId="urn:microsoft.com/office/officeart/2005/8/layout/chevron2"/>
    <dgm:cxn modelId="{A26011FC-485A-4103-A878-BD1F098CE955}" type="presParOf" srcId="{FC7806CD-E972-438C-84C3-434CE67C6DA8}" destId="{A469A99F-EFB5-4086-84B3-A8EEEAEAA06C}" srcOrd="2" destOrd="0" presId="urn:microsoft.com/office/officeart/2005/8/layout/chevron2"/>
    <dgm:cxn modelId="{0BC582F7-7455-4F79-95D0-53162FC07B30}" type="presParOf" srcId="{A469A99F-EFB5-4086-84B3-A8EEEAEAA06C}" destId="{9E4C637F-ED61-4787-8720-3334ADB2BEBB}" srcOrd="0" destOrd="0" presId="urn:microsoft.com/office/officeart/2005/8/layout/chevron2"/>
    <dgm:cxn modelId="{ADB1E959-8AFB-4328-9051-14D4EEF5C0A2}" type="presParOf" srcId="{A469A99F-EFB5-4086-84B3-A8EEEAEAA06C}" destId="{6195B7BB-0976-41A2-9295-2B7C8DAF13BA}" srcOrd="1" destOrd="0" presId="urn:microsoft.com/office/officeart/2005/8/layout/chevron2"/>
    <dgm:cxn modelId="{4B453CE1-71BE-48A9-99A5-3713F037BFDF}" type="presParOf" srcId="{FC7806CD-E972-438C-84C3-434CE67C6DA8}" destId="{E4480EDA-557A-43B2-AE63-16F36CCA4693}" srcOrd="3" destOrd="0" presId="urn:microsoft.com/office/officeart/2005/8/layout/chevron2"/>
    <dgm:cxn modelId="{F4B623EF-B00D-49A9-9AC1-5FE2117AA9F5}" type="presParOf" srcId="{FC7806CD-E972-438C-84C3-434CE67C6DA8}" destId="{9B4A5FB8-71E7-4C0E-9A1F-030AE8EE8082}" srcOrd="4" destOrd="0" presId="urn:microsoft.com/office/officeart/2005/8/layout/chevron2"/>
    <dgm:cxn modelId="{5CA1DB97-BA83-4300-8AB1-6799EE576052}" type="presParOf" srcId="{9B4A5FB8-71E7-4C0E-9A1F-030AE8EE8082}" destId="{935E1462-131A-4014-B30B-343E6AC22BAC}" srcOrd="0" destOrd="0" presId="urn:microsoft.com/office/officeart/2005/8/layout/chevron2"/>
    <dgm:cxn modelId="{F90A1F01-2651-439A-9487-480E7F7A9F0B}" type="presParOf" srcId="{9B4A5FB8-71E7-4C0E-9A1F-030AE8EE8082}" destId="{3907699E-0948-4A1A-A5CA-876452F244B0}" srcOrd="1" destOrd="0" presId="urn:microsoft.com/office/officeart/2005/8/layout/chevron2"/>
    <dgm:cxn modelId="{0EFAE0CB-D13C-4A0B-A7CD-396CE63066EA}" type="presParOf" srcId="{FC7806CD-E972-438C-84C3-434CE67C6DA8}" destId="{BC1C80C7-6717-4AB8-9BD1-8D47BD37F3B8}" srcOrd="5" destOrd="0" presId="urn:microsoft.com/office/officeart/2005/8/layout/chevron2"/>
    <dgm:cxn modelId="{3FF79761-5211-4FA6-9889-34F0FD650FA6}" type="presParOf" srcId="{FC7806CD-E972-438C-84C3-434CE67C6DA8}" destId="{A30DC58D-EA2F-4FBF-A3E7-2432DD1C168D}" srcOrd="6" destOrd="0" presId="urn:microsoft.com/office/officeart/2005/8/layout/chevron2"/>
    <dgm:cxn modelId="{1A46D938-93AE-4EC1-84D5-633B4C252BC2}" type="presParOf" srcId="{A30DC58D-EA2F-4FBF-A3E7-2432DD1C168D}" destId="{C191E229-67E0-4129-A5DE-B9CC8F2AEB79}" srcOrd="0" destOrd="0" presId="urn:microsoft.com/office/officeart/2005/8/layout/chevron2"/>
    <dgm:cxn modelId="{BED720C8-994B-4C51-934E-317368846A56}" type="presParOf" srcId="{A30DC58D-EA2F-4FBF-A3E7-2432DD1C168D}" destId="{8CAAED8C-65FD-473B-BC4C-814D27AE216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FF8FE5-793F-47E4-97F1-E1B559F4E4E9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 phldr="1"/>
      <dgm:spPr/>
    </dgm:pt>
    <dgm:pt modelId="{2E1606DB-8E4E-44AD-8753-8FC4D73566AA}">
      <dgm:prSet phldrT="[Text]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b="1" dirty="0"/>
            <a:t>Environmental</a:t>
          </a:r>
          <a:r>
            <a:rPr lang="en-US" dirty="0"/>
            <a:t>:</a:t>
          </a:r>
        </a:p>
        <a:p>
          <a:pPr>
            <a:buFont typeface="Wingdings" panose="05000000000000000000" pitchFamily="2" charset="2"/>
            <a:buChar char="ü"/>
          </a:pPr>
          <a:r>
            <a:rPr lang="en-US" dirty="0"/>
            <a:t>Land disturbance </a:t>
          </a:r>
        </a:p>
        <a:p>
          <a:pPr>
            <a:buFont typeface="Wingdings" panose="05000000000000000000" pitchFamily="2" charset="2"/>
            <a:buChar char="ü"/>
          </a:pPr>
          <a:r>
            <a:rPr lang="en-US" dirty="0"/>
            <a:t>Waste management </a:t>
          </a:r>
        </a:p>
      </dgm:t>
    </dgm:pt>
    <dgm:pt modelId="{D033F4D4-8A5D-47B6-833E-9AB95F0FA0CC}" type="parTrans" cxnId="{3190EE1D-92DB-4AAD-B8DF-6E4E6F08FA68}">
      <dgm:prSet/>
      <dgm:spPr/>
      <dgm:t>
        <a:bodyPr/>
        <a:lstStyle/>
        <a:p>
          <a:endParaRPr lang="en-US"/>
        </a:p>
      </dgm:t>
    </dgm:pt>
    <dgm:pt modelId="{D6EBC8F5-E2C7-402F-AF15-63463032BA42}" type="sibTrans" cxnId="{3190EE1D-92DB-4AAD-B8DF-6E4E6F08FA68}">
      <dgm:prSet/>
      <dgm:spPr/>
      <dgm:t>
        <a:bodyPr/>
        <a:lstStyle/>
        <a:p>
          <a:endParaRPr lang="en-US"/>
        </a:p>
      </dgm:t>
    </dgm:pt>
    <dgm:pt modelId="{A6772785-21B0-4323-AAEC-0CBA451453E6}">
      <dgm:prSet phldrT="[Text]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b="1" dirty="0"/>
            <a:t>Social:</a:t>
          </a:r>
        </a:p>
        <a:p>
          <a:pPr>
            <a:buFont typeface="Wingdings" panose="05000000000000000000" pitchFamily="2" charset="2"/>
            <a:buChar char="ü"/>
          </a:pPr>
          <a:r>
            <a:rPr lang="en-US" dirty="0"/>
            <a:t>Safety practices </a:t>
          </a:r>
        </a:p>
        <a:p>
          <a:pPr>
            <a:buFont typeface="Wingdings" panose="05000000000000000000" pitchFamily="2" charset="2"/>
            <a:buChar char="ü"/>
          </a:pPr>
          <a:r>
            <a:rPr lang="en-US" dirty="0"/>
            <a:t>Working conditions </a:t>
          </a:r>
        </a:p>
      </dgm:t>
    </dgm:pt>
    <dgm:pt modelId="{30EC0CDA-2F83-4DAD-B9C4-A1D5AB706E5F}" type="parTrans" cxnId="{993D3E04-71FE-4AC6-B31A-F8CF019E49E3}">
      <dgm:prSet/>
      <dgm:spPr/>
      <dgm:t>
        <a:bodyPr/>
        <a:lstStyle/>
        <a:p>
          <a:endParaRPr lang="en-US"/>
        </a:p>
      </dgm:t>
    </dgm:pt>
    <dgm:pt modelId="{0B0C9CA6-43F8-4FE7-8519-828255B627CE}" type="sibTrans" cxnId="{993D3E04-71FE-4AC6-B31A-F8CF019E49E3}">
      <dgm:prSet/>
      <dgm:spPr/>
      <dgm:t>
        <a:bodyPr/>
        <a:lstStyle/>
        <a:p>
          <a:endParaRPr lang="en-US"/>
        </a:p>
      </dgm:t>
    </dgm:pt>
    <dgm:pt modelId="{2977B033-7189-4F2E-97C3-8B7C5870ED22}">
      <dgm:prSet phldrT="[Text]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b="1" dirty="0"/>
            <a:t>Governance:</a:t>
          </a:r>
        </a:p>
        <a:p>
          <a:pPr>
            <a:buFont typeface="Wingdings" panose="05000000000000000000" pitchFamily="2" charset="2"/>
            <a:buChar char="ü"/>
          </a:pPr>
          <a:r>
            <a:rPr lang="en-US" dirty="0"/>
            <a:t>Licensing compliance </a:t>
          </a:r>
        </a:p>
        <a:p>
          <a:pPr>
            <a:buFont typeface="Wingdings" panose="05000000000000000000" pitchFamily="2" charset="2"/>
            <a:buChar char="ü"/>
          </a:pPr>
          <a:r>
            <a:rPr lang="en-US" dirty="0"/>
            <a:t>Transaction transparency </a:t>
          </a:r>
        </a:p>
      </dgm:t>
    </dgm:pt>
    <dgm:pt modelId="{CF6F4D07-2328-4A2D-A041-D532824C8A8A}" type="parTrans" cxnId="{CC5DA1A2-DC62-40FD-B4B7-36424436723E}">
      <dgm:prSet/>
      <dgm:spPr/>
      <dgm:t>
        <a:bodyPr/>
        <a:lstStyle/>
        <a:p>
          <a:endParaRPr lang="en-US"/>
        </a:p>
      </dgm:t>
    </dgm:pt>
    <dgm:pt modelId="{B0BB7CBC-379C-42A6-8E6F-9FDA367E51B6}" type="sibTrans" cxnId="{CC5DA1A2-DC62-40FD-B4B7-36424436723E}">
      <dgm:prSet/>
      <dgm:spPr/>
      <dgm:t>
        <a:bodyPr/>
        <a:lstStyle/>
        <a:p>
          <a:endParaRPr lang="en-US"/>
        </a:p>
      </dgm:t>
    </dgm:pt>
    <dgm:pt modelId="{70F94104-027A-424F-BD3B-3AB3ACF2C013}" type="pres">
      <dgm:prSet presAssocID="{68FF8FE5-793F-47E4-97F1-E1B559F4E4E9}" presName="compositeShape" presStyleCnt="0">
        <dgm:presLayoutVars>
          <dgm:chMax val="7"/>
          <dgm:dir/>
          <dgm:resizeHandles val="exact"/>
        </dgm:presLayoutVars>
      </dgm:prSet>
      <dgm:spPr/>
    </dgm:pt>
    <dgm:pt modelId="{3D2DD536-14C8-415E-849C-B5E41B8A3716}" type="pres">
      <dgm:prSet presAssocID="{68FF8FE5-793F-47E4-97F1-E1B559F4E4E9}" presName="wedge1" presStyleLbl="node1" presStyleIdx="0" presStyleCnt="3"/>
      <dgm:spPr/>
    </dgm:pt>
    <dgm:pt modelId="{F8B6A402-DFEC-4D55-A288-14B2A13DF74B}" type="pres">
      <dgm:prSet presAssocID="{68FF8FE5-793F-47E4-97F1-E1B559F4E4E9}" presName="dummy1a" presStyleCnt="0"/>
      <dgm:spPr/>
    </dgm:pt>
    <dgm:pt modelId="{055D3D99-D59C-4D55-8C4E-550B47831821}" type="pres">
      <dgm:prSet presAssocID="{68FF8FE5-793F-47E4-97F1-E1B559F4E4E9}" presName="dummy1b" presStyleCnt="0"/>
      <dgm:spPr/>
    </dgm:pt>
    <dgm:pt modelId="{69AD49EC-BE02-42A8-BC28-F56CE55AA53B}" type="pres">
      <dgm:prSet presAssocID="{68FF8FE5-793F-47E4-97F1-E1B559F4E4E9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4BF74FC6-CCE7-499D-AA8C-938D8A9B8F77}" type="pres">
      <dgm:prSet presAssocID="{68FF8FE5-793F-47E4-97F1-E1B559F4E4E9}" presName="wedge2" presStyleLbl="node1" presStyleIdx="1" presStyleCnt="3"/>
      <dgm:spPr/>
    </dgm:pt>
    <dgm:pt modelId="{888D8029-3FB4-433C-9D69-FF82F44BBE36}" type="pres">
      <dgm:prSet presAssocID="{68FF8FE5-793F-47E4-97F1-E1B559F4E4E9}" presName="dummy2a" presStyleCnt="0"/>
      <dgm:spPr/>
    </dgm:pt>
    <dgm:pt modelId="{908F9F1D-F833-4817-8104-91F279B7D64F}" type="pres">
      <dgm:prSet presAssocID="{68FF8FE5-793F-47E4-97F1-E1B559F4E4E9}" presName="dummy2b" presStyleCnt="0"/>
      <dgm:spPr/>
    </dgm:pt>
    <dgm:pt modelId="{D8725FBB-3C27-4410-8C6B-97E427ED04F6}" type="pres">
      <dgm:prSet presAssocID="{68FF8FE5-793F-47E4-97F1-E1B559F4E4E9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BF18201A-A5C4-44CC-B388-D41276F82B21}" type="pres">
      <dgm:prSet presAssocID="{68FF8FE5-793F-47E4-97F1-E1B559F4E4E9}" presName="wedge3" presStyleLbl="node1" presStyleIdx="2" presStyleCnt="3"/>
      <dgm:spPr/>
    </dgm:pt>
    <dgm:pt modelId="{BB85CCF4-1DEB-482D-B745-85082906902B}" type="pres">
      <dgm:prSet presAssocID="{68FF8FE5-793F-47E4-97F1-E1B559F4E4E9}" presName="dummy3a" presStyleCnt="0"/>
      <dgm:spPr/>
    </dgm:pt>
    <dgm:pt modelId="{C8C948B5-F97B-4D6E-9167-0B49E534BCB1}" type="pres">
      <dgm:prSet presAssocID="{68FF8FE5-793F-47E4-97F1-E1B559F4E4E9}" presName="dummy3b" presStyleCnt="0"/>
      <dgm:spPr/>
    </dgm:pt>
    <dgm:pt modelId="{2C67173A-EFCA-4813-983A-A705F65F257B}" type="pres">
      <dgm:prSet presAssocID="{68FF8FE5-793F-47E4-97F1-E1B559F4E4E9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1354EDA7-0A7E-4458-A8A4-806347C249F1}" type="pres">
      <dgm:prSet presAssocID="{D6EBC8F5-E2C7-402F-AF15-63463032BA42}" presName="arrowWedge1" presStyleLbl="fgSibTrans2D1" presStyleIdx="0" presStyleCnt="3"/>
      <dgm:spPr/>
    </dgm:pt>
    <dgm:pt modelId="{38EBDC61-AA9B-4345-9578-BC1B1792DE22}" type="pres">
      <dgm:prSet presAssocID="{0B0C9CA6-43F8-4FE7-8519-828255B627CE}" presName="arrowWedge2" presStyleLbl="fgSibTrans2D1" presStyleIdx="1" presStyleCnt="3"/>
      <dgm:spPr/>
    </dgm:pt>
    <dgm:pt modelId="{DA15EFEF-8561-434F-84D0-E2B158838895}" type="pres">
      <dgm:prSet presAssocID="{B0BB7CBC-379C-42A6-8E6F-9FDA367E51B6}" presName="arrowWedge3" presStyleLbl="fgSibTrans2D1" presStyleIdx="2" presStyleCnt="3"/>
      <dgm:spPr/>
    </dgm:pt>
  </dgm:ptLst>
  <dgm:cxnLst>
    <dgm:cxn modelId="{993D3E04-71FE-4AC6-B31A-F8CF019E49E3}" srcId="{68FF8FE5-793F-47E4-97F1-E1B559F4E4E9}" destId="{A6772785-21B0-4323-AAEC-0CBA451453E6}" srcOrd="1" destOrd="0" parTransId="{30EC0CDA-2F83-4DAD-B9C4-A1D5AB706E5F}" sibTransId="{0B0C9CA6-43F8-4FE7-8519-828255B627CE}"/>
    <dgm:cxn modelId="{5B931606-F277-4967-AFB7-347D8C1AF616}" type="presOf" srcId="{2E1606DB-8E4E-44AD-8753-8FC4D73566AA}" destId="{3D2DD536-14C8-415E-849C-B5E41B8A3716}" srcOrd="0" destOrd="0" presId="urn:microsoft.com/office/officeart/2005/8/layout/cycle8"/>
    <dgm:cxn modelId="{8FF07C18-AE8C-4799-AA87-830466DC4B83}" type="presOf" srcId="{2977B033-7189-4F2E-97C3-8B7C5870ED22}" destId="{BF18201A-A5C4-44CC-B388-D41276F82B21}" srcOrd="0" destOrd="0" presId="urn:microsoft.com/office/officeart/2005/8/layout/cycle8"/>
    <dgm:cxn modelId="{3190EE1D-92DB-4AAD-B8DF-6E4E6F08FA68}" srcId="{68FF8FE5-793F-47E4-97F1-E1B559F4E4E9}" destId="{2E1606DB-8E4E-44AD-8753-8FC4D73566AA}" srcOrd="0" destOrd="0" parTransId="{D033F4D4-8A5D-47B6-833E-9AB95F0FA0CC}" sibTransId="{D6EBC8F5-E2C7-402F-AF15-63463032BA42}"/>
    <dgm:cxn modelId="{17C18F33-EEB7-405C-AE78-0CD6255CA794}" type="presOf" srcId="{68FF8FE5-793F-47E4-97F1-E1B559F4E4E9}" destId="{70F94104-027A-424F-BD3B-3AB3ACF2C013}" srcOrd="0" destOrd="0" presId="urn:microsoft.com/office/officeart/2005/8/layout/cycle8"/>
    <dgm:cxn modelId="{C7D3FA60-6AAE-4126-9B9B-49C96B8E4A30}" type="presOf" srcId="{A6772785-21B0-4323-AAEC-0CBA451453E6}" destId="{D8725FBB-3C27-4410-8C6B-97E427ED04F6}" srcOrd="1" destOrd="0" presId="urn:microsoft.com/office/officeart/2005/8/layout/cycle8"/>
    <dgm:cxn modelId="{5BDA0764-E80A-44CE-B92C-6AE07C05D296}" type="presOf" srcId="{2E1606DB-8E4E-44AD-8753-8FC4D73566AA}" destId="{69AD49EC-BE02-42A8-BC28-F56CE55AA53B}" srcOrd="1" destOrd="0" presId="urn:microsoft.com/office/officeart/2005/8/layout/cycle8"/>
    <dgm:cxn modelId="{030F3F5A-0B01-4A48-86C6-444732F2F718}" type="presOf" srcId="{A6772785-21B0-4323-AAEC-0CBA451453E6}" destId="{4BF74FC6-CCE7-499D-AA8C-938D8A9B8F77}" srcOrd="0" destOrd="0" presId="urn:microsoft.com/office/officeart/2005/8/layout/cycle8"/>
    <dgm:cxn modelId="{90DE6C9B-CF9F-49AC-B4DB-4A0BA687D721}" type="presOf" srcId="{2977B033-7189-4F2E-97C3-8B7C5870ED22}" destId="{2C67173A-EFCA-4813-983A-A705F65F257B}" srcOrd="1" destOrd="0" presId="urn:microsoft.com/office/officeart/2005/8/layout/cycle8"/>
    <dgm:cxn modelId="{CC5DA1A2-DC62-40FD-B4B7-36424436723E}" srcId="{68FF8FE5-793F-47E4-97F1-E1B559F4E4E9}" destId="{2977B033-7189-4F2E-97C3-8B7C5870ED22}" srcOrd="2" destOrd="0" parTransId="{CF6F4D07-2328-4A2D-A041-D532824C8A8A}" sibTransId="{B0BB7CBC-379C-42A6-8E6F-9FDA367E51B6}"/>
    <dgm:cxn modelId="{8C0114E1-4A85-4BF8-8DC8-95065BC85982}" type="presParOf" srcId="{70F94104-027A-424F-BD3B-3AB3ACF2C013}" destId="{3D2DD536-14C8-415E-849C-B5E41B8A3716}" srcOrd="0" destOrd="0" presId="urn:microsoft.com/office/officeart/2005/8/layout/cycle8"/>
    <dgm:cxn modelId="{471CE645-2F52-460F-84DC-508CBEE1AFDB}" type="presParOf" srcId="{70F94104-027A-424F-BD3B-3AB3ACF2C013}" destId="{F8B6A402-DFEC-4D55-A288-14B2A13DF74B}" srcOrd="1" destOrd="0" presId="urn:microsoft.com/office/officeart/2005/8/layout/cycle8"/>
    <dgm:cxn modelId="{58F542D9-9885-487B-90D1-B9D646ACB057}" type="presParOf" srcId="{70F94104-027A-424F-BD3B-3AB3ACF2C013}" destId="{055D3D99-D59C-4D55-8C4E-550B47831821}" srcOrd="2" destOrd="0" presId="urn:microsoft.com/office/officeart/2005/8/layout/cycle8"/>
    <dgm:cxn modelId="{760DA0C8-C0F2-460F-86AD-91EDAA8EEA2F}" type="presParOf" srcId="{70F94104-027A-424F-BD3B-3AB3ACF2C013}" destId="{69AD49EC-BE02-42A8-BC28-F56CE55AA53B}" srcOrd="3" destOrd="0" presId="urn:microsoft.com/office/officeart/2005/8/layout/cycle8"/>
    <dgm:cxn modelId="{B591BAAE-7AA8-43B2-9D93-9B657B30DB77}" type="presParOf" srcId="{70F94104-027A-424F-BD3B-3AB3ACF2C013}" destId="{4BF74FC6-CCE7-499D-AA8C-938D8A9B8F77}" srcOrd="4" destOrd="0" presId="urn:microsoft.com/office/officeart/2005/8/layout/cycle8"/>
    <dgm:cxn modelId="{7BE7A045-D67D-4FDC-9A84-7BFA7C4BD6E7}" type="presParOf" srcId="{70F94104-027A-424F-BD3B-3AB3ACF2C013}" destId="{888D8029-3FB4-433C-9D69-FF82F44BBE36}" srcOrd="5" destOrd="0" presId="urn:microsoft.com/office/officeart/2005/8/layout/cycle8"/>
    <dgm:cxn modelId="{674D72A5-1134-42EA-9540-7B504F85B4FA}" type="presParOf" srcId="{70F94104-027A-424F-BD3B-3AB3ACF2C013}" destId="{908F9F1D-F833-4817-8104-91F279B7D64F}" srcOrd="6" destOrd="0" presId="urn:microsoft.com/office/officeart/2005/8/layout/cycle8"/>
    <dgm:cxn modelId="{810D461C-65F0-406A-AE62-A960E6BEAF61}" type="presParOf" srcId="{70F94104-027A-424F-BD3B-3AB3ACF2C013}" destId="{D8725FBB-3C27-4410-8C6B-97E427ED04F6}" srcOrd="7" destOrd="0" presId="urn:microsoft.com/office/officeart/2005/8/layout/cycle8"/>
    <dgm:cxn modelId="{0157E140-68CF-4674-8188-E7BCCC982C80}" type="presParOf" srcId="{70F94104-027A-424F-BD3B-3AB3ACF2C013}" destId="{BF18201A-A5C4-44CC-B388-D41276F82B21}" srcOrd="8" destOrd="0" presId="urn:microsoft.com/office/officeart/2005/8/layout/cycle8"/>
    <dgm:cxn modelId="{F45C4EE0-7856-4993-B9F1-65B862D6EE2C}" type="presParOf" srcId="{70F94104-027A-424F-BD3B-3AB3ACF2C013}" destId="{BB85CCF4-1DEB-482D-B745-85082906902B}" srcOrd="9" destOrd="0" presId="urn:microsoft.com/office/officeart/2005/8/layout/cycle8"/>
    <dgm:cxn modelId="{DB17544A-D54A-4708-8434-E2E148470E17}" type="presParOf" srcId="{70F94104-027A-424F-BD3B-3AB3ACF2C013}" destId="{C8C948B5-F97B-4D6E-9167-0B49E534BCB1}" srcOrd="10" destOrd="0" presId="urn:microsoft.com/office/officeart/2005/8/layout/cycle8"/>
    <dgm:cxn modelId="{E32E92C5-4ADB-4E84-A5CC-5916D21A20B4}" type="presParOf" srcId="{70F94104-027A-424F-BD3B-3AB3ACF2C013}" destId="{2C67173A-EFCA-4813-983A-A705F65F257B}" srcOrd="11" destOrd="0" presId="urn:microsoft.com/office/officeart/2005/8/layout/cycle8"/>
    <dgm:cxn modelId="{4C8DD4E7-B136-4F1C-9FBE-6A5DFD7B2904}" type="presParOf" srcId="{70F94104-027A-424F-BD3B-3AB3ACF2C013}" destId="{1354EDA7-0A7E-4458-A8A4-806347C249F1}" srcOrd="12" destOrd="0" presId="urn:microsoft.com/office/officeart/2005/8/layout/cycle8"/>
    <dgm:cxn modelId="{488A9E6E-6ED4-4E39-849F-6B2EAA021CA2}" type="presParOf" srcId="{70F94104-027A-424F-BD3B-3AB3ACF2C013}" destId="{38EBDC61-AA9B-4345-9578-BC1B1792DE22}" srcOrd="13" destOrd="0" presId="urn:microsoft.com/office/officeart/2005/8/layout/cycle8"/>
    <dgm:cxn modelId="{87610354-DC12-4157-A4EB-CA989B86DEFA}" type="presParOf" srcId="{70F94104-027A-424F-BD3B-3AB3ACF2C013}" destId="{DA15EFEF-8561-434F-84D0-E2B158838895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5ACE92E-157A-4E6D-9FCE-1F2E6650D559}" type="doc">
      <dgm:prSet loTypeId="urn:microsoft.com/office/officeart/2018/2/layout/IconVerticalSolidList" loCatId="icon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0E96F46-4C77-4B13-A6BA-AB815964EFE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Integrates ESG into traceability systems</a:t>
          </a:r>
        </a:p>
      </dgm:t>
    </dgm:pt>
    <dgm:pt modelId="{875BCBF3-F67F-4131-A52C-07F32870B677}" type="parTrans" cxnId="{14FECCA0-9677-4294-8B73-F032BFAE9A16}">
      <dgm:prSet/>
      <dgm:spPr/>
      <dgm:t>
        <a:bodyPr/>
        <a:lstStyle/>
        <a:p>
          <a:endParaRPr lang="en-US"/>
        </a:p>
      </dgm:t>
    </dgm:pt>
    <dgm:pt modelId="{CF750D60-647D-46CC-9CE1-E30028DDF711}" type="sibTrans" cxnId="{14FECCA0-9677-4294-8B73-F032BFAE9A16}">
      <dgm:prSet/>
      <dgm:spPr/>
      <dgm:t>
        <a:bodyPr/>
        <a:lstStyle/>
        <a:p>
          <a:endParaRPr lang="en-US"/>
        </a:p>
      </dgm:t>
    </dgm:pt>
    <dgm:pt modelId="{D6301DB3-D815-4A58-88FB-0E5F53555B9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Moves ESG from narrative reporting to data-driven monitoring</a:t>
          </a:r>
        </a:p>
      </dgm:t>
    </dgm:pt>
    <dgm:pt modelId="{705F48CE-AF48-475A-A29A-B51E1325BA91}" type="parTrans" cxnId="{C6DEE643-3189-4F2E-8E6B-F33A363C1EBD}">
      <dgm:prSet/>
      <dgm:spPr/>
      <dgm:t>
        <a:bodyPr/>
        <a:lstStyle/>
        <a:p>
          <a:endParaRPr lang="en-US"/>
        </a:p>
      </dgm:t>
    </dgm:pt>
    <dgm:pt modelId="{A5F91AB7-C0A1-45A8-BA45-A0AD9F26A711}" type="sibTrans" cxnId="{C6DEE643-3189-4F2E-8E6B-F33A363C1EBD}">
      <dgm:prSet/>
      <dgm:spPr/>
      <dgm:t>
        <a:bodyPr/>
        <a:lstStyle/>
        <a:p>
          <a:endParaRPr lang="en-US"/>
        </a:p>
      </dgm:t>
    </dgm:pt>
    <dgm:pt modelId="{A302A032-31EF-498D-ABB4-9720D3EC183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Provides an engineering-based solution for ASM</a:t>
          </a:r>
        </a:p>
      </dgm:t>
    </dgm:pt>
    <dgm:pt modelId="{AD90DC16-B9E8-4660-B93D-76343DEDA202}" type="parTrans" cxnId="{4A508375-DC31-448F-ABEA-7F2AD210EF5E}">
      <dgm:prSet/>
      <dgm:spPr/>
      <dgm:t>
        <a:bodyPr/>
        <a:lstStyle/>
        <a:p>
          <a:endParaRPr lang="en-US"/>
        </a:p>
      </dgm:t>
    </dgm:pt>
    <dgm:pt modelId="{D862BA75-C5C0-40FD-9511-DEE899A7B5E9}" type="sibTrans" cxnId="{4A508375-DC31-448F-ABEA-7F2AD210EF5E}">
      <dgm:prSet/>
      <dgm:spPr/>
      <dgm:t>
        <a:bodyPr/>
        <a:lstStyle/>
        <a:p>
          <a:endParaRPr lang="en-US"/>
        </a:p>
      </dgm:t>
    </dgm:pt>
    <dgm:pt modelId="{FF2E049C-1931-4C05-BF11-55934D0757B5}" type="pres">
      <dgm:prSet presAssocID="{35ACE92E-157A-4E6D-9FCE-1F2E6650D559}" presName="root" presStyleCnt="0">
        <dgm:presLayoutVars>
          <dgm:dir/>
          <dgm:resizeHandles val="exact"/>
        </dgm:presLayoutVars>
      </dgm:prSet>
      <dgm:spPr/>
    </dgm:pt>
    <dgm:pt modelId="{0E0C61D8-BDE0-46C0-AFD4-59CA215CAD37}" type="pres">
      <dgm:prSet presAssocID="{60E96F46-4C77-4B13-A6BA-AB815964EFEC}" presName="compNode" presStyleCnt="0"/>
      <dgm:spPr/>
    </dgm:pt>
    <dgm:pt modelId="{BF03968C-9046-4E01-A520-0254F05FDCBE}" type="pres">
      <dgm:prSet presAssocID="{60E96F46-4C77-4B13-A6BA-AB815964EFEC}" presName="bgRect" presStyleLbl="bgShp" presStyleIdx="0" presStyleCnt="3"/>
      <dgm:spPr/>
    </dgm:pt>
    <dgm:pt modelId="{1EEC846A-A9D4-4E6B-8C0B-299E7C00DBFC}" type="pres">
      <dgm:prSet presAssocID="{60E96F46-4C77-4B13-A6BA-AB815964EFEC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CDE0A737-87AD-43AE-9C9C-F4790FA4B8FA}" type="pres">
      <dgm:prSet presAssocID="{60E96F46-4C77-4B13-A6BA-AB815964EFEC}" presName="spaceRect" presStyleCnt="0"/>
      <dgm:spPr/>
    </dgm:pt>
    <dgm:pt modelId="{B4802ECF-2604-407E-9997-E9402ECB88C0}" type="pres">
      <dgm:prSet presAssocID="{60E96F46-4C77-4B13-A6BA-AB815964EFEC}" presName="parTx" presStyleLbl="revTx" presStyleIdx="0" presStyleCnt="3">
        <dgm:presLayoutVars>
          <dgm:chMax val="0"/>
          <dgm:chPref val="0"/>
        </dgm:presLayoutVars>
      </dgm:prSet>
      <dgm:spPr/>
    </dgm:pt>
    <dgm:pt modelId="{F650E87E-523B-4ECC-AE7F-75EC2A55A80F}" type="pres">
      <dgm:prSet presAssocID="{CF750D60-647D-46CC-9CE1-E30028DDF711}" presName="sibTrans" presStyleCnt="0"/>
      <dgm:spPr/>
    </dgm:pt>
    <dgm:pt modelId="{0931C9B3-A622-45FF-880B-9C7DF55047B7}" type="pres">
      <dgm:prSet presAssocID="{D6301DB3-D815-4A58-88FB-0E5F53555B93}" presName="compNode" presStyleCnt="0"/>
      <dgm:spPr/>
    </dgm:pt>
    <dgm:pt modelId="{AC4E0027-71D3-4EF1-85C0-8D1582C3D0F9}" type="pres">
      <dgm:prSet presAssocID="{D6301DB3-D815-4A58-88FB-0E5F53555B93}" presName="bgRect" presStyleLbl="bgShp" presStyleIdx="1" presStyleCnt="3"/>
      <dgm:spPr/>
    </dgm:pt>
    <dgm:pt modelId="{A3F1E1E4-596D-4118-AF47-EE390C6EAAA4}" type="pres">
      <dgm:prSet presAssocID="{D6301DB3-D815-4A58-88FB-0E5F53555B93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021BA679-5327-4E2A-BBD4-45C85510148F}" type="pres">
      <dgm:prSet presAssocID="{D6301DB3-D815-4A58-88FB-0E5F53555B93}" presName="spaceRect" presStyleCnt="0"/>
      <dgm:spPr/>
    </dgm:pt>
    <dgm:pt modelId="{FD4F2C18-265B-456E-9BAA-A4C737BBC3AB}" type="pres">
      <dgm:prSet presAssocID="{D6301DB3-D815-4A58-88FB-0E5F53555B93}" presName="parTx" presStyleLbl="revTx" presStyleIdx="1" presStyleCnt="3">
        <dgm:presLayoutVars>
          <dgm:chMax val="0"/>
          <dgm:chPref val="0"/>
        </dgm:presLayoutVars>
      </dgm:prSet>
      <dgm:spPr/>
    </dgm:pt>
    <dgm:pt modelId="{0EB59BE4-F53E-41A0-B6A6-8CF7338861C9}" type="pres">
      <dgm:prSet presAssocID="{A5F91AB7-C0A1-45A8-BA45-A0AD9F26A711}" presName="sibTrans" presStyleCnt="0"/>
      <dgm:spPr/>
    </dgm:pt>
    <dgm:pt modelId="{7128A795-8D0C-4698-A9FB-9CA1CED81FE8}" type="pres">
      <dgm:prSet presAssocID="{A302A032-31EF-498D-ABB4-9720D3EC183B}" presName="compNode" presStyleCnt="0"/>
      <dgm:spPr/>
    </dgm:pt>
    <dgm:pt modelId="{93483D70-D51B-4259-B600-9CD4FD387250}" type="pres">
      <dgm:prSet presAssocID="{A302A032-31EF-498D-ABB4-9720D3EC183B}" presName="bgRect" presStyleLbl="bgShp" presStyleIdx="2" presStyleCnt="3"/>
      <dgm:spPr/>
    </dgm:pt>
    <dgm:pt modelId="{54CA63CD-49F0-4518-B79C-75A450CC4E3E}" type="pres">
      <dgm:prSet presAssocID="{A302A032-31EF-498D-ABB4-9720D3EC183B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D9BED5E2-D80E-437E-B351-E893CFF084F6}" type="pres">
      <dgm:prSet presAssocID="{A302A032-31EF-498D-ABB4-9720D3EC183B}" presName="spaceRect" presStyleCnt="0"/>
      <dgm:spPr/>
    </dgm:pt>
    <dgm:pt modelId="{3DA73F56-CF9D-4BAB-831E-57E798021815}" type="pres">
      <dgm:prSet presAssocID="{A302A032-31EF-498D-ABB4-9720D3EC183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102EC35-3561-4C4A-95DE-EDCF07B3CA86}" type="presOf" srcId="{60E96F46-4C77-4B13-A6BA-AB815964EFEC}" destId="{B4802ECF-2604-407E-9997-E9402ECB88C0}" srcOrd="0" destOrd="0" presId="urn:microsoft.com/office/officeart/2018/2/layout/IconVerticalSolidList"/>
    <dgm:cxn modelId="{C6DEE643-3189-4F2E-8E6B-F33A363C1EBD}" srcId="{35ACE92E-157A-4E6D-9FCE-1F2E6650D559}" destId="{D6301DB3-D815-4A58-88FB-0E5F53555B93}" srcOrd="1" destOrd="0" parTransId="{705F48CE-AF48-475A-A29A-B51E1325BA91}" sibTransId="{A5F91AB7-C0A1-45A8-BA45-A0AD9F26A711}"/>
    <dgm:cxn modelId="{26C7C845-C75A-4EDE-A93A-61A834D43968}" type="presOf" srcId="{35ACE92E-157A-4E6D-9FCE-1F2E6650D559}" destId="{FF2E049C-1931-4C05-BF11-55934D0757B5}" srcOrd="0" destOrd="0" presId="urn:microsoft.com/office/officeart/2018/2/layout/IconVerticalSolidList"/>
    <dgm:cxn modelId="{B93EFB4F-4282-416C-BB15-01F5C2C63AAB}" type="presOf" srcId="{A302A032-31EF-498D-ABB4-9720D3EC183B}" destId="{3DA73F56-CF9D-4BAB-831E-57E798021815}" srcOrd="0" destOrd="0" presId="urn:microsoft.com/office/officeart/2018/2/layout/IconVerticalSolidList"/>
    <dgm:cxn modelId="{4A508375-DC31-448F-ABEA-7F2AD210EF5E}" srcId="{35ACE92E-157A-4E6D-9FCE-1F2E6650D559}" destId="{A302A032-31EF-498D-ABB4-9720D3EC183B}" srcOrd="2" destOrd="0" parTransId="{AD90DC16-B9E8-4660-B93D-76343DEDA202}" sibTransId="{D862BA75-C5C0-40FD-9511-DEE899A7B5E9}"/>
    <dgm:cxn modelId="{A3835194-968C-4F6F-AA62-82A631432D40}" type="presOf" srcId="{D6301DB3-D815-4A58-88FB-0E5F53555B93}" destId="{FD4F2C18-265B-456E-9BAA-A4C737BBC3AB}" srcOrd="0" destOrd="0" presId="urn:microsoft.com/office/officeart/2018/2/layout/IconVerticalSolidList"/>
    <dgm:cxn modelId="{14FECCA0-9677-4294-8B73-F032BFAE9A16}" srcId="{35ACE92E-157A-4E6D-9FCE-1F2E6650D559}" destId="{60E96F46-4C77-4B13-A6BA-AB815964EFEC}" srcOrd="0" destOrd="0" parTransId="{875BCBF3-F67F-4131-A52C-07F32870B677}" sibTransId="{CF750D60-647D-46CC-9CE1-E30028DDF711}"/>
    <dgm:cxn modelId="{B0784163-A6A1-48D4-B1BB-B80E161D8A9D}" type="presParOf" srcId="{FF2E049C-1931-4C05-BF11-55934D0757B5}" destId="{0E0C61D8-BDE0-46C0-AFD4-59CA215CAD37}" srcOrd="0" destOrd="0" presId="urn:microsoft.com/office/officeart/2018/2/layout/IconVerticalSolidList"/>
    <dgm:cxn modelId="{CB3D8EE4-BD00-405C-919D-BD6B5CDAA54D}" type="presParOf" srcId="{0E0C61D8-BDE0-46C0-AFD4-59CA215CAD37}" destId="{BF03968C-9046-4E01-A520-0254F05FDCBE}" srcOrd="0" destOrd="0" presId="urn:microsoft.com/office/officeart/2018/2/layout/IconVerticalSolidList"/>
    <dgm:cxn modelId="{EC5BC533-7C88-4AA1-BFAD-47FE5CDAC589}" type="presParOf" srcId="{0E0C61D8-BDE0-46C0-AFD4-59CA215CAD37}" destId="{1EEC846A-A9D4-4E6B-8C0B-299E7C00DBFC}" srcOrd="1" destOrd="0" presId="urn:microsoft.com/office/officeart/2018/2/layout/IconVerticalSolidList"/>
    <dgm:cxn modelId="{52F67863-240C-473C-AF55-280199285766}" type="presParOf" srcId="{0E0C61D8-BDE0-46C0-AFD4-59CA215CAD37}" destId="{CDE0A737-87AD-43AE-9C9C-F4790FA4B8FA}" srcOrd="2" destOrd="0" presId="urn:microsoft.com/office/officeart/2018/2/layout/IconVerticalSolidList"/>
    <dgm:cxn modelId="{D9DBBB59-E04D-44EF-A622-0DA209784AF3}" type="presParOf" srcId="{0E0C61D8-BDE0-46C0-AFD4-59CA215CAD37}" destId="{B4802ECF-2604-407E-9997-E9402ECB88C0}" srcOrd="3" destOrd="0" presId="urn:microsoft.com/office/officeart/2018/2/layout/IconVerticalSolidList"/>
    <dgm:cxn modelId="{9BA6049B-1415-4868-BFF1-79DA441E6A37}" type="presParOf" srcId="{FF2E049C-1931-4C05-BF11-55934D0757B5}" destId="{F650E87E-523B-4ECC-AE7F-75EC2A55A80F}" srcOrd="1" destOrd="0" presId="urn:microsoft.com/office/officeart/2018/2/layout/IconVerticalSolidList"/>
    <dgm:cxn modelId="{86E6B9A8-24CE-466E-B970-00719778B8E8}" type="presParOf" srcId="{FF2E049C-1931-4C05-BF11-55934D0757B5}" destId="{0931C9B3-A622-45FF-880B-9C7DF55047B7}" srcOrd="2" destOrd="0" presId="urn:microsoft.com/office/officeart/2018/2/layout/IconVerticalSolidList"/>
    <dgm:cxn modelId="{83DFAB7C-23CD-48D8-BDEA-7142C4B33E9B}" type="presParOf" srcId="{0931C9B3-A622-45FF-880B-9C7DF55047B7}" destId="{AC4E0027-71D3-4EF1-85C0-8D1582C3D0F9}" srcOrd="0" destOrd="0" presId="urn:microsoft.com/office/officeart/2018/2/layout/IconVerticalSolidList"/>
    <dgm:cxn modelId="{D1C601B6-2B94-4C95-96CD-62041E9ED577}" type="presParOf" srcId="{0931C9B3-A622-45FF-880B-9C7DF55047B7}" destId="{A3F1E1E4-596D-4118-AF47-EE390C6EAAA4}" srcOrd="1" destOrd="0" presId="urn:microsoft.com/office/officeart/2018/2/layout/IconVerticalSolidList"/>
    <dgm:cxn modelId="{9CE1A673-ABB2-4363-9153-9E53570A1F34}" type="presParOf" srcId="{0931C9B3-A622-45FF-880B-9C7DF55047B7}" destId="{021BA679-5327-4E2A-BBD4-45C85510148F}" srcOrd="2" destOrd="0" presId="urn:microsoft.com/office/officeart/2018/2/layout/IconVerticalSolidList"/>
    <dgm:cxn modelId="{A4DA28C4-2DDB-48FF-8536-1441F913DC69}" type="presParOf" srcId="{0931C9B3-A622-45FF-880B-9C7DF55047B7}" destId="{FD4F2C18-265B-456E-9BAA-A4C737BBC3AB}" srcOrd="3" destOrd="0" presId="urn:microsoft.com/office/officeart/2018/2/layout/IconVerticalSolidList"/>
    <dgm:cxn modelId="{8BFB47F6-402B-4FE8-99CD-7F67FF4F5A7D}" type="presParOf" srcId="{FF2E049C-1931-4C05-BF11-55934D0757B5}" destId="{0EB59BE4-F53E-41A0-B6A6-8CF7338861C9}" srcOrd="3" destOrd="0" presId="urn:microsoft.com/office/officeart/2018/2/layout/IconVerticalSolidList"/>
    <dgm:cxn modelId="{6BF3D5B5-22D7-4E1A-96DF-D4502470C02D}" type="presParOf" srcId="{FF2E049C-1931-4C05-BF11-55934D0757B5}" destId="{7128A795-8D0C-4698-A9FB-9CA1CED81FE8}" srcOrd="4" destOrd="0" presId="urn:microsoft.com/office/officeart/2018/2/layout/IconVerticalSolidList"/>
    <dgm:cxn modelId="{7BE63F53-3BD1-4835-BA5C-137A4ED67BE5}" type="presParOf" srcId="{7128A795-8D0C-4698-A9FB-9CA1CED81FE8}" destId="{93483D70-D51B-4259-B600-9CD4FD387250}" srcOrd="0" destOrd="0" presId="urn:microsoft.com/office/officeart/2018/2/layout/IconVerticalSolidList"/>
    <dgm:cxn modelId="{7E1AFF0A-D16D-48A5-A01E-CB8075C26653}" type="presParOf" srcId="{7128A795-8D0C-4698-A9FB-9CA1CED81FE8}" destId="{54CA63CD-49F0-4518-B79C-75A450CC4E3E}" srcOrd="1" destOrd="0" presId="urn:microsoft.com/office/officeart/2018/2/layout/IconVerticalSolidList"/>
    <dgm:cxn modelId="{AC7C0502-9340-4F13-B730-5E907A51B129}" type="presParOf" srcId="{7128A795-8D0C-4698-A9FB-9CA1CED81FE8}" destId="{D9BED5E2-D80E-437E-B351-E893CFF084F6}" srcOrd="2" destOrd="0" presId="urn:microsoft.com/office/officeart/2018/2/layout/IconVerticalSolidList"/>
    <dgm:cxn modelId="{500B031E-F237-4B95-B3C9-1DFE2F745BAA}" type="presParOf" srcId="{7128A795-8D0C-4698-A9FB-9CA1CED81FE8}" destId="{3DA73F56-CF9D-4BAB-831E-57E79802181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47C490-2C68-41E4-9C84-9F543A75F6D1}">
      <dsp:nvSpPr>
        <dsp:cNvPr id="0" name=""/>
        <dsp:cNvSpPr/>
      </dsp:nvSpPr>
      <dsp:spPr>
        <a:xfrm>
          <a:off x="3770" y="185132"/>
          <a:ext cx="2194718" cy="87788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Mine</a:t>
          </a:r>
        </a:p>
      </dsp:txBody>
      <dsp:txXfrm>
        <a:off x="442714" y="185132"/>
        <a:ext cx="1316831" cy="877887"/>
      </dsp:txXfrm>
    </dsp:sp>
    <dsp:sp modelId="{BAFF4851-5493-475C-A2EA-589C4EAF287E}">
      <dsp:nvSpPr>
        <dsp:cNvPr id="0" name=""/>
        <dsp:cNvSpPr/>
      </dsp:nvSpPr>
      <dsp:spPr>
        <a:xfrm>
          <a:off x="1979017" y="185132"/>
          <a:ext cx="2194718" cy="877887"/>
        </a:xfrm>
        <a:prstGeom prst="chevron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Cooperative </a:t>
          </a:r>
        </a:p>
      </dsp:txBody>
      <dsp:txXfrm>
        <a:off x="2417961" y="185132"/>
        <a:ext cx="1316831" cy="877887"/>
      </dsp:txXfrm>
    </dsp:sp>
    <dsp:sp modelId="{7E4FE1D1-A0D7-48C9-814D-0314965266DE}">
      <dsp:nvSpPr>
        <dsp:cNvPr id="0" name=""/>
        <dsp:cNvSpPr/>
      </dsp:nvSpPr>
      <dsp:spPr>
        <a:xfrm>
          <a:off x="3954264" y="185132"/>
          <a:ext cx="2194718" cy="877887"/>
        </a:xfrm>
        <a:prstGeom prst="chevron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Trader</a:t>
          </a:r>
        </a:p>
      </dsp:txBody>
      <dsp:txXfrm>
        <a:off x="4393208" y="185132"/>
        <a:ext cx="1316831" cy="877887"/>
      </dsp:txXfrm>
    </dsp:sp>
    <dsp:sp modelId="{76C40FB4-236C-407B-8A20-0E42D10919E8}">
      <dsp:nvSpPr>
        <dsp:cNvPr id="0" name=""/>
        <dsp:cNvSpPr/>
      </dsp:nvSpPr>
      <dsp:spPr>
        <a:xfrm>
          <a:off x="5929510" y="185132"/>
          <a:ext cx="2194718" cy="877887"/>
        </a:xfrm>
        <a:prstGeom prst="chevron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Exporter</a:t>
          </a:r>
          <a:endParaRPr lang="en-US" sz="1800" kern="1200" dirty="0"/>
        </a:p>
      </dsp:txBody>
      <dsp:txXfrm>
        <a:off x="6368454" y="185132"/>
        <a:ext cx="1316831" cy="8778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52B489-8BF1-4D63-A378-F7DBB62638E0}">
      <dsp:nvSpPr>
        <dsp:cNvPr id="0" name=""/>
        <dsp:cNvSpPr/>
      </dsp:nvSpPr>
      <dsp:spPr>
        <a:xfrm rot="5400000">
          <a:off x="-185879" y="189511"/>
          <a:ext cx="1239197" cy="867438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Data Capture Layer </a:t>
          </a:r>
        </a:p>
      </dsp:txBody>
      <dsp:txXfrm rot="-5400000">
        <a:off x="1" y="437350"/>
        <a:ext cx="867438" cy="371759"/>
      </dsp:txXfrm>
    </dsp:sp>
    <dsp:sp modelId="{5D880DDA-DA43-492E-9699-6F0D2A991D4D}">
      <dsp:nvSpPr>
        <dsp:cNvPr id="0" name=""/>
        <dsp:cNvSpPr/>
      </dsp:nvSpPr>
      <dsp:spPr>
        <a:xfrm rot="5400000">
          <a:off x="3506547" y="-2635477"/>
          <a:ext cx="805478" cy="60836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Mobile data entry at mine and trade points </a:t>
          </a:r>
        </a:p>
      </dsp:txBody>
      <dsp:txXfrm rot="-5400000">
        <a:off x="867438" y="42952"/>
        <a:ext cx="6044376" cy="726838"/>
      </dsp:txXfrm>
    </dsp:sp>
    <dsp:sp modelId="{9E4C637F-ED61-4787-8720-3334ADB2BEBB}">
      <dsp:nvSpPr>
        <dsp:cNvPr id="0" name=""/>
        <dsp:cNvSpPr/>
      </dsp:nvSpPr>
      <dsp:spPr>
        <a:xfrm rot="5400000">
          <a:off x="-185879" y="1281972"/>
          <a:ext cx="1239197" cy="867438"/>
        </a:xfrm>
        <a:prstGeom prst="chevron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accent5">
              <a:hueOff val="-4050717"/>
              <a:satOff val="-275"/>
              <a:lumOff val="6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Off-chain Layer </a:t>
          </a:r>
        </a:p>
      </dsp:txBody>
      <dsp:txXfrm rot="-5400000">
        <a:off x="1" y="1529811"/>
        <a:ext cx="867438" cy="371759"/>
      </dsp:txXfrm>
    </dsp:sp>
    <dsp:sp modelId="{6195B7BB-0976-41A2-9295-2B7C8DAF13BA}">
      <dsp:nvSpPr>
        <dsp:cNvPr id="0" name=""/>
        <dsp:cNvSpPr/>
      </dsp:nvSpPr>
      <dsp:spPr>
        <a:xfrm rot="5400000">
          <a:off x="3506547" y="-1543015"/>
          <a:ext cx="805478" cy="60836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-4050717"/>
              <a:satOff val="-275"/>
              <a:lumOff val="6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Storage of detailed ESG and production data </a:t>
          </a:r>
        </a:p>
      </dsp:txBody>
      <dsp:txXfrm rot="-5400000">
        <a:off x="867438" y="1135414"/>
        <a:ext cx="6044376" cy="726838"/>
      </dsp:txXfrm>
    </dsp:sp>
    <dsp:sp modelId="{935E1462-131A-4014-B30B-343E6AC22BAC}">
      <dsp:nvSpPr>
        <dsp:cNvPr id="0" name=""/>
        <dsp:cNvSpPr/>
      </dsp:nvSpPr>
      <dsp:spPr>
        <a:xfrm rot="5400000">
          <a:off x="-185879" y="2374433"/>
          <a:ext cx="1239197" cy="867438"/>
        </a:xfrm>
        <a:prstGeom prst="chevron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accent5">
              <a:hueOff val="-8101434"/>
              <a:satOff val="-551"/>
              <a:lumOff val="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Blockchain Layer </a:t>
          </a:r>
        </a:p>
      </dsp:txBody>
      <dsp:txXfrm rot="-5400000">
        <a:off x="1" y="2622272"/>
        <a:ext cx="867438" cy="371759"/>
      </dsp:txXfrm>
    </dsp:sp>
    <dsp:sp modelId="{3907699E-0948-4A1A-A5CA-876452F244B0}">
      <dsp:nvSpPr>
        <dsp:cNvPr id="0" name=""/>
        <dsp:cNvSpPr/>
      </dsp:nvSpPr>
      <dsp:spPr>
        <a:xfrm rot="5400000">
          <a:off x="3506547" y="-450554"/>
          <a:ext cx="805478" cy="60836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-8101434"/>
              <a:satOff val="-551"/>
              <a:lumOff val="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Validation and immutable record (hashing</a:t>
          </a:r>
        </a:p>
      </dsp:txBody>
      <dsp:txXfrm rot="-5400000">
        <a:off x="867438" y="2227875"/>
        <a:ext cx="6044376" cy="726838"/>
      </dsp:txXfrm>
    </dsp:sp>
    <dsp:sp modelId="{C191E229-67E0-4129-A5DE-B9CC8F2AEB79}">
      <dsp:nvSpPr>
        <dsp:cNvPr id="0" name=""/>
        <dsp:cNvSpPr/>
      </dsp:nvSpPr>
      <dsp:spPr>
        <a:xfrm rot="5400000">
          <a:off x="-185879" y="3466895"/>
          <a:ext cx="1239197" cy="867438"/>
        </a:xfrm>
        <a:prstGeom prst="chevron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Application Layer </a:t>
          </a:r>
          <a:endParaRPr lang="en-US" sz="1100" kern="1200" dirty="0"/>
        </a:p>
      </dsp:txBody>
      <dsp:txXfrm rot="-5400000">
        <a:off x="1" y="3714734"/>
        <a:ext cx="867438" cy="371759"/>
      </dsp:txXfrm>
    </dsp:sp>
    <dsp:sp modelId="{8CAAED8C-65FD-473B-BC4C-814D27AE2168}">
      <dsp:nvSpPr>
        <dsp:cNvPr id="0" name=""/>
        <dsp:cNvSpPr/>
      </dsp:nvSpPr>
      <dsp:spPr>
        <a:xfrm rot="5400000">
          <a:off x="3506547" y="641906"/>
          <a:ext cx="805478" cy="60836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Dashboards and verification interfaces</a:t>
          </a:r>
        </a:p>
      </dsp:txBody>
      <dsp:txXfrm rot="-5400000">
        <a:off x="867438" y="3320335"/>
        <a:ext cx="6044376" cy="7268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2DD536-14C8-415E-849C-B5E41B8A3716}">
      <dsp:nvSpPr>
        <dsp:cNvPr id="0" name=""/>
        <dsp:cNvSpPr/>
      </dsp:nvSpPr>
      <dsp:spPr>
        <a:xfrm>
          <a:off x="2039679" y="324696"/>
          <a:ext cx="4196081" cy="4196081"/>
        </a:xfrm>
        <a:prstGeom prst="pie">
          <a:avLst>
            <a:gd name="adj1" fmla="val 16200000"/>
            <a:gd name="adj2" fmla="val 18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500" b="1" kern="1200" dirty="0"/>
            <a:t>Environmental</a:t>
          </a:r>
          <a:r>
            <a:rPr lang="en-US" sz="1500" kern="1200" dirty="0"/>
            <a:t>: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500" kern="1200" dirty="0"/>
            <a:t>Land disturbance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500" kern="1200" dirty="0"/>
            <a:t>Waste management </a:t>
          </a:r>
        </a:p>
      </dsp:txBody>
      <dsp:txXfrm>
        <a:off x="4251114" y="1213866"/>
        <a:ext cx="1498600" cy="1248833"/>
      </dsp:txXfrm>
    </dsp:sp>
    <dsp:sp modelId="{4BF74FC6-CCE7-499D-AA8C-938D8A9B8F77}">
      <dsp:nvSpPr>
        <dsp:cNvPr id="0" name=""/>
        <dsp:cNvSpPr/>
      </dsp:nvSpPr>
      <dsp:spPr>
        <a:xfrm>
          <a:off x="1953260" y="474556"/>
          <a:ext cx="4196081" cy="4196081"/>
        </a:xfrm>
        <a:prstGeom prst="pie">
          <a:avLst>
            <a:gd name="adj1" fmla="val 1800000"/>
            <a:gd name="adj2" fmla="val 9000000"/>
          </a:avLst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500" b="1" kern="1200" dirty="0"/>
            <a:t>Social: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500" kern="1200" dirty="0"/>
            <a:t>Safety practices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500" kern="1200" dirty="0"/>
            <a:t>Working conditions </a:t>
          </a:r>
        </a:p>
      </dsp:txBody>
      <dsp:txXfrm>
        <a:off x="2952327" y="3197014"/>
        <a:ext cx="2247900" cy="1098973"/>
      </dsp:txXfrm>
    </dsp:sp>
    <dsp:sp modelId="{BF18201A-A5C4-44CC-B388-D41276F82B21}">
      <dsp:nvSpPr>
        <dsp:cNvPr id="0" name=""/>
        <dsp:cNvSpPr/>
      </dsp:nvSpPr>
      <dsp:spPr>
        <a:xfrm>
          <a:off x="1866841" y="324696"/>
          <a:ext cx="4196081" cy="4196081"/>
        </a:xfrm>
        <a:prstGeom prst="pie">
          <a:avLst>
            <a:gd name="adj1" fmla="val 9000000"/>
            <a:gd name="adj2" fmla="val 1620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500" b="1" kern="1200" dirty="0"/>
            <a:t>Governance: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500" kern="1200" dirty="0"/>
            <a:t>Licensing compliance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500" kern="1200" dirty="0"/>
            <a:t>Transaction transparency </a:t>
          </a:r>
        </a:p>
      </dsp:txBody>
      <dsp:txXfrm>
        <a:off x="2352887" y="1213866"/>
        <a:ext cx="1498600" cy="1248833"/>
      </dsp:txXfrm>
    </dsp:sp>
    <dsp:sp modelId="{1354EDA7-0A7E-4458-A8A4-806347C249F1}">
      <dsp:nvSpPr>
        <dsp:cNvPr id="0" name=""/>
        <dsp:cNvSpPr/>
      </dsp:nvSpPr>
      <dsp:spPr>
        <a:xfrm>
          <a:off x="1780268" y="64939"/>
          <a:ext cx="4715596" cy="471559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EBDC61-AA9B-4345-9578-BC1B1792DE22}">
      <dsp:nvSpPr>
        <dsp:cNvPr id="0" name=""/>
        <dsp:cNvSpPr/>
      </dsp:nvSpPr>
      <dsp:spPr>
        <a:xfrm>
          <a:off x="1693502" y="214534"/>
          <a:ext cx="4715596" cy="471559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15EFEF-8561-434F-84D0-E2B158838895}">
      <dsp:nvSpPr>
        <dsp:cNvPr id="0" name=""/>
        <dsp:cNvSpPr/>
      </dsp:nvSpPr>
      <dsp:spPr>
        <a:xfrm>
          <a:off x="1606737" y="64939"/>
          <a:ext cx="4715596" cy="471559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03968C-9046-4E01-A520-0254F05FDCBE}">
      <dsp:nvSpPr>
        <dsp:cNvPr id="0" name=""/>
        <dsp:cNvSpPr/>
      </dsp:nvSpPr>
      <dsp:spPr>
        <a:xfrm>
          <a:off x="0" y="547"/>
          <a:ext cx="7382933" cy="128147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EC846A-A9D4-4E6B-8C0B-299E7C00DBFC}">
      <dsp:nvSpPr>
        <dsp:cNvPr id="0" name=""/>
        <dsp:cNvSpPr/>
      </dsp:nvSpPr>
      <dsp:spPr>
        <a:xfrm>
          <a:off x="387647" y="288880"/>
          <a:ext cx="704813" cy="70481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802ECF-2604-407E-9997-E9402ECB88C0}">
      <dsp:nvSpPr>
        <dsp:cNvPr id="0" name=""/>
        <dsp:cNvSpPr/>
      </dsp:nvSpPr>
      <dsp:spPr>
        <a:xfrm>
          <a:off x="1480109" y="547"/>
          <a:ext cx="5902823" cy="1281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623" tIns="135623" rIns="135623" bIns="13562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Integrates ESG into traceability systems</a:t>
          </a:r>
        </a:p>
      </dsp:txBody>
      <dsp:txXfrm>
        <a:off x="1480109" y="547"/>
        <a:ext cx="5902823" cy="1281479"/>
      </dsp:txXfrm>
    </dsp:sp>
    <dsp:sp modelId="{AC4E0027-71D3-4EF1-85C0-8D1582C3D0F9}">
      <dsp:nvSpPr>
        <dsp:cNvPr id="0" name=""/>
        <dsp:cNvSpPr/>
      </dsp:nvSpPr>
      <dsp:spPr>
        <a:xfrm>
          <a:off x="0" y="1602397"/>
          <a:ext cx="7382933" cy="128147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F1E1E4-596D-4118-AF47-EE390C6EAAA4}">
      <dsp:nvSpPr>
        <dsp:cNvPr id="0" name=""/>
        <dsp:cNvSpPr/>
      </dsp:nvSpPr>
      <dsp:spPr>
        <a:xfrm>
          <a:off x="387647" y="1890730"/>
          <a:ext cx="704813" cy="70481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4F2C18-265B-456E-9BAA-A4C737BBC3AB}">
      <dsp:nvSpPr>
        <dsp:cNvPr id="0" name=""/>
        <dsp:cNvSpPr/>
      </dsp:nvSpPr>
      <dsp:spPr>
        <a:xfrm>
          <a:off x="1480109" y="1602397"/>
          <a:ext cx="5902823" cy="1281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623" tIns="135623" rIns="135623" bIns="13562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Moves ESG from narrative reporting to data-driven monitoring</a:t>
          </a:r>
        </a:p>
      </dsp:txBody>
      <dsp:txXfrm>
        <a:off x="1480109" y="1602397"/>
        <a:ext cx="5902823" cy="1281479"/>
      </dsp:txXfrm>
    </dsp:sp>
    <dsp:sp modelId="{93483D70-D51B-4259-B600-9CD4FD387250}">
      <dsp:nvSpPr>
        <dsp:cNvPr id="0" name=""/>
        <dsp:cNvSpPr/>
      </dsp:nvSpPr>
      <dsp:spPr>
        <a:xfrm>
          <a:off x="0" y="3204247"/>
          <a:ext cx="7382933" cy="128147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CA63CD-49F0-4518-B79C-75A450CC4E3E}">
      <dsp:nvSpPr>
        <dsp:cNvPr id="0" name=""/>
        <dsp:cNvSpPr/>
      </dsp:nvSpPr>
      <dsp:spPr>
        <a:xfrm>
          <a:off x="387647" y="3492580"/>
          <a:ext cx="704813" cy="70481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A73F56-CF9D-4BAB-831E-57E798021815}">
      <dsp:nvSpPr>
        <dsp:cNvPr id="0" name=""/>
        <dsp:cNvSpPr/>
      </dsp:nvSpPr>
      <dsp:spPr>
        <a:xfrm>
          <a:off x="1480109" y="3204247"/>
          <a:ext cx="5902823" cy="1281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623" tIns="135623" rIns="135623" bIns="13562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Provides an engineering-based solution for ASM</a:t>
          </a:r>
        </a:p>
      </dsp:txBody>
      <dsp:txXfrm>
        <a:off x="1480109" y="3204247"/>
        <a:ext cx="5902823" cy="12814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FF6D-0A0D-4BB8-AD17-A1BC021C3692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F14849-75E0-4854-9C1C-F38263DED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63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Embedded in Operations</a:t>
            </a:r>
            <a:endParaRPr lang="en-US" dirty="0"/>
          </a:p>
          <a:p>
            <a:r>
              <a:rPr lang="en-US" b="1" dirty="0"/>
              <a:t>Key Point:</a:t>
            </a:r>
            <a:br>
              <a:rPr lang="en-US" dirty="0"/>
            </a:br>
            <a:r>
              <a:rPr lang="en-US" dirty="0"/>
              <a:t>ESG is captured during activities, not after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F14849-75E0-4854-9C1C-F38263DED2E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043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F14849-75E0-4854-9C1C-F38263DED2E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31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FD933-BD25-2AA7-5A2E-006ECA4419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908E7E-C650-41B9-D2A4-490EC1396F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12D9C-AD09-07F2-F5AB-792681856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ECFB0-B16F-45AD-BA8C-8B5E603A50F8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29A41-AE9B-5B80-F13A-3043836F9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7D01B-322D-AC4D-7DE2-0D3EBEF7F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607C-2952-468C-9111-E88014F11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13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8197D-51A9-71A6-6FFF-CA7441E18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354BD-E843-C325-3121-33187E447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4CD40-5151-9554-2A2D-E3AA85FC0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9E7C-A2BB-45B5-A5CA-7317B2B29C61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61BCC-B2D6-FBBA-7689-8E096CB70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0780A-BC9A-6AAB-D78E-C447E9DA0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607C-2952-468C-9111-E88014F11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767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ED689-CA8C-CF64-2848-C7DFDE048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F71AE4-E539-1C3B-4354-80D74562A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F13B0-7035-B2BC-B064-510DFDB86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7016C-8320-4AD9-9140-77B0C8696354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EA5A4-5570-103A-CC34-649D00808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0A3350-347D-8CD3-7189-29402CC31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607C-2952-468C-9111-E88014F11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543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E3B4F-E425-05BD-BCD5-73906C924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FF1FE-EA4D-FA21-73FD-078B157702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5CF8B-A7C4-AADB-0EBF-2032129B95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C58E15-AC1A-72EE-1320-5A467FCC2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46BF5-5C6A-4CD3-9C37-32B76117F324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45A458-FBA2-77C4-268C-92B80ECEB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447433-FED5-3C7D-EDEE-123DA0807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607C-2952-468C-9111-E88014F11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65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541F5-3E0A-9974-7B3B-D14C46BF5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5AABB-E61A-4C4D-40C7-E526F48EF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34F53A-717E-BC76-8D08-7335FEBB6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354243-7E29-5B05-ED8A-7AFB985FF9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F2528A-A3A9-6218-582A-AB13DB0012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9628BA-90B3-7D96-5E90-B682C32B2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786FB-9440-4481-893F-EDB82509D692}" type="datetime1">
              <a:rPr lang="en-US" smtClean="0"/>
              <a:t>4/5/2026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D4DAAD-B170-C3BC-2A14-36EAF5FDF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975AE8-CCEB-6A7F-DCBF-5BF7366FD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607C-2952-468C-9111-E88014F11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450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7335E-7133-FAEF-9252-0F32C23E8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B41781-7F82-7153-F19D-4A2780290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2FE42-DDC4-44FB-AF60-447C8CF22DBA}" type="datetime1">
              <a:rPr lang="en-US" smtClean="0"/>
              <a:t>4/5/2026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C06FFE-78F8-3CB4-8B63-F78AA2F03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86440F-0801-9A7B-0F54-1B03C022B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607C-2952-468C-9111-E88014F11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531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6EA731-8B5F-66B5-673E-3EFC84C1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E17BF-26EE-462D-9335-21887EA7BBD9}" type="datetime1">
              <a:rPr lang="en-US" smtClean="0"/>
              <a:t>4/5/2026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5666B-5EA9-9BB1-DA85-C37D31C0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419DF8-B7D7-B50B-9B36-B7846FC3E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607C-2952-468C-9111-E88014F11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09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074D4-6DBB-913E-06DC-DB41BC5D5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7C2EE-3BAC-7C4D-4B36-F54FA0888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B17D8-6387-8D5D-9BAC-1FF6EFB714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1C84DF-69A3-C60D-DBEE-F92374CD6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FD513-99DC-4F48-BFEC-C35CCEDDA2A6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8C4712-E4CF-B837-6C4D-045C638B4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943AB7-DD83-596F-0F85-ED732D233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607C-2952-468C-9111-E88014F11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372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165E3-C5D4-D4FF-4AC5-84BD3C8B1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10541A-51D6-8383-40B9-EA74ADC826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89C3D-BAF8-8B4B-4424-99F27A8C66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4611FA-B821-3C48-3207-E1F864148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F195-503A-4033-804F-5504F19C259D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7423EA-8852-56E4-1A58-C04982542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B4C527-7411-8494-DC35-F2755C355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607C-2952-468C-9111-E88014F11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57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C7566-1B39-3B7B-3FDC-3EC5AE7FE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070264-BEE3-E979-5C29-7ABC642F89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76DBC-15F1-D23D-F20F-EE856708C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A9496-FCA5-48E6-B722-916C47B9DA78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7FE7B-55FC-6AC2-2222-3A3DFEF89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3086D-A218-7F81-5321-7D13D0CCA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607C-2952-468C-9111-E88014F11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41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3FD371-7CEA-EA82-1161-AC9B3089CB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E2F710-058F-5BEB-FE95-82F8AAD335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D3DC6-879E-C241-FCB1-878A03E36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0466-D75F-42E6-B761-C6A11273BE81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04569-5962-9A4A-070E-4040F4C26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90AFD-B727-D4D0-D098-FFEFADAF6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607C-2952-468C-9111-E88014F11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665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798C1B-B9A8-C84A-5ABA-E8A7DB5AA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88BAC-C9F7-A9A2-1288-7D68D66D1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061FD-6D94-1177-930D-17C325E575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682057-712B-44E1-A47F-EA3B0FBADB55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90B5C-A8DD-AB5E-D7DD-DE7D94728E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333DF-238C-50D5-634A-900AE2C17A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52607C-2952-468C-9111-E88014F11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558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wachiramdickson@gmail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dicksonwachira@ttu.ac.k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FA1AD-E6B9-C752-7A18-06CDEFED7A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7267" y="1981341"/>
            <a:ext cx="10896599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Blockchain-Enabled Digital Traceability for ESG Performance Monitoring in ASM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52672-C45D-F4C6-C878-CB8D26252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2533" y="4379297"/>
            <a:ext cx="9144000" cy="1600200"/>
          </a:xfrm>
        </p:spPr>
        <p:txBody>
          <a:bodyPr>
            <a:normAutofit lnSpcReduction="10000"/>
          </a:bodyPr>
          <a:lstStyle/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Dickson Wachira*, Antoine F.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Mulaba-Bafubiandi</a:t>
            </a:r>
            <a:r>
              <a:rPr lang="en-US" sz="18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Jan Clemens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Bongaerts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Bernard Alunda</a:t>
            </a:r>
            <a:r>
              <a:rPr lang="en-US" sz="18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Taita Taveta University, Kenya; *Corresponding E-mail: </a:t>
            </a:r>
            <a:r>
              <a:rPr lang="en-US" sz="14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wachiramdickson@gmail.com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 of Johannesburg, South Africa</a:t>
            </a:r>
          </a:p>
          <a:p>
            <a:r>
              <a:rPr lang="pt-B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Universite de Mbuji-Mayi, Republique Democratique du Congo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Bergakademie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Freiberg, Germany</a:t>
            </a:r>
          </a:p>
          <a:p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EE0D85-4A52-7E27-8FE5-1310C80DE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607C-2952-468C-9111-E88014F11890}" type="slidenum">
              <a:rPr lang="en-US" smtClean="0"/>
              <a:t>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E10C13-909E-81D1-74EF-FFB06DA2D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466" y="5970308"/>
            <a:ext cx="8269272" cy="88769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259C7F7-4444-CE05-BACC-3DA4BB3280A2}"/>
              </a:ext>
            </a:extLst>
          </p:cNvPr>
          <p:cNvSpPr txBox="1">
            <a:spLocks/>
          </p:cNvSpPr>
          <p:nvPr/>
        </p:nvSpPr>
        <p:spPr>
          <a:xfrm>
            <a:off x="2247900" y="1038622"/>
            <a:ext cx="76962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ENGINEERING INSTITUTION OF ZAMBIA SYMPOSIUM</a:t>
            </a:r>
            <a:endParaRPr lang="en-US" sz="2400" dirty="0">
              <a:solidFill>
                <a:srgbClr val="0AAA3F"/>
              </a:solidFill>
            </a:endParaRPr>
          </a:p>
        </p:txBody>
      </p:sp>
      <p:pic>
        <p:nvPicPr>
          <p:cNvPr id="7" name="Picture 6" descr="EIZ Green Logo">
            <a:extLst>
              <a:ext uri="{FF2B5EF4-FFF2-40B4-BE49-F238E27FC236}">
                <a16:creationId xmlns:a16="http://schemas.microsoft.com/office/drawing/2014/main" id="{2A46CCD1-EFEB-0B89-0B19-4AC36C7A4A0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748" y="83150"/>
            <a:ext cx="1170708" cy="1140197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8" name="Picture 7" descr="EIZ Green Logo">
            <a:extLst>
              <a:ext uri="{FF2B5EF4-FFF2-40B4-BE49-F238E27FC236}">
                <a16:creationId xmlns:a16="http://schemas.microsoft.com/office/drawing/2014/main" id="{6C146150-09A9-A22C-9E45-161519A33A3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3926" y="6225308"/>
            <a:ext cx="628073" cy="632691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6430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2A7D8E-A2C6-13F5-8C29-EBC14961A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Artisanal and Small-Scale Mining (ASM)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DA5B7-A409-71C8-D8AC-6EA9AF383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millions of livelihoods globally over 44 million people directly and 150 million indirectly/</a:t>
            </a:r>
          </a:p>
          <a:p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source of gemstones and critical minerals…Tantalum (25–26%), Tin (25%), Cobalt (15–20% of DRC supply), Gold (20%), Copper (0.3–0.5%), and Sapphire (80%).</a:t>
            </a:r>
          </a:p>
          <a:p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Increasing demand for responsible sourcing </a:t>
            </a:r>
          </a:p>
          <a:p>
            <a:r>
              <a:rPr lang="en-US" sz="2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Issue:</a:t>
            </a:r>
            <a:b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Environmental Social Governance (ESG)  compliance is now a requirement in mineral markets</a:t>
            </a:r>
          </a:p>
          <a:p>
            <a:endParaRPr lang="en-US" sz="2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D473A2-2497-B46D-6358-0A40CF33E5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202" r="14644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01F853-5FCD-E139-5EE0-672AC0853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952607C-2952-468C-9111-E88014F11890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F6708A19-AAB4-9E8F-9A10-EC326246329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3926" y="6225308"/>
            <a:ext cx="628073" cy="632691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7368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B27458-C534-F6F6-820F-5078F2048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ESG Reporting Challenges in ASM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096B3-64FA-21C1-19DF-0E3763C40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282" y="2489200"/>
            <a:ext cx="5577913" cy="3911600"/>
          </a:xfrm>
        </p:spPr>
        <p:txBody>
          <a:bodyPr anchor="ctr">
            <a:normAutofit/>
          </a:bodyPr>
          <a:lstStyle/>
          <a:p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Informal and fragmented operations </a:t>
            </a:r>
          </a:p>
          <a:p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Weak regulatory oversight </a:t>
            </a:r>
          </a:p>
          <a:p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Limited data systems </a:t>
            </a:r>
          </a:p>
          <a:p>
            <a:pPr marL="0" indent="0">
              <a:buNone/>
            </a:pP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Result:</a:t>
            </a:r>
            <a:endParaRPr lang="en-US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ESG data is based on sporadic inspections and are retrospective </a:t>
            </a:r>
          </a:p>
          <a:p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Difficult to verify </a:t>
            </a:r>
          </a:p>
          <a:p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reliable for decision-making</a:t>
            </a:r>
          </a:p>
          <a:p>
            <a:endParaRPr lang="en-US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36432B-9F10-86A9-C774-A769784AE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532" y="2892862"/>
            <a:ext cx="5150277" cy="289703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ADB2C4-237E-8044-7CCD-A2C57F6C2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952607C-2952-468C-9111-E88014F11890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B98F8E04-D9E2-969A-382D-D858AB1CABF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3926" y="6225308"/>
            <a:ext cx="628073" cy="632691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7118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17AB3D3-3C9C-4DED-809A-78734805B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18B713-74A4-2DAF-CDE0-77B4AB3C0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Limitations of Existing Approaches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07D5B-B346-0DF9-3F73-1A48F3D9E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862072" cy="3639450"/>
          </a:xfrm>
        </p:spPr>
        <p:txBody>
          <a:bodyPr anchor="ctr"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Manual reporting and inspections 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Centralized databases 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monitoring costs 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Dependence on third-party audits </a:t>
            </a:r>
          </a:p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Gap:</a:t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system supports continuous, verifiable ESG monitoring</a:t>
            </a: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3C4C60-F86D-89CB-494B-887D543BCC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3846"/>
          <a:stretch>
            <a:fillRect/>
          </a:stretch>
        </p:blipFill>
        <p:spPr>
          <a:xfrm>
            <a:off x="5911532" y="2484255"/>
            <a:ext cx="5150277" cy="37142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B45F64-FC2F-5B58-6108-FDB0B5148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952607C-2952-468C-9111-E88014F11890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CC2067E5-D6AA-3F50-4B1F-BD2505B75C3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3926" y="6225308"/>
            <a:ext cx="628073" cy="632691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2750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B4AC54-B40F-1D30-02CD-FFEC79F57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Research 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552B5-9336-B7A8-7EA0-03409FB6C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b="1" dirty="0"/>
              <a:t>Objective:</a:t>
            </a:r>
            <a:br>
              <a:rPr lang="en-US" sz="2400" dirty="0"/>
            </a:br>
            <a:r>
              <a:rPr lang="en-US" sz="2400" dirty="0"/>
              <a:t>To develop a blockchain-enabled digital traceability framework for ESG monitoring in ASM</a:t>
            </a:r>
          </a:p>
          <a:p>
            <a:pPr marL="0" indent="0">
              <a:buNone/>
            </a:pPr>
            <a:r>
              <a:rPr lang="en-US" sz="2400" b="1" dirty="0"/>
              <a:t>Approach:</a:t>
            </a:r>
            <a:endParaRPr lang="en-US" sz="2400" dirty="0"/>
          </a:p>
          <a:p>
            <a:r>
              <a:rPr lang="en-US" sz="2400" dirty="0"/>
              <a:t>Integrate traceability with ESG indicators </a:t>
            </a:r>
          </a:p>
          <a:p>
            <a:r>
              <a:rPr lang="en-US" sz="2400" dirty="0"/>
              <a:t>Enable real-time data capture and verification</a:t>
            </a:r>
          </a:p>
          <a:p>
            <a:endParaRPr lang="en-US" sz="240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274A5-CDD0-CDD0-F2F2-87E951E48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952607C-2952-468C-9111-E88014F11890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02D9AE9D-A8D7-3B25-B684-F111C8AFFD4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3926" y="6225308"/>
            <a:ext cx="628073" cy="632691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3251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F00FE6-0D08-7BBD-1C3E-C6A884F6C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Proposed Solution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3DB20-DD63-B297-5461-B443B16A4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2294467"/>
            <a:ext cx="5884333" cy="394449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Blockchain-Enabled Traceability Framework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components: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Mobile-based data capture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Off-chain data storage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Blockchain validation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Role-based access interfaces </a:t>
            </a: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Goal:</a:t>
            </a: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Continuous and auditable ESG monitoring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76B2D9-F0D4-92F2-1F03-35E45B60A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825" y="2984778"/>
            <a:ext cx="5150277" cy="288415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EFFAF7-E35A-C4B2-A992-794BD3BA6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952607C-2952-468C-9111-E88014F11890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pic>
        <p:nvPicPr>
          <p:cNvPr id="6" name="Picture 5" descr="EIZ Green Logo">
            <a:extLst>
              <a:ext uri="{FF2B5EF4-FFF2-40B4-BE49-F238E27FC236}">
                <a16:creationId xmlns:a16="http://schemas.microsoft.com/office/drawing/2014/main" id="{4E6C5D0B-754D-82A3-FBA2-A5F3D2423B3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3926" y="6225308"/>
            <a:ext cx="628073" cy="632691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8975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A31E0-7280-BDCA-A3E5-1D743FA61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6" y="160867"/>
            <a:ext cx="10515600" cy="1072621"/>
          </a:xfrm>
        </p:spPr>
        <p:txBody>
          <a:bodyPr/>
          <a:lstStyle/>
          <a:p>
            <a:r>
              <a:rPr lang="en-US" dirty="0"/>
              <a:t>System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BA975-8A53-09D4-5E9D-C73B10B72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121682"/>
            <a:ext cx="10515600" cy="4351338"/>
          </a:xfrm>
        </p:spPr>
        <p:txBody>
          <a:bodyPr>
            <a:normAutofit/>
          </a:bodyPr>
          <a:lstStyle/>
          <a:p>
            <a:r>
              <a:rPr lang="en-US" b="1" dirty="0"/>
              <a:t>Mineral Flow with Data Integration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At each stage: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Production data recorded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ESG indicators captured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Transactions validated</a:t>
            </a:r>
          </a:p>
          <a:p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F483C20-48E4-9E67-0A27-62C68C9E30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8192828"/>
              </p:ext>
            </p:extLst>
          </p:nvPr>
        </p:nvGraphicFramePr>
        <p:xfrm>
          <a:off x="1092200" y="1749047"/>
          <a:ext cx="8128000" cy="1248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751624-44A3-7694-F0F5-7270529A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607C-2952-468C-9111-E88014F11890}" type="slidenum">
              <a:rPr lang="en-US" smtClean="0"/>
              <a:t>7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87EF56-3E93-8A5E-3A75-6F916F9169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2916897"/>
            <a:ext cx="4673600" cy="3679218"/>
          </a:xfrm>
          <a:prstGeom prst="rect">
            <a:avLst/>
          </a:prstGeom>
        </p:spPr>
      </p:pic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B55DCF18-2012-7005-5CBF-02CC89F83E73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3926" y="6225308"/>
            <a:ext cx="628073" cy="632691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1870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B2556-8FA0-4EE5-1838-B0F328A2A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333" y="-159808"/>
            <a:ext cx="10515600" cy="1325563"/>
          </a:xfrm>
        </p:spPr>
        <p:txBody>
          <a:bodyPr/>
          <a:lstStyle/>
          <a:p>
            <a:r>
              <a:rPr lang="en-US" dirty="0"/>
              <a:t>System Architecture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5AF8C4A-7D02-B5BD-957B-AA19AABFAE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7450310"/>
              </p:ext>
            </p:extLst>
          </p:nvPr>
        </p:nvGraphicFramePr>
        <p:xfrm>
          <a:off x="601132" y="1165754"/>
          <a:ext cx="6951135" cy="4523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DBFB78-5259-C049-A121-7004ECB04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607C-2952-468C-9111-E88014F11890}" type="slidenum">
              <a:rPr lang="en-US" smtClean="0"/>
              <a:t>8</a:t>
            </a:fld>
            <a:endParaRPr lang="en-US"/>
          </a:p>
        </p:txBody>
      </p:sp>
      <p:pic>
        <p:nvPicPr>
          <p:cNvPr id="3" name="Picture 2" descr="EIZ Green Logo">
            <a:extLst>
              <a:ext uri="{FF2B5EF4-FFF2-40B4-BE49-F238E27FC236}">
                <a16:creationId xmlns:a16="http://schemas.microsoft.com/office/drawing/2014/main" id="{23DD52B6-0C69-3FA7-293E-8C3840BC7BAF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3926" y="6225308"/>
            <a:ext cx="628073" cy="632691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9341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A76DFD-15CA-79A0-B16C-B6D5452D6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Role of Blockchain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64017-6357-5985-66D4-A7D1F311A8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119" y="2203079"/>
            <a:ext cx="5532319" cy="3639450"/>
          </a:xfrm>
        </p:spPr>
        <p:txBody>
          <a:bodyPr anchor="ctr">
            <a:norm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Decentralization → reduces reliance on central authority</a:t>
            </a: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Transparency → improves trust</a:t>
            </a: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Immutability → prevents data tampering</a:t>
            </a: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Smart contracts → enforce ESG rules</a:t>
            </a: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Traceability → full audit trail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D8B5E1-61AB-D7A6-D263-EB6FA566E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980" y="2484255"/>
            <a:ext cx="4321380" cy="37142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8B7CF-9E85-423E-F75C-A5628CED7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952607C-2952-468C-9111-E88014F11890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B143DDCF-B521-C9D4-9A42-21543596F67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3926" y="6225308"/>
            <a:ext cx="628073" cy="632691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4851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0FC93-FDBE-FF3C-86FF-18122AF77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3" y="0"/>
            <a:ext cx="10515600" cy="1325563"/>
          </a:xfrm>
        </p:spPr>
        <p:txBody>
          <a:bodyPr/>
          <a:lstStyle/>
          <a:p>
            <a:r>
              <a:rPr lang="en-US" dirty="0"/>
              <a:t>ESG Integration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0DD10-38D9-67B1-7A13-F79137BB9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607C-2952-468C-9111-E88014F11890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B98A244-6FDC-63F2-66C0-1C7C261491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3198813"/>
              </p:ext>
            </p:extLst>
          </p:nvPr>
        </p:nvGraphicFramePr>
        <p:xfrm>
          <a:off x="389465" y="1244598"/>
          <a:ext cx="8102602" cy="4995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EIZ Green Logo">
            <a:extLst>
              <a:ext uri="{FF2B5EF4-FFF2-40B4-BE49-F238E27FC236}">
                <a16:creationId xmlns:a16="http://schemas.microsoft.com/office/drawing/2014/main" id="{A3F8EBA2-4933-1F1A-5817-B0F1530BD248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3926" y="6225308"/>
            <a:ext cx="628073" cy="632691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3243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FEAFB8-5AA7-5E14-1EA4-7440D55E7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Flow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7280F-4BFB-3C31-8558-DDD24DD25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2302933"/>
            <a:ext cx="5581331" cy="3852334"/>
          </a:xfrm>
        </p:spPr>
        <p:txBody>
          <a:bodyPr anchor="ctr"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Mineral batch created at mine 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ESG data linked to batch 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Transfers recorded at each stage 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Blockchain stores cryptographic hashes </a:t>
            </a:r>
          </a:p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Outcome:</a:t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End-to-end traceability with ESG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linkag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3B5393-A0AF-376F-9670-5944CB591C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93" t="12561" r="10810" b="21939"/>
          <a:stretch>
            <a:fillRect/>
          </a:stretch>
        </p:blipFill>
        <p:spPr bwMode="auto">
          <a:xfrm>
            <a:off x="5911532" y="2899593"/>
            <a:ext cx="5150277" cy="2883568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AFBE80-9343-B873-B0BA-CDE924D88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952607C-2952-468C-9111-E88014F11890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pic>
        <p:nvPicPr>
          <p:cNvPr id="6" name="Picture 5" descr="EIZ Green Logo">
            <a:extLst>
              <a:ext uri="{FF2B5EF4-FFF2-40B4-BE49-F238E27FC236}">
                <a16:creationId xmlns:a16="http://schemas.microsoft.com/office/drawing/2014/main" id="{C6D3FFC1-8BCF-FE66-1DFB-3D0529D87A1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3926" y="6225308"/>
            <a:ext cx="628073" cy="632691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4496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8AA70-5E1A-CF6E-DC57-DAA003EEC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4443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Case Application (Gemstone ASM)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DD3D7-0CB7-D0B0-642B-771A85B06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3892"/>
            <a:ext cx="4402667" cy="4351338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Gemstone Characteristics 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High-value, low-volume minerals 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Fragmented value chains 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Strong demand for provenance </a:t>
            </a: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Actors: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Miners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Brokers / cooperatives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Traders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Exporter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EA8F00C-1D9B-323D-3B28-742057BD6563}"/>
              </a:ext>
            </a:extLst>
          </p:cNvPr>
          <p:cNvSpPr txBox="1">
            <a:spLocks/>
          </p:cNvSpPr>
          <p:nvPr/>
        </p:nvSpPr>
        <p:spPr>
          <a:xfrm>
            <a:off x="6096001" y="1503892"/>
            <a:ext cx="4106332" cy="435133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System Outputs</a:t>
            </a: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Regulators: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ESG dashboards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Risk-based monitoring </a:t>
            </a: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Buyers: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Verified sourcing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Compliance assurance </a:t>
            </a: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ASM actors: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Increased transparency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Improved market access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87AA4D-ABDB-0B28-1C84-00710F550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607C-2952-468C-9111-E88014F11890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 descr="EIZ Green Logo">
            <a:extLst>
              <a:ext uri="{FF2B5EF4-FFF2-40B4-BE49-F238E27FC236}">
                <a16:creationId xmlns:a16="http://schemas.microsoft.com/office/drawing/2014/main" id="{D02150EA-69E3-A8FE-15CD-8987BCA60E5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3926" y="6225308"/>
            <a:ext cx="628073" cy="632691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8914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E9410-0F90-E128-7A15-D44EBB03F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Contribution</a:t>
            </a: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8031F1C9-8F45-6044-3FAD-BFA4F42A5B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7688089"/>
              </p:ext>
            </p:extLst>
          </p:nvPr>
        </p:nvGraphicFramePr>
        <p:xfrm>
          <a:off x="778933" y="1580621"/>
          <a:ext cx="7382933" cy="4486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393ABD-4FB5-776B-0BF5-DB809C52D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607C-2952-468C-9111-E88014F11890}" type="slidenum">
              <a:rPr lang="en-US" smtClean="0"/>
              <a:t>13</a:t>
            </a:fld>
            <a:endParaRPr lang="en-US"/>
          </a:p>
        </p:txBody>
      </p:sp>
      <p:pic>
        <p:nvPicPr>
          <p:cNvPr id="3" name="Picture 2" descr="EIZ Green Logo">
            <a:extLst>
              <a:ext uri="{FF2B5EF4-FFF2-40B4-BE49-F238E27FC236}">
                <a16:creationId xmlns:a16="http://schemas.microsoft.com/office/drawing/2014/main" id="{84BFBD24-010A-C017-37F5-A02E238A7EFD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3926" y="6225308"/>
            <a:ext cx="628073" cy="632691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2622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B985CF-7E22-A25D-8E0C-5DA33D5EE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Practical Considerations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FEE7D-CFA6-A9DF-DABD-D6F6B95AF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5" y="2525776"/>
            <a:ext cx="5388865" cy="3812286"/>
          </a:xfrm>
        </p:spPr>
        <p:txBody>
          <a:bodyPr anchor="t">
            <a:normAutofit/>
          </a:bodyPr>
          <a:lstStyle/>
          <a:p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Limited connectivity </a:t>
            </a:r>
          </a:p>
          <a:p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 literacy challenges </a:t>
            </a:r>
          </a:p>
          <a:p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Adoption and trust issues </a:t>
            </a:r>
          </a:p>
          <a:p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Mitigation: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Offline data capture </a:t>
            </a:r>
          </a:p>
          <a:p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Training and stakeholder engagement </a:t>
            </a:r>
          </a:p>
          <a:p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Incremental implementation</a:t>
            </a:r>
          </a:p>
          <a:p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BE7307-1E3D-7537-E24A-EF43598FE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699516"/>
            <a:ext cx="5458968" cy="545896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5B7D8-F189-7070-F617-E75795E95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952607C-2952-468C-9111-E88014F11890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54A3111E-6C13-A611-BAEB-D4C2FF3A589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3926" y="6225308"/>
            <a:ext cx="628073" cy="632691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180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59505A-6A9C-EFBD-18A5-7777C11EE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4000" b="1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C92ED-0CCA-281C-BA62-E80E36A33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00" y="2421468"/>
            <a:ext cx="4849907" cy="3934882"/>
          </a:xfrm>
        </p:spPr>
        <p:txBody>
          <a:bodyPr anchor="ctr">
            <a:norm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ESG reporting in ASM is currently weak and fragmented </a:t>
            </a: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Blockchain enables: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Continuous monitoring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Verifiable data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Improved transparency </a:t>
            </a:r>
          </a:p>
          <a:p>
            <a:pPr marL="0" indent="0">
              <a:buNone/>
            </a:pP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practical pathway toward responsible and traceable ASM supply chains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Metallic spheres connected in mesh">
            <a:extLst>
              <a:ext uri="{FF2B5EF4-FFF2-40B4-BE49-F238E27FC236}">
                <a16:creationId xmlns:a16="http://schemas.microsoft.com/office/drawing/2014/main" id="{A2956483-3184-9091-FDA7-D0E12D2985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074" r="21525" b="-2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8DA882-56B1-8DB3-F99F-61A817067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952607C-2952-468C-9111-E88014F11890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42BAF93D-7757-9A76-FE0B-5C2C4A457E0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225309"/>
            <a:ext cx="628073" cy="632691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2355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olor Cover">
            <a:extLst>
              <a:ext uri="{FF2B5EF4-FFF2-40B4-BE49-F238E27FC236}">
                <a16:creationId xmlns:a16="http://schemas.microsoft.com/office/drawing/2014/main" id="{63C1F321-BB96-4700-B3CE-1A6156067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FA1AD64-F15F-417D-956C-B2C211FC9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51" y="0"/>
            <a:ext cx="6064235" cy="6858000"/>
            <a:chOff x="651279" y="598259"/>
            <a:chExt cx="10889442" cy="5680742"/>
          </a:xfrm>
        </p:grpSpPr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5F3C79B0-E0DE-407E-B550-3FDEB67B0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Color">
              <a:extLst>
                <a:ext uri="{FF2B5EF4-FFF2-40B4-BE49-F238E27FC236}">
                  <a16:creationId xmlns:a16="http://schemas.microsoft.com/office/drawing/2014/main" id="{A1A2DFA8-F321-4204-9B31-A3713BC652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7F8F6E91-C340-1357-B7BE-01246DB1D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708" y="841664"/>
            <a:ext cx="4874661" cy="5156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8C1E78-A5C8-3046-84DE-1F291940B8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34687" y="841664"/>
            <a:ext cx="4867605" cy="5156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Get in touch </a:t>
            </a:r>
            <a:r>
              <a:rPr lang="en-US" kern="1200">
                <a:solidFill>
                  <a:schemeClr val="tx2"/>
                </a:solidFill>
                <a:latin typeface="+mn-lt"/>
                <a:ea typeface="+mn-ea"/>
                <a:cs typeface="+mn-cs"/>
                <a:hlinkClick r:id="rId3"/>
              </a:rPr>
              <a:t>dicksonwachira@ttu.ac.ke</a:t>
            </a:r>
            <a:r>
              <a:rPr lang="en-US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96A0A4-9AF9-68B3-22DE-461001577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8272" y="6217920"/>
            <a:ext cx="640080" cy="6400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3952607C-2952-468C-9111-E88014F11890}" type="slidenum">
              <a:rPr lang="en-US" sz="1600">
                <a:solidFill>
                  <a:schemeClr val="tx2"/>
                </a:solidFill>
              </a:rPr>
              <a:pPr algn="ctr">
                <a:spcAft>
                  <a:spcPts val="600"/>
                </a:spcAft>
              </a:pPr>
              <a:t>16</a:t>
            </a:fld>
            <a:endParaRPr lang="en-US" sz="1600">
              <a:solidFill>
                <a:schemeClr val="tx2"/>
              </a:solidFill>
            </a:endParaRPr>
          </a:p>
        </p:txBody>
      </p:sp>
      <p:pic>
        <p:nvPicPr>
          <p:cNvPr id="3" name="Picture 2" descr="EIZ Green Logo">
            <a:extLst>
              <a:ext uri="{FF2B5EF4-FFF2-40B4-BE49-F238E27FC236}">
                <a16:creationId xmlns:a16="http://schemas.microsoft.com/office/drawing/2014/main" id="{30DD8647-01FC-2191-5E7C-3D3AEBB783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3926" y="6225308"/>
            <a:ext cx="628073" cy="632691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5648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</TotalTime>
  <Words>572</Words>
  <Application>Microsoft Office PowerPoint</Application>
  <PresentationFormat>Widescreen</PresentationFormat>
  <Paragraphs>145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Times New Roman</vt:lpstr>
      <vt:lpstr>Wingdings</vt:lpstr>
      <vt:lpstr>Office Theme</vt:lpstr>
      <vt:lpstr>Blockchain-Enabled Digital Traceability for ESG Performance Monitoring in ASM</vt:lpstr>
      <vt:lpstr>Artisanal and Small-Scale Mining (ASM)</vt:lpstr>
      <vt:lpstr>ESG Reporting Challenges in ASM</vt:lpstr>
      <vt:lpstr>Limitations of Existing Approaches</vt:lpstr>
      <vt:lpstr>Research Objective</vt:lpstr>
      <vt:lpstr>Proposed Solution</vt:lpstr>
      <vt:lpstr>System Overview</vt:lpstr>
      <vt:lpstr>System Architecture</vt:lpstr>
      <vt:lpstr>Role of Blockchain</vt:lpstr>
      <vt:lpstr>ESG Integration</vt:lpstr>
      <vt:lpstr>Data Flow</vt:lpstr>
      <vt:lpstr>Case Application (Gemstone ASM)</vt:lpstr>
      <vt:lpstr>Key Contribution</vt:lpstr>
      <vt:lpstr>Practical Considerations</vt:lpstr>
      <vt:lpstr>Conclusion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Dickson Wachira</dc:creator>
  <cp:lastModifiedBy>Reviewer</cp:lastModifiedBy>
  <cp:revision>3</cp:revision>
  <dcterms:created xsi:type="dcterms:W3CDTF">2026-04-01T06:51:38Z</dcterms:created>
  <dcterms:modified xsi:type="dcterms:W3CDTF">2026-04-05T14:38:22Z</dcterms:modified>
</cp:coreProperties>
</file>