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19"/>
  </p:notesMasterIdLst>
  <p:sldIdLst>
    <p:sldId id="784" r:id="rId3"/>
    <p:sldId id="1743" r:id="rId4"/>
    <p:sldId id="1751" r:id="rId5"/>
    <p:sldId id="1753" r:id="rId6"/>
    <p:sldId id="1745" r:id="rId7"/>
    <p:sldId id="1748" r:id="rId8"/>
    <p:sldId id="1749" r:id="rId9"/>
    <p:sldId id="1754" r:id="rId10"/>
    <p:sldId id="1756" r:id="rId11"/>
    <p:sldId id="1757" r:id="rId12"/>
    <p:sldId id="1755" r:id="rId13"/>
    <p:sldId id="1747" r:id="rId14"/>
    <p:sldId id="1758" r:id="rId15"/>
    <p:sldId id="1750" r:id="rId16"/>
    <p:sldId id="1759" r:id="rId17"/>
    <p:sldId id="285" r:id="rId18"/>
  </p:sldIdLst>
  <p:sldSz cx="12190413"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05A47828-0328-4F7C-98D1-2655E9D61E83}">
          <p14:sldIdLst>
            <p14:sldId id="784"/>
            <p14:sldId id="1743"/>
            <p14:sldId id="1751"/>
            <p14:sldId id="1753"/>
            <p14:sldId id="1745"/>
            <p14:sldId id="1748"/>
            <p14:sldId id="1749"/>
            <p14:sldId id="1754"/>
            <p14:sldId id="1756"/>
            <p14:sldId id="1757"/>
            <p14:sldId id="1755"/>
            <p14:sldId id="1747"/>
            <p14:sldId id="1758"/>
            <p14:sldId id="1750"/>
            <p14:sldId id="1759"/>
            <p14:sldId id="285"/>
          </p14:sldIdLst>
        </p14:section>
      </p14:sectionLst>
    </p:ext>
    <p:ext uri="{EFAFB233-063F-42B5-8137-9DF3F51BA10A}">
      <p15:sldGuideLst xmlns:p15="http://schemas.microsoft.com/office/powerpoint/2012/main">
        <p15:guide id="1" orient="horz" pos="2270" userDrawn="1">
          <p15:clr>
            <a:srgbClr val="A4A3A4"/>
          </p15:clr>
        </p15:guide>
        <p15:guide id="2" pos="38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2DFC0A"/>
    <a:srgbClr val="0000FF"/>
    <a:srgbClr val="571505"/>
    <a:srgbClr val="0000CC"/>
    <a:srgbClr val="CC0000"/>
    <a:srgbClr val="FF6600"/>
    <a:srgbClr val="19C3FF"/>
    <a:srgbClr val="3333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1" autoAdjust="0"/>
    <p:restoredTop sz="94343" autoAdjust="0"/>
  </p:normalViewPr>
  <p:slideViewPr>
    <p:cSldViewPr showGuides="1">
      <p:cViewPr varScale="1">
        <p:scale>
          <a:sx n="88" d="100"/>
          <a:sy n="88" d="100"/>
        </p:scale>
        <p:origin x="504" y="77"/>
      </p:cViewPr>
      <p:guideLst>
        <p:guide orient="horz" pos="2270"/>
        <p:guide pos="3834"/>
      </p:guideLst>
    </p:cSldViewPr>
  </p:slideViewPr>
  <p:notesTextViewPr>
    <p:cViewPr>
      <p:scale>
        <a:sx n="100" d="100"/>
        <a:sy n="100" d="100"/>
      </p:scale>
      <p:origin x="0" y="0"/>
    </p:cViewPr>
  </p:notesTextViewPr>
  <p:sorterViewPr>
    <p:cViewPr>
      <p:scale>
        <a:sx n="100" d="100"/>
        <a:sy n="100" d="100"/>
      </p:scale>
      <p:origin x="0" y="13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FAED0-7D10-4239-9B56-C55805060B86}" type="datetimeFigureOut">
              <a:rPr lang="zh-CN" altLang="en-US" smtClean="0"/>
              <a:t>2026/4/15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147A23-5BA8-44CE-9215-79B767159C4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1613"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2813"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2026/4/15</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0"/>
            <a:ext cx="10971213"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2026/4/15</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1612"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1612"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2026/4/15</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08613"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0613"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2026/4/15</a:t>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79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79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2026/4/15</a:t>
            </a:fld>
            <a:endParaRPr lang="zh-CN" altLang="en-US"/>
          </a:p>
        </p:txBody>
      </p:sp>
      <p:sp>
        <p:nvSpPr>
          <p:cNvPr id="8" name="页脚占位符 7"/>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2026/4/15</a:t>
            </a:fld>
            <a:endParaRPr lang="zh-CN" altLang="en-US"/>
          </a:p>
        </p:txBody>
      </p:sp>
      <p:sp>
        <p:nvSpPr>
          <p:cNvPr id="4" name="页脚占位符 3"/>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2026/4/15</a:t>
            </a:fld>
            <a:endParaRPr lang="zh-CN" altLang="en-US"/>
          </a:p>
        </p:txBody>
      </p:sp>
      <p:sp>
        <p:nvSpPr>
          <p:cNvPr id="3" name="页脚占位符 2"/>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0025"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5675" y="273050"/>
            <a:ext cx="6815138"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0025"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2026/4/15</a:t>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2026/4/15</a:t>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0"/>
            <a:ext cx="10971213"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2026/4/15</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1613"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2026/4/15</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121904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426" y="770467"/>
            <a:ext cx="10780896"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426" y="4206876"/>
            <a:ext cx="9227000"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199765" indent="0" algn="ctr">
              <a:buNone/>
              <a:defRPr sz="2000"/>
            </a:lvl8pPr>
            <a:lvl9pPr marL="3656965"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smtClean="0"/>
              <a:t>4/15/2026</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smtClean="0"/>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425" y="767419"/>
            <a:ext cx="10779373"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425" y="4204209"/>
            <a:ext cx="9225095"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199765" indent="0">
              <a:buNone/>
              <a:defRPr sz="1400">
                <a:solidFill>
                  <a:schemeClr val="tx1">
                    <a:tint val="75000"/>
                  </a:schemeClr>
                </a:solidFill>
              </a:defRPr>
            </a:lvl8pPr>
            <a:lvl9pPr marL="3656965"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568" y="1998134"/>
            <a:ext cx="4662833"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0548" y="1998134"/>
            <a:ext cx="4662833"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smtClean="0"/>
              <a:t>4/15/2026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568" y="2040467"/>
            <a:ext cx="4662833"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199765" indent="0">
              <a:buNone/>
              <a:defRPr sz="1600" b="1"/>
            </a:lvl8pPr>
            <a:lvl9pPr marL="3656965" indent="0">
              <a:buNone/>
              <a:defRPr sz="1600" b="1"/>
            </a:lvl9pPr>
          </a:lstStyle>
          <a:p>
            <a:pPr lvl="0"/>
            <a:r>
              <a:rPr lang="en-US"/>
              <a:t>Edit Master text styles</a:t>
            </a:r>
          </a:p>
        </p:txBody>
      </p:sp>
      <p:sp>
        <p:nvSpPr>
          <p:cNvPr id="4" name="Content Placeholder 3"/>
          <p:cNvSpPr>
            <a:spLocks noGrp="1"/>
          </p:cNvSpPr>
          <p:nvPr>
            <p:ph sz="half" idx="2"/>
          </p:nvPr>
        </p:nvSpPr>
        <p:spPr>
          <a:xfrm>
            <a:off x="676568" y="2753084"/>
            <a:ext cx="4662833"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6826" y="2038435"/>
            <a:ext cx="4662833"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199765" indent="0">
              <a:buNone/>
              <a:defRPr sz="1600" b="1"/>
            </a:lvl8pPr>
            <a:lvl9pPr marL="3656965" indent="0">
              <a:buNone/>
              <a:defRPr sz="1600" b="1"/>
            </a:lvl9pPr>
          </a:lstStyle>
          <a:p>
            <a:pPr lvl="0"/>
            <a:r>
              <a:rPr lang="en-US"/>
              <a:t>Edit Master text styles</a:t>
            </a:r>
          </a:p>
        </p:txBody>
      </p:sp>
      <p:sp>
        <p:nvSpPr>
          <p:cNvPr id="6" name="Content Placeholder 5"/>
          <p:cNvSpPr>
            <a:spLocks noGrp="1"/>
          </p:cNvSpPr>
          <p:nvPr>
            <p:ph sz="quarter" idx="4"/>
          </p:nvPr>
        </p:nvSpPr>
        <p:spPr>
          <a:xfrm>
            <a:off x="6006826" y="2750990"/>
            <a:ext cx="4662833"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smtClean="0"/>
              <a:t>4/15/2026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smtClean="0"/>
              <a:t>4/15/2026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smtClean="0"/>
              <a:t>4/15/2026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19008" y="0"/>
            <a:ext cx="457140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0328" y="542282"/>
            <a:ext cx="338284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1901" y="762000"/>
            <a:ext cx="6095207"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4905" y="2511813"/>
            <a:ext cx="3398078"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199765" indent="0">
              <a:buNone/>
              <a:defRPr sz="900"/>
            </a:lvl8pPr>
            <a:lvl9pPr marL="3656965"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defRPr/>
            </a:pPr>
            <a:r>
              <a:rPr lang="en-US"/>
              <a:t>Edit Master text styles</a:t>
            </a:r>
          </a:p>
        </p:txBody>
      </p:sp>
      <p:sp>
        <p:nvSpPr>
          <p:cNvPr id="5" name="Date Placeholder 4"/>
          <p:cNvSpPr>
            <a:spLocks noGrp="1"/>
          </p:cNvSpPr>
          <p:nvPr>
            <p:ph type="dt" sz="half" idx="10"/>
          </p:nvPr>
        </p:nvSpPr>
        <p:spPr/>
        <p:txBody>
          <a:bodyPr/>
          <a:lstStyle/>
          <a:p>
            <a:fld id="{AF6E2C9B-5FA2-460D-9BE7-B0812FC2A6FF}" type="datetimeFigureOut">
              <a:rPr lang="en-US" smtClean="0"/>
              <a:t>4/15/2026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9139" y="5418668"/>
            <a:ext cx="10779373"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0413"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199765" indent="0">
              <a:buNone/>
              <a:defRPr sz="2000"/>
            </a:lvl8pPr>
            <a:lvl9pPr marL="3656965"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568" y="5909735"/>
            <a:ext cx="9228143"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199765" indent="0">
              <a:buNone/>
              <a:defRPr sz="900"/>
            </a:lvl8pPr>
            <a:lvl9pPr marL="3656965"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smtClean="0"/>
              <a:t>4/15/2026</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2812" y="695325"/>
            <a:ext cx="2628558"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425" y="714376"/>
            <a:ext cx="7733293"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CC"/>
        </a:solidFill>
        <a:effectLst/>
      </p:bgPr>
    </p:bg>
    <p:spTree>
      <p:nvGrpSpPr>
        <p:cNvPr id="1" name=""/>
        <p:cNvGrpSpPr/>
        <p:nvPr/>
      </p:nvGrpSpPr>
      <p:grpSpPr>
        <a:xfrm>
          <a:off x="0" y="0"/>
          <a:ext cx="0" cy="0"/>
          <a:chOff x="0" y="0"/>
          <a:chExt cx="0" cy="0"/>
        </a:xfrm>
      </p:grpSpPr>
      <p:sp>
        <p:nvSpPr>
          <p:cNvPr id="2" name="矩形 1"/>
          <p:cNvSpPr/>
          <p:nvPr userDrawn="1"/>
        </p:nvSpPr>
        <p:spPr>
          <a:xfrm rot="10800000">
            <a:off x="-6898" y="-10666"/>
            <a:ext cx="12197310" cy="6868666"/>
          </a:xfrm>
          <a:prstGeom prst="rect">
            <a:avLst/>
          </a:prstGeom>
          <a:gradFill flip="none" rotWithShape="1">
            <a:gsLst>
              <a:gs pos="100000">
                <a:schemeClr val="bg1">
                  <a:lumMod val="75000"/>
                </a:schemeClr>
              </a:gs>
              <a:gs pos="48000">
                <a:schemeClr val="bg1">
                  <a:lumMod val="95000"/>
                </a:schemeClr>
              </a:gs>
              <a:gs pos="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1958117" y="5445224"/>
            <a:ext cx="246810" cy="72008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1958117" y="6165304"/>
            <a:ext cx="246810" cy="7200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userDrawn="1"/>
        </p:nvCxnSpPr>
        <p:spPr>
          <a:xfrm>
            <a:off x="349080" y="764704"/>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9" name="矩形 8"/>
          <p:cNvSpPr/>
          <p:nvPr userDrawn="1"/>
        </p:nvSpPr>
        <p:spPr>
          <a:xfrm>
            <a:off x="313570" y="168029"/>
            <a:ext cx="246810" cy="2468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560380" y="414839"/>
            <a:ext cx="246810" cy="246810"/>
          </a:xfrm>
          <a:prstGeom prst="rect">
            <a:avLst/>
          </a:prstGeom>
          <a:solidFill>
            <a:srgbClr val="00A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139" y="499533"/>
            <a:ext cx="10771373"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569" y="2011680"/>
            <a:ext cx="107523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711" y="6412447"/>
            <a:ext cx="4114264"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dirty="0"/>
              <a:t>4/15/2026</a:t>
            </a:fld>
            <a:endParaRPr lang="en-US" dirty="0"/>
          </a:p>
        </p:txBody>
      </p:sp>
      <p:sp>
        <p:nvSpPr>
          <p:cNvPr id="5" name="Footer Placeholder 4"/>
          <p:cNvSpPr>
            <a:spLocks noGrp="1"/>
          </p:cNvSpPr>
          <p:nvPr>
            <p:ph type="ftr" sz="quarter" idx="3"/>
          </p:nvPr>
        </p:nvSpPr>
        <p:spPr>
          <a:xfrm>
            <a:off x="685711" y="6554697"/>
            <a:ext cx="5028545"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2785" y="5876413"/>
            <a:ext cx="2925699"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4FAB73BC-B049-4115-A692-8D63A059BFB8}" type="slidenum">
              <a:rPr lang="en-US" dirty="0"/>
              <a:t>‹#›</a:t>
            </a:fld>
            <a:endParaRPr lang="en-US" dirty="0"/>
          </a:p>
        </p:txBody>
      </p:sp>
      <p:sp>
        <p:nvSpPr>
          <p:cNvPr id="7" name="矩形 6"/>
          <p:cNvSpPr/>
          <p:nvPr userDrawn="1"/>
        </p:nvSpPr>
        <p:spPr>
          <a:xfrm rot="10800000">
            <a:off x="-6898" y="-10666"/>
            <a:ext cx="12197310" cy="6868666"/>
          </a:xfrm>
          <a:prstGeom prst="rect">
            <a:avLst/>
          </a:prstGeom>
          <a:gradFill flip="none" rotWithShape="1">
            <a:gsLst>
              <a:gs pos="100000">
                <a:schemeClr val="bg1">
                  <a:lumMod val="75000"/>
                </a:schemeClr>
              </a:gs>
              <a:gs pos="48000">
                <a:schemeClr val="bg1">
                  <a:lumMod val="95000"/>
                </a:schemeClr>
              </a:gs>
              <a:gs pos="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anose="020B0604020202020204" pitchFamily="34" charset="0"/>
        <a:buChar char=" "/>
        <a:defRPr sz="2400" kern="1200">
          <a:solidFill>
            <a:schemeClr val="tx1">
              <a:lumMod val="85000"/>
              <a:lumOff val="15000"/>
            </a:schemeClr>
          </a:solidFill>
          <a:latin typeface="+mn-lt"/>
          <a:ea typeface="+mn-ea"/>
          <a:cs typeface="+mn-cs"/>
        </a:defRPr>
      </a:lvl1pPr>
      <a:lvl2pPr marL="347345" indent="-342900" algn="l" defTabSz="914400" rtl="0" eaLnBrk="1" latinLnBrk="0" hangingPunct="1">
        <a:lnSpc>
          <a:spcPct val="85000"/>
        </a:lnSpc>
        <a:spcBef>
          <a:spcPts val="600"/>
        </a:spcBef>
        <a:buFont typeface="Arial" panose="020B0604020202020204"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anose="020B0604020202020204"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5pPr>
      <a:lvl6pPr marL="1200150"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6pPr>
      <a:lvl7pPr marL="1400175"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7pPr>
      <a:lvl8pPr marL="1599565"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8pPr>
      <a:lvl9pPr marL="1799590"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2.png"/><Relationship Id="rId2" Type="http://schemas.microsoft.com/office/2007/relationships/media" Target="../media/media16.m4a"/><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0590" y="1993528"/>
            <a:ext cx="11377264" cy="2308324"/>
          </a:xfrm>
          <a:prstGeom prst="rect">
            <a:avLst/>
          </a:prstGeom>
          <a:noFill/>
        </p:spPr>
        <p:txBody>
          <a:bodyPr wrap="square" rtlCol="0">
            <a:spAutoFit/>
          </a:bodyPr>
          <a:lstStyle/>
          <a:p>
            <a:pPr algn="ctr"/>
            <a:r>
              <a:rPr lang="en-GB" sz="4000" b="1" dirty="0">
                <a:latin typeface="Univers" panose="020B0503020202020204" pitchFamily="34" charset="0"/>
              </a:rPr>
              <a:t>Dem</a:t>
            </a:r>
            <a:r>
              <a:rPr lang="en-GB" sz="4800" b="1" dirty="0">
                <a:latin typeface="Univers" panose="020B0503020202020204" pitchFamily="34" charset="0"/>
              </a:rPr>
              <a:t>ystifying Local and Lightning Protection Earthing System</a:t>
            </a:r>
          </a:p>
          <a:p>
            <a:pPr algn="ctr"/>
            <a:r>
              <a:rPr lang="en-GB" sz="4800" b="1" dirty="0">
                <a:latin typeface="Univers" panose="020B0503020202020204" pitchFamily="34" charset="0"/>
              </a:rPr>
              <a:t> Installations in Zambia</a:t>
            </a:r>
            <a:endParaRPr lang="en-ZM" sz="4800" b="1" dirty="0">
              <a:latin typeface="Univers" panose="020B0503020202020204" pitchFamily="34" charset="0"/>
            </a:endParaRPr>
          </a:p>
        </p:txBody>
      </p:sp>
      <p:sp>
        <p:nvSpPr>
          <p:cNvPr id="4" name="TextBox 3"/>
          <p:cNvSpPr txBox="1"/>
          <p:nvPr/>
        </p:nvSpPr>
        <p:spPr>
          <a:xfrm>
            <a:off x="1198662" y="4509120"/>
            <a:ext cx="9793088" cy="1200329"/>
          </a:xfrm>
          <a:prstGeom prst="rect">
            <a:avLst/>
          </a:prstGeom>
          <a:noFill/>
        </p:spPr>
        <p:txBody>
          <a:bodyPr wrap="square" rtlCol="0">
            <a:spAutoFit/>
          </a:bodyPr>
          <a:lstStyle/>
          <a:p>
            <a:pPr algn="ctr"/>
            <a:r>
              <a:rPr lang="en-GB" sz="2400" b="1" dirty="0">
                <a:solidFill>
                  <a:srgbClr val="00B050"/>
                </a:solidFill>
                <a:latin typeface="Arial" panose="020B0604020202020204" pitchFamily="34" charset="0"/>
                <a:cs typeface="Arial" panose="020B0604020202020204" pitchFamily="34" charset="0"/>
              </a:rPr>
              <a:t>Presenter: Eng. Sebastian K. Namukolo</a:t>
            </a:r>
          </a:p>
          <a:p>
            <a:r>
              <a:rPr lang="en-GB" sz="2400" b="1" dirty="0">
                <a:solidFill>
                  <a:srgbClr val="00B050"/>
                </a:solidFill>
                <a:latin typeface="Arial" panose="020B0604020202020204" pitchFamily="34" charset="0"/>
                <a:cs typeface="Arial" panose="020B0604020202020204" pitchFamily="34" charset="0"/>
              </a:rPr>
              <a:t>		Date:			16</a:t>
            </a:r>
            <a:r>
              <a:rPr lang="en-GB" sz="2400" b="1" baseline="30000" dirty="0">
                <a:solidFill>
                  <a:srgbClr val="00B050"/>
                </a:solidFill>
                <a:latin typeface="Arial" panose="020B0604020202020204" pitchFamily="34" charset="0"/>
                <a:cs typeface="Arial" panose="020B0604020202020204" pitchFamily="34" charset="0"/>
              </a:rPr>
              <a:t>th</a:t>
            </a:r>
            <a:r>
              <a:rPr lang="en-GB" sz="2400" b="1" dirty="0">
                <a:solidFill>
                  <a:srgbClr val="00B050"/>
                </a:solidFill>
                <a:latin typeface="Arial" panose="020B0604020202020204" pitchFamily="34" charset="0"/>
                <a:cs typeface="Arial" panose="020B0604020202020204" pitchFamily="34" charset="0"/>
              </a:rPr>
              <a:t> April 2026</a:t>
            </a:r>
          </a:p>
          <a:p>
            <a:pPr algn="ctr"/>
            <a:endParaRPr lang="en-GB" sz="2400" b="1" dirty="0">
              <a:solidFill>
                <a:srgbClr val="0000FF"/>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8D77F484-C2CB-F6C6-2964-EB09D140308F}"/>
              </a:ext>
            </a:extLst>
          </p:cNvPr>
          <p:cNvSpPr/>
          <p:nvPr/>
        </p:nvSpPr>
        <p:spPr>
          <a:xfrm>
            <a:off x="2811235" y="5914990"/>
            <a:ext cx="6569529" cy="830997"/>
          </a:xfrm>
          <a:prstGeom prst="rect">
            <a:avLst/>
          </a:prstGeom>
          <a:noFill/>
        </p:spPr>
        <p:txBody>
          <a:bodyPr wrap="square">
            <a:spAutoFit/>
          </a:bodyPr>
          <a:lstStyle/>
          <a:p>
            <a:pPr marL="2570480" indent="-2570480"/>
            <a:r>
              <a:rPr lang="en-GB" sz="2400" b="1" dirty="0" err="1">
                <a:latin typeface="Arial" panose="020B0604020202020204" pitchFamily="34" charset="0"/>
                <a:cs typeface="Arial" panose="020B0604020202020204" pitchFamily="34" charset="0"/>
              </a:rPr>
              <a:t>Avani</a:t>
            </a:r>
            <a:r>
              <a:rPr lang="en-GB" sz="2400" b="1" dirty="0">
                <a:latin typeface="Arial" panose="020B0604020202020204" pitchFamily="34" charset="0"/>
                <a:cs typeface="Arial" panose="020B0604020202020204" pitchFamily="34" charset="0"/>
              </a:rPr>
              <a:t> Victoria Falls Resort, Livingstone, Zambia</a:t>
            </a:r>
            <a:endParaRPr lang="en-US" sz="2400"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C04211A3-3797-45A3-F149-6BB3160C44FE}"/>
              </a:ext>
            </a:extLst>
          </p:cNvPr>
          <p:cNvSpPr txBox="1">
            <a:spLocks/>
          </p:cNvSpPr>
          <p:nvPr/>
        </p:nvSpPr>
        <p:spPr>
          <a:xfrm>
            <a:off x="2134766" y="1076474"/>
            <a:ext cx="7696200" cy="914400"/>
          </a:xfrm>
          <a:prstGeom prst="rect">
            <a:avLst/>
          </a:prstGeom>
          <a:noFill/>
        </p:spPr>
        <p:txBody>
          <a:bodyP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algn="ctr"/>
            <a:r>
              <a:rPr lang="en-US" sz="2400" b="1" dirty="0">
                <a:solidFill>
                  <a:srgbClr val="0AAA3F"/>
                </a:solidFill>
                <a:latin typeface="Times New Roman" panose="02020603050405020304" pitchFamily="18" charset="0"/>
                <a:cs typeface="Times New Roman" panose="02020603050405020304" pitchFamily="18" charset="0"/>
              </a:rPr>
              <a:t>2026 ENGINEERING INSTITUTION OF ZAMBIA SYMPOSIUM</a:t>
            </a:r>
            <a:endParaRPr lang="en-US" sz="2400" dirty="0">
              <a:solidFill>
                <a:srgbClr val="0AAA3F"/>
              </a:solidFill>
            </a:endParaRPr>
          </a:p>
        </p:txBody>
      </p:sp>
      <p:pic>
        <p:nvPicPr>
          <p:cNvPr id="8" name="Picture 7" descr="EIZ Green Logo">
            <a:extLst>
              <a:ext uri="{FF2B5EF4-FFF2-40B4-BE49-F238E27FC236}">
                <a16:creationId xmlns:a16="http://schemas.microsoft.com/office/drawing/2014/main" id="{9A4B2290-A34B-BD16-2A41-09C46B7CEEA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9966" y="181714"/>
            <a:ext cx="815280" cy="687492"/>
          </a:xfrm>
          <a:prstGeom prst="rect">
            <a:avLst/>
          </a:prstGeom>
          <a:solidFill>
            <a:srgbClr val="FFFF00">
              <a:alpha val="0"/>
            </a:srgbClr>
          </a:solidFill>
          <a:ln>
            <a:noFill/>
          </a:ln>
        </p:spPr>
      </p:pic>
      <p:pic>
        <p:nvPicPr>
          <p:cNvPr id="5" name="Audio 4">
            <a:hlinkClick r:id="" action="ppaction://media"/>
            <a:extLst>
              <a:ext uri="{FF2B5EF4-FFF2-40B4-BE49-F238E27FC236}">
                <a16:creationId xmlns:a16="http://schemas.microsoft.com/office/drawing/2014/main" id="{471AB574-A639-C52D-AA22-F43A478B8FB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324951" t="-160910" r="-324951" b="-160910"/>
          <a:stretch>
            <a:fillRect/>
          </a:stretch>
        </p:blipFill>
        <p:spPr>
          <a:xfrm>
            <a:off x="9168283" y="5143611"/>
            <a:ext cx="3047603" cy="17142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31586">
        <p14:prism/>
      </p:transition>
    </mc:Choice>
    <mc:Fallback xmlns="">
      <p:transition spd="slow" advTm="315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1"/>
                            </p:stCondLst>
                            <p:childTnLst>
                              <p:par>
                                <p:cTn id="8" presetID="8" presetClass="entr" presetSubtype="16"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amond(in)">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0F1B65-83C4-621E-2EAA-C561A7112A6F}"/>
              </a:ext>
            </a:extLst>
          </p:cNvPr>
          <p:cNvSpPr txBox="1"/>
          <p:nvPr/>
        </p:nvSpPr>
        <p:spPr>
          <a:xfrm>
            <a:off x="190550" y="116633"/>
            <a:ext cx="12097344" cy="5262979"/>
          </a:xfrm>
          <a:prstGeom prst="rect">
            <a:avLst/>
          </a:prstGeom>
          <a:noFill/>
        </p:spPr>
        <p:txBody>
          <a:bodyPr wrap="square">
            <a:spAutoFit/>
          </a:bodyPr>
          <a:lstStyle/>
          <a:p>
            <a:r>
              <a:rPr lang="en-US" sz="2800" b="1" dirty="0">
                <a:latin typeface="Lucida Bright" panose="02040602050505020304" pitchFamily="18" charset="0"/>
                <a:ea typeface="Tahoma" panose="020B0604030504040204" pitchFamily="34" charset="0"/>
                <a:cs typeface="Tahoma" panose="020B0604030504040204" pitchFamily="34" charset="0"/>
              </a:rPr>
              <a:t>AGENDA</a:t>
            </a:r>
          </a:p>
          <a:p>
            <a:endParaRPr lang="en-US" sz="2800" b="1" dirty="0">
              <a:latin typeface="Lucida Bright" panose="02040602050505020304" pitchFamily="18" charset="0"/>
              <a:ea typeface="Tahoma" panose="020B0604030504040204" pitchFamily="34" charset="0"/>
              <a:cs typeface="Tahoma" panose="020B0604030504040204" pitchFamily="34" charset="0"/>
            </a:endParaRPr>
          </a:p>
          <a:p>
            <a:pPr indent="0">
              <a:buFont typeface="+mj-lt"/>
              <a:buNone/>
            </a:pPr>
            <a:r>
              <a:rPr lang="en-US" sz="2800" b="1" dirty="0">
                <a:latin typeface="Lucida Bright" panose="02040602050505020304" pitchFamily="18" charset="0"/>
                <a:ea typeface="Tahoma" panose="020B0604030504040204" pitchFamily="34" charset="0"/>
                <a:cs typeface="Tahoma" panose="020B0604030504040204" pitchFamily="34" charset="0"/>
              </a:rPr>
              <a:t>1. INTRODUCTION- WHAT IS EARTHING</a:t>
            </a:r>
          </a:p>
          <a:p>
            <a:pPr indent="0">
              <a:buFont typeface="+mj-lt"/>
              <a:buNone/>
            </a:pPr>
            <a:endParaRPr lang="en-US" sz="2800" b="1" dirty="0">
              <a:latin typeface="Lucida Bright" panose="02040602050505020304" pitchFamily="18" charset="0"/>
              <a:ea typeface="Tahoma" panose="020B0604030504040204" pitchFamily="34" charset="0"/>
              <a:cs typeface="Tahoma" panose="020B0604030504040204" pitchFamily="34" charset="0"/>
            </a:endParaRPr>
          </a:p>
          <a:p>
            <a:pPr indent="0">
              <a:buFont typeface="+mj-lt"/>
              <a:buNone/>
            </a:pPr>
            <a:r>
              <a:rPr lang="en-US" sz="2800" b="1" dirty="0">
                <a:latin typeface="Lucida Bright" panose="02040602050505020304" pitchFamily="18" charset="0"/>
                <a:ea typeface="Tahoma" panose="020B0604030504040204" pitchFamily="34" charset="0"/>
                <a:cs typeface="Tahoma" panose="020B0604030504040204" pitchFamily="34" charset="0"/>
              </a:rPr>
              <a:t>2. THREE TYPES OF EARTHING AND THEIR USES</a:t>
            </a:r>
          </a:p>
          <a:p>
            <a:pPr indent="0">
              <a:buFont typeface="+mj-lt"/>
              <a:buNone/>
            </a:pPr>
            <a:endParaRPr lang="en-US" sz="2800" b="1" dirty="0">
              <a:latin typeface="Lucida Bright" panose="02040602050505020304" pitchFamily="18" charset="0"/>
              <a:ea typeface="Tahoma" panose="020B0604030504040204" pitchFamily="34" charset="0"/>
              <a:cs typeface="Tahoma" panose="020B0604030504040204" pitchFamily="34" charset="0"/>
            </a:endParaRPr>
          </a:p>
          <a:p>
            <a:pPr indent="0">
              <a:buFont typeface="+mj-lt"/>
              <a:buNone/>
            </a:pPr>
            <a:r>
              <a:rPr lang="en-US" sz="2800" b="1" dirty="0">
                <a:latin typeface="Lucida Bright" panose="02040602050505020304" pitchFamily="18" charset="0"/>
                <a:ea typeface="Tahoma" panose="020B0604030504040204" pitchFamily="34" charset="0"/>
                <a:cs typeface="Tahoma" panose="020B0604030504040204" pitchFamily="34" charset="0"/>
              </a:rPr>
              <a:t>3. EARTHING MYTHS</a:t>
            </a:r>
          </a:p>
          <a:p>
            <a:pPr indent="0">
              <a:buFont typeface="+mj-lt"/>
              <a:buNone/>
            </a:pPr>
            <a:endParaRPr lang="en-US" sz="2800" b="1" dirty="0">
              <a:latin typeface="Lucida Bright" panose="02040602050505020304" pitchFamily="18" charset="0"/>
              <a:ea typeface="Tahoma" panose="020B0604030504040204" pitchFamily="34" charset="0"/>
              <a:cs typeface="Tahoma" panose="020B0604030504040204" pitchFamily="34" charset="0"/>
            </a:endParaRPr>
          </a:p>
          <a:p>
            <a:pPr indent="0">
              <a:buFont typeface="+mj-lt"/>
              <a:buNone/>
            </a:pPr>
            <a:r>
              <a:rPr lang="en-US" sz="2800" b="1" dirty="0">
                <a:latin typeface="Lucida Bright" panose="02040602050505020304" pitchFamily="18" charset="0"/>
                <a:ea typeface="Tahoma" panose="020B0604030504040204" pitchFamily="34" charset="0"/>
                <a:cs typeface="Tahoma" panose="020B0604030504040204" pitchFamily="34" charset="0"/>
              </a:rPr>
              <a:t>4.  IMPORTANCE OF BONDING</a:t>
            </a:r>
          </a:p>
          <a:p>
            <a:pPr indent="0">
              <a:buFont typeface="+mj-lt"/>
              <a:buNone/>
            </a:pPr>
            <a:endParaRPr lang="en-US" sz="2800" b="1" dirty="0">
              <a:latin typeface="Lucida Bright" panose="02040602050505020304" pitchFamily="18" charset="0"/>
              <a:ea typeface="Tahoma" panose="020B0604030504040204" pitchFamily="34" charset="0"/>
              <a:cs typeface="Tahoma" panose="020B0604030504040204" pitchFamily="34" charset="0"/>
            </a:endParaRPr>
          </a:p>
          <a:p>
            <a:pPr indent="0">
              <a:buFont typeface="+mj-lt"/>
              <a:buNone/>
            </a:pPr>
            <a:r>
              <a:rPr lang="en-US" sz="2800" b="1" dirty="0">
                <a:latin typeface="Lucida Bright" panose="02040602050505020304" pitchFamily="18" charset="0"/>
                <a:ea typeface="Tahoma" panose="020B0604030504040204" pitchFamily="34" charset="0"/>
                <a:cs typeface="Tahoma" panose="020B0604030504040204" pitchFamily="34" charset="0"/>
              </a:rPr>
              <a:t>5.  CONCLUSION</a:t>
            </a:r>
          </a:p>
          <a:p>
            <a:pPr indent="0">
              <a:buFont typeface="+mj-lt"/>
              <a:buNone/>
            </a:pPr>
            <a:endParaRPr lang="en-US" sz="2800" b="1" dirty="0">
              <a:latin typeface="Lucida Bright" panose="02040602050505020304" pitchFamily="18" charset="0"/>
              <a:ea typeface="Tahoma" panose="020B0604030504040204" pitchFamily="34" charset="0"/>
              <a:cs typeface="Tahoma" panose="020B0604030504040204" pitchFamily="34" charset="0"/>
            </a:endParaRPr>
          </a:p>
        </p:txBody>
      </p:sp>
      <p:pic>
        <p:nvPicPr>
          <p:cNvPr id="2" name="Picture 1" descr="EIZ Green Logo">
            <a:extLst>
              <a:ext uri="{FF2B5EF4-FFF2-40B4-BE49-F238E27FC236}">
                <a16:creationId xmlns:a16="http://schemas.microsoft.com/office/drawing/2014/main" id="{9ACB6F7E-ECD2-F830-4AB7-38D68C53C8F8}"/>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550" y="5661248"/>
            <a:ext cx="1008112" cy="975524"/>
          </a:xfrm>
          <a:prstGeom prst="rect">
            <a:avLst/>
          </a:prstGeom>
          <a:solidFill>
            <a:srgbClr val="FFFF00">
              <a:alpha val="0"/>
            </a:srgbClr>
          </a:solidFill>
          <a:ln>
            <a:noFill/>
          </a:ln>
        </p:spPr>
      </p:pic>
      <p:pic>
        <p:nvPicPr>
          <p:cNvPr id="6" name="Audio 5">
            <a:hlinkClick r:id="" action="ppaction://media"/>
            <a:extLst>
              <a:ext uri="{FF2B5EF4-FFF2-40B4-BE49-F238E27FC236}">
                <a16:creationId xmlns:a16="http://schemas.microsoft.com/office/drawing/2014/main" id="{C9AC918C-486B-C327-25F5-57ED79B3680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324951" t="-160910" r="-324951" b="-160910"/>
          <a:stretch>
            <a:fillRect/>
          </a:stretch>
        </p:blipFill>
        <p:spPr>
          <a:xfrm>
            <a:off x="9142810" y="5143611"/>
            <a:ext cx="3047603" cy="1714277"/>
          </a:xfrm>
          <a:prstGeom prst="rect">
            <a:avLst/>
          </a:prstGeom>
        </p:spPr>
      </p:pic>
    </p:spTree>
    <p:extLst>
      <p:ext uri="{BB962C8B-B14F-4D97-AF65-F5344CB8AC3E}">
        <p14:creationId xmlns:p14="http://schemas.microsoft.com/office/powerpoint/2010/main" val="3435579303"/>
      </p:ext>
    </p:extLst>
  </p:cSld>
  <p:clrMapOvr>
    <a:masterClrMapping/>
  </p:clrMapOvr>
  <mc:AlternateContent xmlns:mc="http://schemas.openxmlformats.org/markup-compatibility/2006" xmlns:p14="http://schemas.microsoft.com/office/powerpoint/2010/main">
    <mc:Choice Requires="p14">
      <p:transition spd="slow" p14:dur="1200" advTm="30604">
        <p14:prism/>
      </p:transition>
    </mc:Choice>
    <mc:Fallback xmlns="">
      <p:transition spd="slow" advTm="306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53" presetClass="entr" presetSubtype="16"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500" fill="hold"/>
                                        <p:tgtEl>
                                          <p:spTgt spid="3"/>
                                        </p:tgtEl>
                                        <p:attrNameLst>
                                          <p:attrName>ppt_w</p:attrName>
                                        </p:attrNameLst>
                                      </p:cBhvr>
                                      <p:tavLst>
                                        <p:tav tm="0">
                                          <p:val>
                                            <p:fltVal val="0"/>
                                          </p:val>
                                        </p:tav>
                                        <p:tav tm="100000">
                                          <p:val>
                                            <p:strVal val="#ppt_w"/>
                                          </p:val>
                                        </p:tav>
                                      </p:tavLst>
                                    </p:anim>
                                    <p:anim calcmode="lin" valueType="num">
                                      <p:cBhvr>
                                        <p:cTn id="10" dur="500" fill="hold"/>
                                        <p:tgtEl>
                                          <p:spTgt spid="3"/>
                                        </p:tgtEl>
                                        <p:attrNameLst>
                                          <p:attrName>ppt_h</p:attrName>
                                        </p:attrNameLst>
                                      </p:cBhvr>
                                      <p:tavLst>
                                        <p:tav tm="0">
                                          <p:val>
                                            <p:fltVal val="0"/>
                                          </p:val>
                                        </p:tav>
                                        <p:tav tm="100000">
                                          <p:val>
                                            <p:strVal val="#ppt_h"/>
                                          </p:val>
                                        </p:tav>
                                      </p:tavLst>
                                    </p:anim>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6"/>
                </p:tgtEl>
              </p:cMediaNode>
            </p:audio>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79822-7055-8541-F293-0FAF03BD45B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87E82B2-C616-7FD3-C5ED-9408690B73B6}"/>
              </a:ext>
            </a:extLst>
          </p:cNvPr>
          <p:cNvSpPr txBox="1"/>
          <p:nvPr/>
        </p:nvSpPr>
        <p:spPr>
          <a:xfrm>
            <a:off x="0" y="0"/>
            <a:ext cx="12190413" cy="6494085"/>
          </a:xfrm>
          <a:prstGeom prst="rect">
            <a:avLst/>
          </a:prstGeom>
          <a:noFill/>
        </p:spPr>
        <p:txBody>
          <a:bodyPr wrap="square" rtlCol="0">
            <a:spAutoFit/>
          </a:bodyPr>
          <a:lstStyle/>
          <a:p>
            <a:r>
              <a:rPr lang="en-US" sz="4400" b="1" dirty="0"/>
              <a:t>INTRODUCTION:WHAT IS EARTHING/GROUNDING?</a:t>
            </a:r>
          </a:p>
          <a:p>
            <a:endParaRPr lang="en-US" sz="3600" b="1" dirty="0"/>
          </a:p>
          <a:p>
            <a:pPr marL="457200" indent="-457200">
              <a:buFont typeface="Arial" panose="020B0604020202020204" pitchFamily="34" charset="0"/>
              <a:buChar char="•"/>
            </a:pPr>
            <a:r>
              <a:rPr lang="en-US" sz="2800" b="1" dirty="0">
                <a:solidFill>
                  <a:srgbClr val="0000FF"/>
                </a:solidFill>
                <a:latin typeface="Lucida Bright" panose="02040602050505020304" pitchFamily="18" charset="0"/>
              </a:rPr>
              <a:t>Earthing and Grounding are safety features in electrical installations that connect equipment and circuits to earth (0V)to </a:t>
            </a:r>
            <a:r>
              <a:rPr lang="en-US" sz="2800" b="1" i="1" dirty="0">
                <a:solidFill>
                  <a:srgbClr val="EE0000"/>
                </a:solidFill>
                <a:latin typeface="Lucida Bright" panose="02040602050505020304" pitchFamily="18" charset="0"/>
              </a:rPr>
              <a:t>prevent electric shocks and damage to equipment</a:t>
            </a:r>
            <a:r>
              <a:rPr lang="en-US" sz="2800" b="1" dirty="0">
                <a:solidFill>
                  <a:srgbClr val="0000FF"/>
                </a:solidFill>
                <a:latin typeface="Lucida Bright" panose="02040602050505020304" pitchFamily="18" charset="0"/>
              </a:rPr>
              <a:t>.</a:t>
            </a:r>
          </a:p>
          <a:p>
            <a:pPr marL="457200" indent="-457200">
              <a:buFont typeface="Arial" panose="020B0604020202020204" pitchFamily="34" charset="0"/>
              <a:buChar char="•"/>
            </a:pPr>
            <a:endParaRPr lang="en-US" sz="2800" b="1" dirty="0">
              <a:solidFill>
                <a:srgbClr val="0000FF"/>
              </a:solidFill>
              <a:latin typeface="Lucida Bright" panose="02040602050505020304" pitchFamily="18" charset="0"/>
            </a:endParaRPr>
          </a:p>
          <a:p>
            <a:pPr marL="457200" indent="-457200">
              <a:buFont typeface="Arial" panose="020B0604020202020204" pitchFamily="34" charset="0"/>
              <a:buChar char="•"/>
            </a:pPr>
            <a:r>
              <a:rPr lang="en-US" sz="2800" b="1" i="1" dirty="0">
                <a:solidFill>
                  <a:srgbClr val="EE0000"/>
                </a:solidFill>
                <a:latin typeface="Lucida Bright" panose="02040602050505020304" pitchFamily="18" charset="0"/>
              </a:rPr>
              <a:t>Earthing protects personnel by connecting noncurrent </a:t>
            </a:r>
            <a:r>
              <a:rPr lang="en-US" sz="2800" b="1" dirty="0">
                <a:solidFill>
                  <a:srgbClr val="0000FF"/>
                </a:solidFill>
                <a:latin typeface="Lucida Bright" panose="02040602050505020304" pitchFamily="18" charset="0"/>
              </a:rPr>
              <a:t>carrying metallic parts of equipment to ground.</a:t>
            </a:r>
          </a:p>
          <a:p>
            <a:pPr marL="457200" indent="-457200">
              <a:buFont typeface="Arial" panose="020B0604020202020204" pitchFamily="34" charset="0"/>
              <a:buChar char="•"/>
            </a:pPr>
            <a:endParaRPr lang="en-US" sz="2800" b="1" dirty="0">
              <a:solidFill>
                <a:srgbClr val="0000FF"/>
              </a:solidFill>
              <a:latin typeface="Lucida Bright" panose="02040602050505020304" pitchFamily="18" charset="0"/>
            </a:endParaRPr>
          </a:p>
          <a:p>
            <a:pPr marL="457200" indent="-457200">
              <a:buFont typeface="Arial" panose="020B0604020202020204" pitchFamily="34" charset="0"/>
              <a:buChar char="•"/>
            </a:pPr>
            <a:r>
              <a:rPr lang="en-US" sz="2800" b="1" dirty="0">
                <a:solidFill>
                  <a:srgbClr val="0000FF"/>
                </a:solidFill>
                <a:latin typeface="Lucida Bright" panose="02040602050505020304" pitchFamily="18" charset="0"/>
              </a:rPr>
              <a:t>Grounding </a:t>
            </a:r>
            <a:r>
              <a:rPr lang="en-US" sz="2800" b="1" i="1" dirty="0">
                <a:solidFill>
                  <a:srgbClr val="EE0000"/>
                </a:solidFill>
                <a:latin typeface="Lucida Bright" panose="02040602050505020304" pitchFamily="18" charset="0"/>
              </a:rPr>
              <a:t>mainly ensures system stability and reliable operation </a:t>
            </a:r>
            <a:r>
              <a:rPr lang="en-US" sz="2800" b="1" dirty="0">
                <a:solidFill>
                  <a:srgbClr val="0000FF"/>
                </a:solidFill>
                <a:latin typeface="Lucida Bright" panose="02040602050505020304" pitchFamily="18" charset="0"/>
              </a:rPr>
              <a:t>by connecting the neutral point to ground. No floating voltage </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endParaRPr lang="en-US" sz="2800" b="1" dirty="0"/>
          </a:p>
        </p:txBody>
      </p:sp>
      <p:pic>
        <p:nvPicPr>
          <p:cNvPr id="2" name="Picture 1" descr="EIZ Green Logo">
            <a:extLst>
              <a:ext uri="{FF2B5EF4-FFF2-40B4-BE49-F238E27FC236}">
                <a16:creationId xmlns:a16="http://schemas.microsoft.com/office/drawing/2014/main" id="{DF6611B0-73B3-7219-86F4-A148C7C4C49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550" y="5661248"/>
            <a:ext cx="1008112" cy="975524"/>
          </a:xfrm>
          <a:prstGeom prst="rect">
            <a:avLst/>
          </a:prstGeom>
          <a:solidFill>
            <a:srgbClr val="FFFF00">
              <a:alpha val="0"/>
            </a:srgbClr>
          </a:solidFill>
          <a:ln>
            <a:noFill/>
          </a:ln>
        </p:spPr>
      </p:pic>
      <p:pic>
        <p:nvPicPr>
          <p:cNvPr id="4" name="Audio 3">
            <a:hlinkClick r:id="" action="ppaction://media"/>
            <a:extLst>
              <a:ext uri="{FF2B5EF4-FFF2-40B4-BE49-F238E27FC236}">
                <a16:creationId xmlns:a16="http://schemas.microsoft.com/office/drawing/2014/main" id="{77C84BCF-696C-D73B-BA9B-D0FDD98392E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324951" t="-160910" r="-324951" b="-160910"/>
          <a:stretch>
            <a:fillRect/>
          </a:stretch>
        </p:blipFill>
        <p:spPr>
          <a:xfrm>
            <a:off x="9142810" y="5143611"/>
            <a:ext cx="3047603" cy="1714277"/>
          </a:xfrm>
          <a:prstGeom prst="rect">
            <a:avLst/>
          </a:prstGeom>
        </p:spPr>
      </p:pic>
    </p:spTree>
    <p:extLst>
      <p:ext uri="{BB962C8B-B14F-4D97-AF65-F5344CB8AC3E}">
        <p14:creationId xmlns:p14="http://schemas.microsoft.com/office/powerpoint/2010/main" val="3185719487"/>
      </p:ext>
    </p:extLst>
  </p:cSld>
  <p:clrMapOvr>
    <a:masterClrMapping/>
  </p:clrMapOvr>
  <mc:AlternateContent xmlns:mc="http://schemas.openxmlformats.org/markup-compatibility/2006" xmlns:p14="http://schemas.microsoft.com/office/powerpoint/2010/main">
    <mc:Choice Requires="p14">
      <p:transition spd="slow" p14:dur="1200" advTm="82613">
        <p14:prism/>
      </p:transition>
    </mc:Choice>
    <mc:Fallback xmlns="">
      <p:transition spd="slow" advTm="826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8F4DD8-9F40-4B0D-9D46-B209075D7FD4}"/>
              </a:ext>
            </a:extLst>
          </p:cNvPr>
          <p:cNvSpPr txBox="1"/>
          <p:nvPr/>
        </p:nvSpPr>
        <p:spPr>
          <a:xfrm>
            <a:off x="288032" y="-6123"/>
            <a:ext cx="11902381" cy="7478970"/>
          </a:xfrm>
          <a:prstGeom prst="rect">
            <a:avLst/>
          </a:prstGeom>
          <a:noFill/>
          <a:ln>
            <a:solidFill>
              <a:schemeClr val="tx1"/>
            </a:solidFill>
          </a:ln>
        </p:spPr>
        <p:txBody>
          <a:bodyPr wrap="square" rtlCol="0">
            <a:spAutoFit/>
          </a:bodyPr>
          <a:lstStyle/>
          <a:p>
            <a:r>
              <a:rPr lang="en-US" sz="4000" b="1" dirty="0">
                <a:solidFill>
                  <a:srgbClr val="0000FF"/>
                </a:solidFill>
                <a:latin typeface="Lucida Bright" panose="02040602050505020304" pitchFamily="18" charset="0"/>
              </a:rPr>
              <a:t>THREE TYPES OF EARTHING:</a:t>
            </a:r>
          </a:p>
          <a:p>
            <a:endParaRPr lang="en-US" sz="4000" dirty="0">
              <a:latin typeface="Lucida Bright" panose="02040602050505020304" pitchFamily="18" charset="0"/>
            </a:endParaRPr>
          </a:p>
          <a:p>
            <a:pPr marL="571500" indent="-571500">
              <a:buFont typeface="Arial" panose="020B0604020202020204" pitchFamily="34" charset="0"/>
              <a:buChar char="•"/>
            </a:pPr>
            <a:r>
              <a:rPr lang="en-US" sz="2800" b="1" dirty="0">
                <a:latin typeface="Lucida Bright" panose="02040602050505020304" pitchFamily="18" charset="0"/>
              </a:rPr>
              <a:t>Utility Grounding/Earthing</a:t>
            </a:r>
          </a:p>
          <a:p>
            <a:pPr marL="571500" indent="-571500">
              <a:buFont typeface="Arial" panose="020B0604020202020204" pitchFamily="34" charset="0"/>
              <a:buChar char="•"/>
            </a:pPr>
            <a:endParaRPr lang="en-US" sz="2800" dirty="0">
              <a:latin typeface="Lucida Bright" panose="02040602050505020304" pitchFamily="18" charset="0"/>
            </a:endParaRPr>
          </a:p>
          <a:p>
            <a:pPr marL="571500" indent="-571500">
              <a:buFont typeface="Arial" panose="020B0604020202020204" pitchFamily="34" charset="0"/>
              <a:buChar char="•"/>
            </a:pPr>
            <a:endParaRPr lang="en-US" sz="2800" dirty="0">
              <a:latin typeface="Lucida Bright" panose="02040602050505020304" pitchFamily="18" charset="0"/>
            </a:endParaRPr>
          </a:p>
          <a:p>
            <a:pPr marL="571500" indent="-571500">
              <a:buFont typeface="Arial" panose="020B0604020202020204" pitchFamily="34" charset="0"/>
              <a:buChar char="•"/>
            </a:pPr>
            <a:endParaRPr lang="en-US" sz="2800" dirty="0">
              <a:latin typeface="Lucida Bright" panose="02040602050505020304" pitchFamily="18" charset="0"/>
            </a:endParaRPr>
          </a:p>
          <a:p>
            <a:pPr marL="571500" indent="-571500">
              <a:buFont typeface="Arial" panose="020B0604020202020204" pitchFamily="34" charset="0"/>
              <a:buChar char="•"/>
            </a:pPr>
            <a:r>
              <a:rPr lang="en-US" sz="2800" b="1" dirty="0">
                <a:latin typeface="Lucida Bright" panose="02040602050505020304" pitchFamily="18" charset="0"/>
              </a:rPr>
              <a:t>Local Grounding/Earthing</a:t>
            </a:r>
          </a:p>
          <a:p>
            <a:pPr marL="571500" indent="-571500">
              <a:buFont typeface="Arial" panose="020B0604020202020204" pitchFamily="34" charset="0"/>
              <a:buChar char="•"/>
            </a:pPr>
            <a:endParaRPr lang="en-US" sz="2800" dirty="0">
              <a:latin typeface="Lucida Bright" panose="02040602050505020304" pitchFamily="18" charset="0"/>
            </a:endParaRPr>
          </a:p>
          <a:p>
            <a:endParaRPr lang="en-US" sz="2800" dirty="0">
              <a:latin typeface="Lucida Bright" panose="02040602050505020304" pitchFamily="18" charset="0"/>
            </a:endParaRPr>
          </a:p>
          <a:p>
            <a:r>
              <a:rPr lang="en-US" sz="2800" dirty="0">
                <a:latin typeface="Lucida Bright" panose="02040602050505020304" pitchFamily="18" charset="0"/>
              </a:rPr>
              <a:t> </a:t>
            </a:r>
          </a:p>
          <a:p>
            <a:pPr marL="571500" indent="-571500">
              <a:buFont typeface="Arial" panose="020B0604020202020204" pitchFamily="34" charset="0"/>
              <a:buChar char="•"/>
            </a:pPr>
            <a:r>
              <a:rPr lang="en-US" sz="2800" b="1" dirty="0">
                <a:latin typeface="Lucida Bright" panose="02040602050505020304" pitchFamily="18" charset="0"/>
              </a:rPr>
              <a:t>Lightning Protection</a:t>
            </a:r>
          </a:p>
          <a:p>
            <a:r>
              <a:rPr lang="en-US" sz="2800" b="1" dirty="0">
                <a:latin typeface="Lucida Bright" panose="02040602050505020304" pitchFamily="18" charset="0"/>
              </a:rPr>
              <a:t> Grounding/Earthing</a:t>
            </a:r>
          </a:p>
          <a:p>
            <a:endParaRPr lang="en-US" sz="4000" dirty="0">
              <a:latin typeface="Lucida Bright" panose="02040602050505020304" pitchFamily="18" charset="0"/>
            </a:endParaRPr>
          </a:p>
          <a:p>
            <a:endParaRPr lang="en-US" sz="4000" dirty="0">
              <a:latin typeface="Lucida Bright" panose="02040602050505020304" pitchFamily="18" charset="0"/>
            </a:endParaRPr>
          </a:p>
          <a:p>
            <a:pPr marL="571500" indent="-571500">
              <a:buFont typeface="Arial" panose="020B0604020202020204" pitchFamily="34" charset="0"/>
              <a:buChar char="•"/>
            </a:pPr>
            <a:endParaRPr lang="en-ZM" sz="4000" dirty="0">
              <a:latin typeface="Lucida Bright" panose="02040602050505020304" pitchFamily="18" charset="0"/>
            </a:endParaRPr>
          </a:p>
        </p:txBody>
      </p:sp>
      <p:grpSp>
        <p:nvGrpSpPr>
          <p:cNvPr id="5" name="Group 4">
            <a:extLst>
              <a:ext uri="{FF2B5EF4-FFF2-40B4-BE49-F238E27FC236}">
                <a16:creationId xmlns:a16="http://schemas.microsoft.com/office/drawing/2014/main" id="{9BD92209-7FD3-69E0-0A6B-ABED716CB99D}"/>
              </a:ext>
            </a:extLst>
          </p:cNvPr>
          <p:cNvGrpSpPr/>
          <p:nvPr/>
        </p:nvGrpSpPr>
        <p:grpSpPr>
          <a:xfrm>
            <a:off x="6311230" y="692696"/>
            <a:ext cx="4536502" cy="1440160"/>
            <a:chOff x="6095206" y="476672"/>
            <a:chExt cx="4536502" cy="1440160"/>
          </a:xfrm>
        </p:grpSpPr>
        <p:grpSp>
          <p:nvGrpSpPr>
            <p:cNvPr id="6" name="Group 5">
              <a:extLst>
                <a:ext uri="{FF2B5EF4-FFF2-40B4-BE49-F238E27FC236}">
                  <a16:creationId xmlns:a16="http://schemas.microsoft.com/office/drawing/2014/main" id="{B4271E60-06E7-B292-5E68-F3BDB4E912CF}"/>
                </a:ext>
              </a:extLst>
            </p:cNvPr>
            <p:cNvGrpSpPr/>
            <p:nvPr/>
          </p:nvGrpSpPr>
          <p:grpSpPr>
            <a:xfrm>
              <a:off x="7535366" y="476672"/>
              <a:ext cx="1488161" cy="1440160"/>
              <a:chOff x="7775397" y="980728"/>
              <a:chExt cx="1632177" cy="1810925"/>
            </a:xfrm>
          </p:grpSpPr>
          <p:grpSp>
            <p:nvGrpSpPr>
              <p:cNvPr id="10" name="Group 9">
                <a:extLst>
                  <a:ext uri="{FF2B5EF4-FFF2-40B4-BE49-F238E27FC236}">
                    <a16:creationId xmlns:a16="http://schemas.microsoft.com/office/drawing/2014/main" id="{ED7837CA-96F6-374D-017A-7F749A4EC4F5}"/>
                  </a:ext>
                </a:extLst>
              </p:cNvPr>
              <p:cNvGrpSpPr/>
              <p:nvPr/>
            </p:nvGrpSpPr>
            <p:grpSpPr>
              <a:xfrm>
                <a:off x="7952878" y="980728"/>
                <a:ext cx="1454696" cy="1341149"/>
                <a:chOff x="7952878" y="980728"/>
                <a:chExt cx="1454696" cy="1341149"/>
              </a:xfrm>
            </p:grpSpPr>
            <p:grpSp>
              <p:nvGrpSpPr>
                <p:cNvPr id="12" name="Group 11">
                  <a:extLst>
                    <a:ext uri="{FF2B5EF4-FFF2-40B4-BE49-F238E27FC236}">
                      <a16:creationId xmlns:a16="http://schemas.microsoft.com/office/drawing/2014/main" id="{0996DDAA-F7EF-9D05-FBB3-C0FF4C7A5641}"/>
                    </a:ext>
                  </a:extLst>
                </p:cNvPr>
                <p:cNvGrpSpPr/>
                <p:nvPr/>
              </p:nvGrpSpPr>
              <p:grpSpPr>
                <a:xfrm>
                  <a:off x="8183438" y="980728"/>
                  <a:ext cx="1224136" cy="1008112"/>
                  <a:chOff x="8111430" y="980728"/>
                  <a:chExt cx="1296144" cy="1152128"/>
                </a:xfrm>
              </p:grpSpPr>
              <p:cxnSp>
                <p:nvCxnSpPr>
                  <p:cNvPr id="15" name="Straight Connector 14">
                    <a:extLst>
                      <a:ext uri="{FF2B5EF4-FFF2-40B4-BE49-F238E27FC236}">
                        <a16:creationId xmlns:a16="http://schemas.microsoft.com/office/drawing/2014/main" id="{4DCC13E5-CE67-A1DE-14D9-5F7570CD55D6}"/>
                      </a:ext>
                    </a:extLst>
                  </p:cNvPr>
                  <p:cNvCxnSpPr>
                    <a:cxnSpLocks/>
                  </p:cNvCxnSpPr>
                  <p:nvPr/>
                </p:nvCxnSpPr>
                <p:spPr>
                  <a:xfrm>
                    <a:off x="8111430" y="1340768"/>
                    <a:ext cx="432048" cy="43204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4BF4966-582F-8860-DC3D-7C2BB96188DC}"/>
                      </a:ext>
                    </a:extLst>
                  </p:cNvPr>
                  <p:cNvCxnSpPr>
                    <a:cxnSpLocks/>
                  </p:cNvCxnSpPr>
                  <p:nvPr/>
                </p:nvCxnSpPr>
                <p:spPr>
                  <a:xfrm flipV="1">
                    <a:off x="8543478" y="1340768"/>
                    <a:ext cx="360040" cy="43204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9B986FE-5716-794A-C808-115206FE644B}"/>
                      </a:ext>
                    </a:extLst>
                  </p:cNvPr>
                  <p:cNvCxnSpPr>
                    <a:cxnSpLocks/>
                  </p:cNvCxnSpPr>
                  <p:nvPr/>
                </p:nvCxnSpPr>
                <p:spPr>
                  <a:xfrm>
                    <a:off x="8543478" y="1772816"/>
                    <a:ext cx="0" cy="36004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2197D9-FA07-6C3E-2F68-B76AF00641D7}"/>
                      </a:ext>
                    </a:extLst>
                  </p:cNvPr>
                  <p:cNvCxnSpPr/>
                  <p:nvPr/>
                </p:nvCxnSpPr>
                <p:spPr>
                  <a:xfrm>
                    <a:off x="8903518" y="1340768"/>
                    <a:ext cx="50405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9A369AB-0AF2-36E4-0184-B7D639F3130A}"/>
                      </a:ext>
                    </a:extLst>
                  </p:cNvPr>
                  <p:cNvCxnSpPr/>
                  <p:nvPr/>
                </p:nvCxnSpPr>
                <p:spPr>
                  <a:xfrm flipV="1">
                    <a:off x="8111430" y="980728"/>
                    <a:ext cx="0" cy="36004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EDD1C06-E029-3CEA-2768-4161563BB479}"/>
                      </a:ext>
                    </a:extLst>
                  </p:cNvPr>
                  <p:cNvCxnSpPr/>
                  <p:nvPr/>
                </p:nvCxnSpPr>
                <p:spPr>
                  <a:xfrm>
                    <a:off x="8111430" y="980728"/>
                    <a:ext cx="115212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F9D27A0-E7CE-27F6-87D3-1776CFD960B7}"/>
                      </a:ext>
                    </a:extLst>
                  </p:cNvPr>
                  <p:cNvCxnSpPr/>
                  <p:nvPr/>
                </p:nvCxnSpPr>
                <p:spPr>
                  <a:xfrm>
                    <a:off x="8543478" y="2132856"/>
                    <a:ext cx="7200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a:extLst>
                    <a:ext uri="{FF2B5EF4-FFF2-40B4-BE49-F238E27FC236}">
                      <a16:creationId xmlns:a16="http://schemas.microsoft.com/office/drawing/2014/main" id="{A310C730-1989-3D77-B866-E78F057B89CD}"/>
                    </a:ext>
                  </a:extLst>
                </p:cNvPr>
                <p:cNvCxnSpPr/>
                <p:nvPr/>
              </p:nvCxnSpPr>
              <p:spPr>
                <a:xfrm flipH="1">
                  <a:off x="7967414" y="1673805"/>
                  <a:ext cx="624069" cy="0"/>
                </a:xfrm>
                <a:prstGeom prst="line">
                  <a:avLst/>
                </a:prstGeom>
                <a:ln w="76200">
                  <a:solidFill>
                    <a:srgbClr val="2DFC0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60CD7A5-1E5C-49C4-EFE1-1D449E50D19B}"/>
                    </a:ext>
                  </a:extLst>
                </p:cNvPr>
                <p:cNvCxnSpPr/>
                <p:nvPr/>
              </p:nvCxnSpPr>
              <p:spPr>
                <a:xfrm>
                  <a:off x="7952878" y="1673805"/>
                  <a:ext cx="0" cy="648072"/>
                </a:xfrm>
                <a:prstGeom prst="line">
                  <a:avLst/>
                </a:prstGeom>
                <a:ln w="76200">
                  <a:solidFill>
                    <a:srgbClr val="2DFC0A"/>
                  </a:solidFill>
                </a:ln>
              </p:spPr>
              <p:style>
                <a:lnRef idx="1">
                  <a:schemeClr val="accent1"/>
                </a:lnRef>
                <a:fillRef idx="0">
                  <a:schemeClr val="accent1"/>
                </a:fillRef>
                <a:effectRef idx="0">
                  <a:schemeClr val="accent1"/>
                </a:effectRef>
                <a:fontRef idx="minor">
                  <a:schemeClr val="tx1"/>
                </a:fontRef>
              </p:style>
            </p:cxnSp>
          </p:grpSp>
          <p:sp>
            <p:nvSpPr>
              <p:cNvPr id="11" name="Flowchart: Merge 10">
                <a:extLst>
                  <a:ext uri="{FF2B5EF4-FFF2-40B4-BE49-F238E27FC236}">
                    <a16:creationId xmlns:a16="http://schemas.microsoft.com/office/drawing/2014/main" id="{825CF689-4E4F-42BA-339B-9260D31D9343}"/>
                  </a:ext>
                </a:extLst>
              </p:cNvPr>
              <p:cNvSpPr/>
              <p:nvPr/>
            </p:nvSpPr>
            <p:spPr>
              <a:xfrm>
                <a:off x="7775397" y="2321877"/>
                <a:ext cx="408041" cy="469776"/>
              </a:xfrm>
              <a:prstGeom prst="flowChartMerge">
                <a:avLst/>
              </a:prstGeom>
              <a:solidFill>
                <a:srgbClr val="2DFC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sp>
          <p:nvSpPr>
            <p:cNvPr id="7" name="TextBox 6">
              <a:extLst>
                <a:ext uri="{FF2B5EF4-FFF2-40B4-BE49-F238E27FC236}">
                  <a16:creationId xmlns:a16="http://schemas.microsoft.com/office/drawing/2014/main" id="{9CA593A4-77FE-3C91-1CDF-4F1A9A2F52C6}"/>
                </a:ext>
              </a:extLst>
            </p:cNvPr>
            <p:cNvSpPr txBox="1"/>
            <p:nvPr/>
          </p:nvSpPr>
          <p:spPr>
            <a:xfrm>
              <a:off x="6095206" y="1153117"/>
              <a:ext cx="1440158" cy="523220"/>
            </a:xfrm>
            <a:prstGeom prst="rect">
              <a:avLst/>
            </a:prstGeom>
            <a:noFill/>
          </p:spPr>
          <p:txBody>
            <a:bodyPr wrap="square" rtlCol="0">
              <a:spAutoFit/>
            </a:bodyPr>
            <a:lstStyle/>
            <a:p>
              <a:r>
                <a:rPr lang="en-US" sz="2800" b="1" dirty="0"/>
                <a:t>earthing</a:t>
              </a:r>
              <a:endParaRPr lang="en-ZM" sz="2800" b="1" dirty="0"/>
            </a:p>
          </p:txBody>
        </p:sp>
        <p:cxnSp>
          <p:nvCxnSpPr>
            <p:cNvPr id="8" name="Straight Connector 7">
              <a:extLst>
                <a:ext uri="{FF2B5EF4-FFF2-40B4-BE49-F238E27FC236}">
                  <a16:creationId xmlns:a16="http://schemas.microsoft.com/office/drawing/2014/main" id="{B6876F1E-564F-DF15-51B5-680643BBEFB8}"/>
                </a:ext>
              </a:extLst>
            </p:cNvPr>
            <p:cNvCxnSpPr/>
            <p:nvPr/>
          </p:nvCxnSpPr>
          <p:spPr>
            <a:xfrm>
              <a:off x="8279444" y="1027849"/>
              <a:ext cx="22082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0080E60-98B6-D458-400D-11BC353775EC}"/>
                </a:ext>
              </a:extLst>
            </p:cNvPr>
            <p:cNvSpPr txBox="1"/>
            <p:nvPr/>
          </p:nvSpPr>
          <p:spPr>
            <a:xfrm>
              <a:off x="9335566" y="504629"/>
              <a:ext cx="1296142" cy="523220"/>
            </a:xfrm>
            <a:prstGeom prst="rect">
              <a:avLst/>
            </a:prstGeom>
            <a:noFill/>
          </p:spPr>
          <p:txBody>
            <a:bodyPr wrap="square" rtlCol="0">
              <a:spAutoFit/>
            </a:bodyPr>
            <a:lstStyle/>
            <a:p>
              <a:r>
                <a:rPr lang="en-US" sz="2800" b="1" dirty="0"/>
                <a:t>neutral</a:t>
              </a:r>
              <a:endParaRPr lang="en-ZM" sz="2800" b="1" dirty="0"/>
            </a:p>
          </p:txBody>
        </p:sp>
      </p:grpSp>
      <p:grpSp>
        <p:nvGrpSpPr>
          <p:cNvPr id="64" name="Group 63">
            <a:extLst>
              <a:ext uri="{FF2B5EF4-FFF2-40B4-BE49-F238E27FC236}">
                <a16:creationId xmlns:a16="http://schemas.microsoft.com/office/drawing/2014/main" id="{792B3D9B-5D89-EF09-3D7E-2DDED486E00A}"/>
              </a:ext>
            </a:extLst>
          </p:cNvPr>
          <p:cNvGrpSpPr/>
          <p:nvPr/>
        </p:nvGrpSpPr>
        <p:grpSpPr>
          <a:xfrm>
            <a:off x="6311229" y="2166093"/>
            <a:ext cx="5128225" cy="2268729"/>
            <a:chOff x="6295573" y="2160689"/>
            <a:chExt cx="5128225" cy="2268729"/>
          </a:xfrm>
        </p:grpSpPr>
        <p:grpSp>
          <p:nvGrpSpPr>
            <p:cNvPr id="61" name="Group 60">
              <a:extLst>
                <a:ext uri="{FF2B5EF4-FFF2-40B4-BE49-F238E27FC236}">
                  <a16:creationId xmlns:a16="http://schemas.microsoft.com/office/drawing/2014/main" id="{3E9FF72E-F60A-51C2-FC31-2AF5BD3D0815}"/>
                </a:ext>
              </a:extLst>
            </p:cNvPr>
            <p:cNvGrpSpPr/>
            <p:nvPr/>
          </p:nvGrpSpPr>
          <p:grpSpPr>
            <a:xfrm>
              <a:off x="6295573" y="2160689"/>
              <a:ext cx="4402646" cy="2042852"/>
              <a:chOff x="6295573" y="2160689"/>
              <a:chExt cx="4402646" cy="2042852"/>
            </a:xfrm>
          </p:grpSpPr>
          <p:grpSp>
            <p:nvGrpSpPr>
              <p:cNvPr id="59" name="Group 58">
                <a:extLst>
                  <a:ext uri="{FF2B5EF4-FFF2-40B4-BE49-F238E27FC236}">
                    <a16:creationId xmlns:a16="http://schemas.microsoft.com/office/drawing/2014/main" id="{A3A0717A-C1E5-B6D5-73BB-E883463549BC}"/>
                  </a:ext>
                </a:extLst>
              </p:cNvPr>
              <p:cNvGrpSpPr/>
              <p:nvPr/>
            </p:nvGrpSpPr>
            <p:grpSpPr>
              <a:xfrm>
                <a:off x="6809790" y="2160689"/>
                <a:ext cx="3888429" cy="2042852"/>
                <a:chOff x="6529451" y="2199301"/>
                <a:chExt cx="4986151" cy="2732812"/>
              </a:xfrm>
            </p:grpSpPr>
            <p:sp>
              <p:nvSpPr>
                <p:cNvPr id="39" name="Oval 38">
                  <a:extLst>
                    <a:ext uri="{FF2B5EF4-FFF2-40B4-BE49-F238E27FC236}">
                      <a16:creationId xmlns:a16="http://schemas.microsoft.com/office/drawing/2014/main" id="{03FB2511-E542-0467-117C-101D5F9B3ED8}"/>
                    </a:ext>
                  </a:extLst>
                </p:cNvPr>
                <p:cNvSpPr/>
                <p:nvPr/>
              </p:nvSpPr>
              <p:spPr>
                <a:xfrm>
                  <a:off x="8093423" y="3515932"/>
                  <a:ext cx="216024" cy="18714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nvGrpSpPr>
                <p:cNvPr id="58" name="Group 57">
                  <a:extLst>
                    <a:ext uri="{FF2B5EF4-FFF2-40B4-BE49-F238E27FC236}">
                      <a16:creationId xmlns:a16="http://schemas.microsoft.com/office/drawing/2014/main" id="{7AA0E549-CA06-6D36-5E5A-56918A26736D}"/>
                    </a:ext>
                  </a:extLst>
                </p:cNvPr>
                <p:cNvGrpSpPr/>
                <p:nvPr/>
              </p:nvGrpSpPr>
              <p:grpSpPr>
                <a:xfrm>
                  <a:off x="6529451" y="2199301"/>
                  <a:ext cx="4986151" cy="2732812"/>
                  <a:chOff x="6527254" y="2179639"/>
                  <a:chExt cx="4986151" cy="2732812"/>
                </a:xfrm>
              </p:grpSpPr>
              <p:cxnSp>
                <p:nvCxnSpPr>
                  <p:cNvPr id="41" name="Straight Connector 40">
                    <a:extLst>
                      <a:ext uri="{FF2B5EF4-FFF2-40B4-BE49-F238E27FC236}">
                        <a16:creationId xmlns:a16="http://schemas.microsoft.com/office/drawing/2014/main" id="{E79B3B92-2BB9-13D3-3CD1-ABC42FB6D456}"/>
                      </a:ext>
                    </a:extLst>
                  </p:cNvPr>
                  <p:cNvCxnSpPr>
                    <a:cxnSpLocks/>
                    <a:endCxn id="39" idx="6"/>
                  </p:cNvCxnSpPr>
                  <p:nvPr/>
                </p:nvCxnSpPr>
                <p:spPr>
                  <a:xfrm>
                    <a:off x="6527254" y="3549818"/>
                    <a:ext cx="1782193" cy="596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4F14E197-108E-D3BA-0F8A-8E9AB94DFC7B}"/>
                      </a:ext>
                    </a:extLst>
                  </p:cNvPr>
                  <p:cNvGrpSpPr/>
                  <p:nvPr/>
                </p:nvGrpSpPr>
                <p:grpSpPr>
                  <a:xfrm>
                    <a:off x="8064785" y="2179639"/>
                    <a:ext cx="3448620" cy="2732812"/>
                    <a:chOff x="8001480" y="2195239"/>
                    <a:chExt cx="3448620" cy="2732812"/>
                  </a:xfrm>
                </p:grpSpPr>
                <p:cxnSp>
                  <p:nvCxnSpPr>
                    <p:cNvPr id="23" name="Straight Connector 22">
                      <a:extLst>
                        <a:ext uri="{FF2B5EF4-FFF2-40B4-BE49-F238E27FC236}">
                          <a16:creationId xmlns:a16="http://schemas.microsoft.com/office/drawing/2014/main" id="{756DE283-F202-EF0C-6EEE-5F42F4873275}"/>
                        </a:ext>
                      </a:extLst>
                    </p:cNvPr>
                    <p:cNvCxnSpPr>
                      <a:cxnSpLocks/>
                    </p:cNvCxnSpPr>
                    <p:nvPr/>
                  </p:nvCxnSpPr>
                  <p:spPr>
                    <a:xfrm flipH="1">
                      <a:off x="8001480" y="2195239"/>
                      <a:ext cx="1114057" cy="103198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60B2B467-80FC-1E7B-32EA-0BAC8B0EB14D}"/>
                        </a:ext>
                      </a:extLst>
                    </p:cNvPr>
                    <p:cNvSpPr/>
                    <p:nvPr/>
                  </p:nvSpPr>
                  <p:spPr>
                    <a:xfrm>
                      <a:off x="8210966" y="2996952"/>
                      <a:ext cx="1700664" cy="129613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nvGrpSpPr>
                    <p:cNvPr id="27" name="Group 26">
                      <a:extLst>
                        <a:ext uri="{FF2B5EF4-FFF2-40B4-BE49-F238E27FC236}">
                          <a16:creationId xmlns:a16="http://schemas.microsoft.com/office/drawing/2014/main" id="{96A5FB54-5F60-E2ED-F1D2-A57C38AACBB5}"/>
                        </a:ext>
                      </a:extLst>
                    </p:cNvPr>
                    <p:cNvGrpSpPr/>
                    <p:nvPr/>
                  </p:nvGrpSpPr>
                  <p:grpSpPr>
                    <a:xfrm>
                      <a:off x="8165126" y="3339824"/>
                      <a:ext cx="2877804" cy="510347"/>
                      <a:chOff x="8958255" y="2620832"/>
                      <a:chExt cx="2877804" cy="510347"/>
                    </a:xfrm>
                  </p:grpSpPr>
                  <p:grpSp>
                    <p:nvGrpSpPr>
                      <p:cNvPr id="28" name="Group 27">
                        <a:extLst>
                          <a:ext uri="{FF2B5EF4-FFF2-40B4-BE49-F238E27FC236}">
                            <a16:creationId xmlns:a16="http://schemas.microsoft.com/office/drawing/2014/main" id="{3E1338BC-A8F4-3913-5C8D-AC54C2F4077E}"/>
                          </a:ext>
                        </a:extLst>
                      </p:cNvPr>
                      <p:cNvGrpSpPr/>
                      <p:nvPr/>
                    </p:nvGrpSpPr>
                    <p:grpSpPr>
                      <a:xfrm>
                        <a:off x="8958255" y="2620832"/>
                        <a:ext cx="2877804" cy="281944"/>
                        <a:chOff x="8958255" y="2564904"/>
                        <a:chExt cx="2877804" cy="281944"/>
                      </a:xfrm>
                    </p:grpSpPr>
                    <p:cxnSp>
                      <p:nvCxnSpPr>
                        <p:cNvPr id="32" name="Straight Connector 31">
                          <a:extLst>
                            <a:ext uri="{FF2B5EF4-FFF2-40B4-BE49-F238E27FC236}">
                              <a16:creationId xmlns:a16="http://schemas.microsoft.com/office/drawing/2014/main" id="{6A704701-2045-8E11-EDF0-37EA64ED266D}"/>
                            </a:ext>
                          </a:extLst>
                        </p:cNvPr>
                        <p:cNvCxnSpPr>
                          <a:cxnSpLocks/>
                          <a:endCxn id="53" idx="3"/>
                        </p:cNvCxnSpPr>
                        <p:nvPr/>
                      </p:nvCxnSpPr>
                      <p:spPr>
                        <a:xfrm>
                          <a:off x="9191550" y="2564904"/>
                          <a:ext cx="2644509" cy="79087"/>
                        </a:xfrm>
                        <a:prstGeom prst="line">
                          <a:avLst/>
                        </a:prstGeom>
                        <a:ln w="57150">
                          <a:solidFill>
                            <a:srgbClr val="33CC3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016BD8F-9C7A-C542-6EB6-46C20482F521}"/>
                            </a:ext>
                          </a:extLst>
                        </p:cNvPr>
                        <p:cNvCxnSpPr>
                          <a:cxnSpLocks/>
                        </p:cNvCxnSpPr>
                        <p:nvPr/>
                      </p:nvCxnSpPr>
                      <p:spPr>
                        <a:xfrm>
                          <a:off x="8958255" y="2846848"/>
                          <a:ext cx="233295"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2CDC198-8950-7E01-B664-0B68A6BEACE5}"/>
                            </a:ext>
                          </a:extLst>
                        </p:cNvPr>
                        <p:cNvCxnSpPr/>
                        <p:nvPr/>
                      </p:nvCxnSpPr>
                      <p:spPr>
                        <a:xfrm flipV="1">
                          <a:off x="9191550" y="2564904"/>
                          <a:ext cx="0" cy="2784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9CA15396-F8A8-8B49-F587-E5C211721D64}"/>
                          </a:ext>
                        </a:extLst>
                      </p:cNvPr>
                      <p:cNvGrpSpPr/>
                      <p:nvPr/>
                    </p:nvGrpSpPr>
                    <p:grpSpPr>
                      <a:xfrm>
                        <a:off x="9167584" y="2864386"/>
                        <a:ext cx="2441966" cy="266793"/>
                        <a:chOff x="9167584" y="2864386"/>
                        <a:chExt cx="2441966" cy="266793"/>
                      </a:xfrm>
                    </p:grpSpPr>
                    <p:cxnSp>
                      <p:nvCxnSpPr>
                        <p:cNvPr id="30" name="Straight Connector 29">
                          <a:extLst>
                            <a:ext uri="{FF2B5EF4-FFF2-40B4-BE49-F238E27FC236}">
                              <a16:creationId xmlns:a16="http://schemas.microsoft.com/office/drawing/2014/main" id="{23675D7E-743D-3A7E-034A-DEE18EF38948}"/>
                            </a:ext>
                          </a:extLst>
                        </p:cNvPr>
                        <p:cNvCxnSpPr/>
                        <p:nvPr/>
                      </p:nvCxnSpPr>
                      <p:spPr>
                        <a:xfrm>
                          <a:off x="9191550" y="2864386"/>
                          <a:ext cx="0" cy="20457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9C95333-1BC7-1EFF-45CC-6EA97439BA29}"/>
                            </a:ext>
                          </a:extLst>
                        </p:cNvPr>
                        <p:cNvCxnSpPr>
                          <a:cxnSpLocks/>
                          <a:endCxn id="47" idx="3"/>
                        </p:cNvCxnSpPr>
                        <p:nvPr/>
                      </p:nvCxnSpPr>
                      <p:spPr>
                        <a:xfrm>
                          <a:off x="9167584" y="3068960"/>
                          <a:ext cx="2441966" cy="622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6" name="Group 35">
                      <a:extLst>
                        <a:ext uri="{FF2B5EF4-FFF2-40B4-BE49-F238E27FC236}">
                          <a16:creationId xmlns:a16="http://schemas.microsoft.com/office/drawing/2014/main" id="{494506B2-2320-C3C4-FDCF-D411E26372F1}"/>
                        </a:ext>
                      </a:extLst>
                    </p:cNvPr>
                    <p:cNvGrpSpPr/>
                    <p:nvPr/>
                  </p:nvGrpSpPr>
                  <p:grpSpPr>
                    <a:xfrm>
                      <a:off x="8015461" y="3609502"/>
                      <a:ext cx="360040" cy="1318549"/>
                      <a:chOff x="8692799" y="5218797"/>
                      <a:chExt cx="360040" cy="1318549"/>
                    </a:xfrm>
                  </p:grpSpPr>
                  <p:sp>
                    <p:nvSpPr>
                      <p:cNvPr id="37" name="Flowchart: Merge 36">
                        <a:extLst>
                          <a:ext uri="{FF2B5EF4-FFF2-40B4-BE49-F238E27FC236}">
                            <a16:creationId xmlns:a16="http://schemas.microsoft.com/office/drawing/2014/main" id="{B63F0996-0E3F-3D46-AD36-16E8E6EFFAC9}"/>
                          </a:ext>
                        </a:extLst>
                      </p:cNvPr>
                      <p:cNvSpPr/>
                      <p:nvPr/>
                    </p:nvSpPr>
                    <p:spPr>
                      <a:xfrm>
                        <a:off x="8692799" y="6139578"/>
                        <a:ext cx="360040" cy="397768"/>
                      </a:xfrm>
                      <a:prstGeom prst="flowChartMerge">
                        <a:avLst/>
                      </a:prstGeom>
                      <a:solidFill>
                        <a:srgbClr val="2DFC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dirty="0"/>
                      </a:p>
                    </p:txBody>
                  </p:sp>
                  <p:cxnSp>
                    <p:nvCxnSpPr>
                      <p:cNvPr id="38" name="Straight Connector 37">
                        <a:extLst>
                          <a:ext uri="{FF2B5EF4-FFF2-40B4-BE49-F238E27FC236}">
                            <a16:creationId xmlns:a16="http://schemas.microsoft.com/office/drawing/2014/main" id="{93506B1B-05CE-71A1-2128-98D3652A2E4D}"/>
                          </a:ext>
                        </a:extLst>
                      </p:cNvPr>
                      <p:cNvCxnSpPr>
                        <a:cxnSpLocks/>
                      </p:cNvCxnSpPr>
                      <p:nvPr/>
                    </p:nvCxnSpPr>
                    <p:spPr>
                      <a:xfrm>
                        <a:off x="8850852" y="5218797"/>
                        <a:ext cx="0" cy="92078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0450531F-8814-AA7F-8361-935342339EF4}"/>
                        </a:ext>
                      </a:extLst>
                    </p:cNvPr>
                    <p:cNvSpPr txBox="1"/>
                    <p:nvPr/>
                  </p:nvSpPr>
                  <p:spPr>
                    <a:xfrm>
                      <a:off x="10667714" y="2636912"/>
                      <a:ext cx="504056" cy="523220"/>
                    </a:xfrm>
                    <a:prstGeom prst="rect">
                      <a:avLst/>
                    </a:prstGeom>
                    <a:noFill/>
                  </p:spPr>
                  <p:txBody>
                    <a:bodyPr wrap="square" rtlCol="0">
                      <a:spAutoFit/>
                    </a:bodyPr>
                    <a:lstStyle/>
                    <a:p>
                      <a:r>
                        <a:rPr lang="en-US" sz="2800" b="1" dirty="0"/>
                        <a:t>E</a:t>
                      </a:r>
                      <a:endParaRPr lang="en-ZM" sz="2800" b="1" dirty="0"/>
                    </a:p>
                  </p:txBody>
                </p:sp>
                <p:sp>
                  <p:nvSpPr>
                    <p:cNvPr id="46" name="Rectangle 45">
                      <a:extLst>
                        <a:ext uri="{FF2B5EF4-FFF2-40B4-BE49-F238E27FC236}">
                          <a16:creationId xmlns:a16="http://schemas.microsoft.com/office/drawing/2014/main" id="{C0897059-BBF0-6405-198B-20D2D1A9F012}"/>
                        </a:ext>
                      </a:extLst>
                    </p:cNvPr>
                    <p:cNvSpPr/>
                    <p:nvPr/>
                  </p:nvSpPr>
                  <p:spPr>
                    <a:xfrm>
                      <a:off x="11119010" y="3706155"/>
                      <a:ext cx="222096" cy="28803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47" name="Rectangle 46">
                      <a:extLst>
                        <a:ext uri="{FF2B5EF4-FFF2-40B4-BE49-F238E27FC236}">
                          <a16:creationId xmlns:a16="http://schemas.microsoft.com/office/drawing/2014/main" id="{FF001B15-1303-7093-80DE-B50CAA58BEBC}"/>
                        </a:ext>
                      </a:extLst>
                    </p:cNvPr>
                    <p:cNvSpPr/>
                    <p:nvPr/>
                  </p:nvSpPr>
                  <p:spPr>
                    <a:xfrm>
                      <a:off x="10594325" y="3706155"/>
                      <a:ext cx="222096" cy="28803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51" name="TextBox 50">
                      <a:extLst>
                        <a:ext uri="{FF2B5EF4-FFF2-40B4-BE49-F238E27FC236}">
                          <a16:creationId xmlns:a16="http://schemas.microsoft.com/office/drawing/2014/main" id="{79E0A0E3-305D-E228-78AA-744C30B47681}"/>
                        </a:ext>
                      </a:extLst>
                    </p:cNvPr>
                    <p:cNvSpPr txBox="1"/>
                    <p:nvPr/>
                  </p:nvSpPr>
                  <p:spPr>
                    <a:xfrm>
                      <a:off x="10029173" y="3768623"/>
                      <a:ext cx="592250" cy="523220"/>
                    </a:xfrm>
                    <a:prstGeom prst="rect">
                      <a:avLst/>
                    </a:prstGeom>
                    <a:noFill/>
                  </p:spPr>
                  <p:txBody>
                    <a:bodyPr wrap="square" rtlCol="0">
                      <a:spAutoFit/>
                    </a:bodyPr>
                    <a:lstStyle/>
                    <a:p>
                      <a:r>
                        <a:rPr lang="en-US" sz="2800" dirty="0"/>
                        <a:t>N</a:t>
                      </a:r>
                      <a:endParaRPr lang="en-ZM" sz="2800" dirty="0"/>
                    </a:p>
                  </p:txBody>
                </p:sp>
                <p:sp>
                  <p:nvSpPr>
                    <p:cNvPr id="52" name="Rectangle 51">
                      <a:extLst>
                        <a:ext uri="{FF2B5EF4-FFF2-40B4-BE49-F238E27FC236}">
                          <a16:creationId xmlns:a16="http://schemas.microsoft.com/office/drawing/2014/main" id="{DA654BDD-AEFA-F63D-991D-ECF9AE05927D}"/>
                        </a:ext>
                      </a:extLst>
                    </p:cNvPr>
                    <p:cNvSpPr/>
                    <p:nvPr/>
                  </p:nvSpPr>
                  <p:spPr>
                    <a:xfrm>
                      <a:off x="10487694" y="3244102"/>
                      <a:ext cx="962406" cy="84985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53" name="Rectangle 52">
                      <a:extLst>
                        <a:ext uri="{FF2B5EF4-FFF2-40B4-BE49-F238E27FC236}">
                          <a16:creationId xmlns:a16="http://schemas.microsoft.com/office/drawing/2014/main" id="{38A6FC4F-39E0-D6D4-1E34-B044A631F0A3}"/>
                        </a:ext>
                      </a:extLst>
                    </p:cNvPr>
                    <p:cNvSpPr/>
                    <p:nvPr/>
                  </p:nvSpPr>
                  <p:spPr>
                    <a:xfrm>
                      <a:off x="10820834" y="3274895"/>
                      <a:ext cx="222096" cy="28803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grpSp>
          </p:grpSp>
          <p:sp>
            <p:nvSpPr>
              <p:cNvPr id="60" name="TextBox 59">
                <a:extLst>
                  <a:ext uri="{FF2B5EF4-FFF2-40B4-BE49-F238E27FC236}">
                    <a16:creationId xmlns:a16="http://schemas.microsoft.com/office/drawing/2014/main" id="{02273CC3-90FE-970E-EF55-D66AAF5821BA}"/>
                  </a:ext>
                </a:extLst>
              </p:cNvPr>
              <p:cNvSpPr txBox="1"/>
              <p:nvPr/>
            </p:nvSpPr>
            <p:spPr>
              <a:xfrm>
                <a:off x="6295573" y="2684022"/>
                <a:ext cx="1555086" cy="523220"/>
              </a:xfrm>
              <a:prstGeom prst="rect">
                <a:avLst/>
              </a:prstGeom>
              <a:noFill/>
            </p:spPr>
            <p:txBody>
              <a:bodyPr wrap="square" rtlCol="0">
                <a:spAutoFit/>
              </a:bodyPr>
              <a:lstStyle/>
              <a:p>
                <a:r>
                  <a:rPr lang="en-US" sz="2800" b="1" dirty="0"/>
                  <a:t>Neutral</a:t>
                </a:r>
                <a:endParaRPr lang="en-ZM" sz="2800" b="1" dirty="0"/>
              </a:p>
            </p:txBody>
          </p:sp>
        </p:grpSp>
        <p:sp>
          <p:nvSpPr>
            <p:cNvPr id="63" name="TextBox 62">
              <a:extLst>
                <a:ext uri="{FF2B5EF4-FFF2-40B4-BE49-F238E27FC236}">
                  <a16:creationId xmlns:a16="http://schemas.microsoft.com/office/drawing/2014/main" id="{7F399856-361D-31AA-4C26-36BCE26D4DA8}"/>
                </a:ext>
              </a:extLst>
            </p:cNvPr>
            <p:cNvSpPr txBox="1"/>
            <p:nvPr/>
          </p:nvSpPr>
          <p:spPr>
            <a:xfrm>
              <a:off x="8443223" y="3906198"/>
              <a:ext cx="2980575" cy="523220"/>
            </a:xfrm>
            <a:prstGeom prst="rect">
              <a:avLst/>
            </a:prstGeom>
            <a:noFill/>
          </p:spPr>
          <p:txBody>
            <a:bodyPr wrap="square" rtlCol="0">
              <a:spAutoFit/>
            </a:bodyPr>
            <a:lstStyle/>
            <a:p>
              <a:r>
                <a:rPr lang="en-US" sz="2800" b="1" dirty="0"/>
                <a:t>LOCAL EARTHING</a:t>
              </a:r>
              <a:endParaRPr lang="en-ZM" sz="2800" b="1" dirty="0"/>
            </a:p>
          </p:txBody>
        </p:sp>
      </p:grpSp>
      <p:grpSp>
        <p:nvGrpSpPr>
          <p:cNvPr id="83" name="Group 82">
            <a:extLst>
              <a:ext uri="{FF2B5EF4-FFF2-40B4-BE49-F238E27FC236}">
                <a16:creationId xmlns:a16="http://schemas.microsoft.com/office/drawing/2014/main" id="{35DA4288-6E23-6DA7-055D-6D0324046AEE}"/>
              </a:ext>
            </a:extLst>
          </p:cNvPr>
          <p:cNvGrpSpPr/>
          <p:nvPr/>
        </p:nvGrpSpPr>
        <p:grpSpPr>
          <a:xfrm>
            <a:off x="5303118" y="3911602"/>
            <a:ext cx="5400600" cy="2905606"/>
            <a:chOff x="5303118" y="3911602"/>
            <a:chExt cx="5400600" cy="2905606"/>
          </a:xfrm>
        </p:grpSpPr>
        <p:grpSp>
          <p:nvGrpSpPr>
            <p:cNvPr id="77" name="Group 76">
              <a:extLst>
                <a:ext uri="{FF2B5EF4-FFF2-40B4-BE49-F238E27FC236}">
                  <a16:creationId xmlns:a16="http://schemas.microsoft.com/office/drawing/2014/main" id="{BE4B65F3-2A44-F3C0-4EF5-4A39844E830F}"/>
                </a:ext>
              </a:extLst>
            </p:cNvPr>
            <p:cNvGrpSpPr/>
            <p:nvPr/>
          </p:nvGrpSpPr>
          <p:grpSpPr>
            <a:xfrm>
              <a:off x="5807174" y="3992546"/>
              <a:ext cx="1783633" cy="2615059"/>
              <a:chOff x="6429935" y="4057908"/>
              <a:chExt cx="1783633" cy="2615059"/>
            </a:xfrm>
          </p:grpSpPr>
          <p:sp>
            <p:nvSpPr>
              <p:cNvPr id="65" name="Rectangle 64">
                <a:extLst>
                  <a:ext uri="{FF2B5EF4-FFF2-40B4-BE49-F238E27FC236}">
                    <a16:creationId xmlns:a16="http://schemas.microsoft.com/office/drawing/2014/main" id="{5709C215-7D81-A514-BF08-A7DFCEDCC429}"/>
                  </a:ext>
                </a:extLst>
              </p:cNvPr>
              <p:cNvSpPr/>
              <p:nvPr/>
            </p:nvSpPr>
            <p:spPr>
              <a:xfrm>
                <a:off x="6825446" y="4869160"/>
                <a:ext cx="1388122" cy="968899"/>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67" name="Straight Connector 66">
                <a:extLst>
                  <a:ext uri="{FF2B5EF4-FFF2-40B4-BE49-F238E27FC236}">
                    <a16:creationId xmlns:a16="http://schemas.microsoft.com/office/drawing/2014/main" id="{8E42677C-537A-2FB4-899A-927C0B36FE4B}"/>
                  </a:ext>
                </a:extLst>
              </p:cNvPr>
              <p:cNvCxnSpPr/>
              <p:nvPr/>
            </p:nvCxnSpPr>
            <p:spPr>
              <a:xfrm flipV="1">
                <a:off x="6527254" y="4581128"/>
                <a:ext cx="792088"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B678A536-2AB5-0E98-F573-716C697CF2E4}"/>
                  </a:ext>
                </a:extLst>
              </p:cNvPr>
              <p:cNvCxnSpPr>
                <a:cxnSpLocks/>
              </p:cNvCxnSpPr>
              <p:nvPr/>
            </p:nvCxnSpPr>
            <p:spPr>
              <a:xfrm flipV="1">
                <a:off x="7319342" y="4057908"/>
                <a:ext cx="0" cy="523220"/>
              </a:xfrm>
              <a:prstGeom prst="straightConnector1">
                <a:avLst/>
              </a:prstGeom>
              <a:ln w="38100">
                <a:solidFill>
                  <a:srgbClr val="EE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52CD91B-E240-66CF-F0D4-DBA7245D2442}"/>
                  </a:ext>
                </a:extLst>
              </p:cNvPr>
              <p:cNvCxnSpPr/>
              <p:nvPr/>
            </p:nvCxnSpPr>
            <p:spPr>
              <a:xfrm>
                <a:off x="6599262" y="5013176"/>
                <a:ext cx="0" cy="13681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Flowchart: Merge 72">
                <a:extLst>
                  <a:ext uri="{FF2B5EF4-FFF2-40B4-BE49-F238E27FC236}">
                    <a16:creationId xmlns:a16="http://schemas.microsoft.com/office/drawing/2014/main" id="{D0FFC0B7-E3E4-A63A-5446-997D06FB1167}"/>
                  </a:ext>
                </a:extLst>
              </p:cNvPr>
              <p:cNvSpPr/>
              <p:nvPr/>
            </p:nvSpPr>
            <p:spPr>
              <a:xfrm>
                <a:off x="6429935" y="6359350"/>
                <a:ext cx="360040" cy="313617"/>
              </a:xfrm>
              <a:prstGeom prst="flowChartMerge">
                <a:avLst/>
              </a:prstGeom>
              <a:solidFill>
                <a:srgbClr val="2DFC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sp>
          <p:nvSpPr>
            <p:cNvPr id="78" name="TextBox 77">
              <a:extLst>
                <a:ext uri="{FF2B5EF4-FFF2-40B4-BE49-F238E27FC236}">
                  <a16:creationId xmlns:a16="http://schemas.microsoft.com/office/drawing/2014/main" id="{161AD76F-824C-D0DE-6A0E-70C4423EA0FB}"/>
                </a:ext>
              </a:extLst>
            </p:cNvPr>
            <p:cNvSpPr txBox="1"/>
            <p:nvPr/>
          </p:nvSpPr>
          <p:spPr>
            <a:xfrm>
              <a:off x="6311229" y="6293988"/>
              <a:ext cx="4392489" cy="523220"/>
            </a:xfrm>
            <a:prstGeom prst="rect">
              <a:avLst/>
            </a:prstGeom>
            <a:noFill/>
          </p:spPr>
          <p:txBody>
            <a:bodyPr wrap="square" rtlCol="0">
              <a:spAutoFit/>
            </a:bodyPr>
            <a:lstStyle/>
            <a:p>
              <a:r>
                <a:rPr lang="en-US" sz="2800" b="1" dirty="0"/>
                <a:t>Lightning earth termination</a:t>
              </a:r>
              <a:endParaRPr lang="en-ZM" sz="2800" b="1" dirty="0"/>
            </a:p>
          </p:txBody>
        </p:sp>
        <p:sp>
          <p:nvSpPr>
            <p:cNvPr id="79" name="TextBox 78">
              <a:extLst>
                <a:ext uri="{FF2B5EF4-FFF2-40B4-BE49-F238E27FC236}">
                  <a16:creationId xmlns:a16="http://schemas.microsoft.com/office/drawing/2014/main" id="{4585C44F-F8EA-0247-C8BD-F3D33C205345}"/>
                </a:ext>
              </a:extLst>
            </p:cNvPr>
            <p:cNvSpPr txBox="1"/>
            <p:nvPr/>
          </p:nvSpPr>
          <p:spPr>
            <a:xfrm>
              <a:off x="5303118" y="3911602"/>
              <a:ext cx="1235944" cy="369332"/>
            </a:xfrm>
            <a:prstGeom prst="rect">
              <a:avLst/>
            </a:prstGeom>
            <a:noFill/>
          </p:spPr>
          <p:txBody>
            <a:bodyPr wrap="square" rtlCol="0">
              <a:spAutoFit/>
            </a:bodyPr>
            <a:lstStyle/>
            <a:p>
              <a:r>
                <a:rPr lang="en-US" b="1" dirty="0"/>
                <a:t>spike</a:t>
              </a:r>
              <a:endParaRPr lang="en-ZM" b="1" dirty="0"/>
            </a:p>
          </p:txBody>
        </p:sp>
      </p:grpSp>
      <p:pic>
        <p:nvPicPr>
          <p:cNvPr id="2" name="Picture 1" descr="EIZ Green Logo">
            <a:extLst>
              <a:ext uri="{FF2B5EF4-FFF2-40B4-BE49-F238E27FC236}">
                <a16:creationId xmlns:a16="http://schemas.microsoft.com/office/drawing/2014/main" id="{1E33338F-EAF5-2C22-9CC9-841D800C1B4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0550" y="5661248"/>
            <a:ext cx="1008112" cy="975524"/>
          </a:xfrm>
          <a:prstGeom prst="rect">
            <a:avLst/>
          </a:prstGeom>
          <a:solidFill>
            <a:srgbClr val="FFFF00">
              <a:alpha val="0"/>
            </a:srgbClr>
          </a:solidFill>
          <a:ln>
            <a:noFill/>
          </a:ln>
        </p:spPr>
      </p:pic>
      <p:pic>
        <p:nvPicPr>
          <p:cNvPr id="24" name="Audio 23">
            <a:hlinkClick r:id="" action="ppaction://media"/>
            <a:extLst>
              <a:ext uri="{FF2B5EF4-FFF2-40B4-BE49-F238E27FC236}">
                <a16:creationId xmlns:a16="http://schemas.microsoft.com/office/drawing/2014/main" id="{9642A700-5277-5CEF-1A01-A4DC1EF005AB}"/>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324951" t="-160910" r="-324951" b="-160910"/>
          <a:stretch>
            <a:fillRect/>
          </a:stretch>
        </p:blipFill>
        <p:spPr>
          <a:xfrm>
            <a:off x="9142810" y="5143611"/>
            <a:ext cx="3047603" cy="1714277"/>
          </a:xfrm>
          <a:prstGeom prst="rect">
            <a:avLst/>
          </a:prstGeom>
        </p:spPr>
      </p:pic>
    </p:spTree>
    <p:custDataLst>
      <p:tags r:id="rId1"/>
    </p:custDataLst>
    <p:extLst>
      <p:ext uri="{BB962C8B-B14F-4D97-AF65-F5344CB8AC3E}">
        <p14:creationId xmlns:p14="http://schemas.microsoft.com/office/powerpoint/2010/main" val="4222337508"/>
      </p:ext>
    </p:extLst>
  </p:cSld>
  <p:clrMapOvr>
    <a:masterClrMapping/>
  </p:clrMapOvr>
  <mc:AlternateContent xmlns:mc="http://schemas.openxmlformats.org/markup-compatibility/2006" xmlns:p14="http://schemas.microsoft.com/office/powerpoint/2010/main">
    <mc:Choice Requires="p14">
      <p:transition spd="slow" p14:dur="1200" advTm="111330">
        <p14:prism/>
      </p:transition>
    </mc:Choice>
    <mc:Fallback xmlns="">
      <p:transition spd="slow" advTm="1113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64"/>
                                        </p:tgtEl>
                                        <p:attrNameLst>
                                          <p:attrName>style.visibility</p:attrName>
                                        </p:attrNameLst>
                                      </p:cBhvr>
                                      <p:to>
                                        <p:strVal val="visible"/>
                                      </p:to>
                                    </p:set>
                                    <p:anim calcmode="lin" valueType="num">
                                      <p:cBhvr additive="base">
                                        <p:cTn id="29" dur="500" fill="hold"/>
                                        <p:tgtEl>
                                          <p:spTgt spid="64"/>
                                        </p:tgtEl>
                                        <p:attrNameLst>
                                          <p:attrName>ppt_x</p:attrName>
                                        </p:attrNameLst>
                                      </p:cBhvr>
                                      <p:tavLst>
                                        <p:tav tm="0">
                                          <p:val>
                                            <p:strVal val="1+#ppt_w/2"/>
                                          </p:val>
                                        </p:tav>
                                        <p:tav tm="100000">
                                          <p:val>
                                            <p:strVal val="#ppt_x"/>
                                          </p:val>
                                        </p:tav>
                                      </p:tavLst>
                                    </p:anim>
                                    <p:anim calcmode="lin" valueType="num">
                                      <p:cBhvr additive="base">
                                        <p:cTn id="30"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additive="base">
                                        <p:cTn id="35"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10" end="10"/>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 calcmode="lin" valueType="num">
                                      <p:cBhvr additive="base">
                                        <p:cTn id="39"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83"/>
                                        </p:tgtEl>
                                        <p:attrNameLst>
                                          <p:attrName>style.visibility</p:attrName>
                                        </p:attrNameLst>
                                      </p:cBhvr>
                                      <p:to>
                                        <p:strVal val="visible"/>
                                      </p:to>
                                    </p:set>
                                    <p:anim calcmode="lin" valueType="num">
                                      <p:cBhvr additive="base">
                                        <p:cTn id="45" dur="500" fill="hold"/>
                                        <p:tgtEl>
                                          <p:spTgt spid="83"/>
                                        </p:tgtEl>
                                        <p:attrNameLst>
                                          <p:attrName>ppt_x</p:attrName>
                                        </p:attrNameLst>
                                      </p:cBhvr>
                                      <p:tavLst>
                                        <p:tav tm="0">
                                          <p:val>
                                            <p:strVal val="1+#ppt_w/2"/>
                                          </p:val>
                                        </p:tav>
                                        <p:tav tm="100000">
                                          <p:val>
                                            <p:strVal val="#ppt_x"/>
                                          </p:val>
                                        </p:tav>
                                      </p:tavLst>
                                    </p:anim>
                                    <p:anim calcmode="lin" valueType="num">
                                      <p:cBhvr additive="base">
                                        <p:cTn id="46" dur="5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2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7801212-16E1-615F-E1B8-5661BD42FBE7}"/>
              </a:ext>
            </a:extLst>
          </p:cNvPr>
          <p:cNvCxnSpPr/>
          <p:nvPr/>
        </p:nvCxnSpPr>
        <p:spPr>
          <a:xfrm>
            <a:off x="2494806" y="2636912"/>
            <a:ext cx="201622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C21D05F-A693-F694-48D4-31B2C63F32B3}"/>
              </a:ext>
            </a:extLst>
          </p:cNvPr>
          <p:cNvCxnSpPr>
            <a:endCxn id="54" idx="1"/>
          </p:cNvCxnSpPr>
          <p:nvPr/>
        </p:nvCxnSpPr>
        <p:spPr>
          <a:xfrm flipV="1">
            <a:off x="5988316" y="4123162"/>
            <a:ext cx="133785" cy="28338"/>
          </a:xfrm>
          <a:prstGeom prst="line">
            <a:avLst/>
          </a:prstGeom>
          <a:ln w="76200">
            <a:solidFill>
              <a:srgbClr val="571505"/>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803AB92-24BA-241B-4BC6-22F334824903}"/>
              </a:ext>
            </a:extLst>
          </p:cNvPr>
          <p:cNvCxnSpPr/>
          <p:nvPr/>
        </p:nvCxnSpPr>
        <p:spPr>
          <a:xfrm>
            <a:off x="1630710" y="2672915"/>
            <a:ext cx="72008" cy="0"/>
          </a:xfrm>
          <a:prstGeom prst="line">
            <a:avLst/>
          </a:prstGeom>
        </p:spPr>
        <p:style>
          <a:lnRef idx="1">
            <a:schemeClr val="accent1"/>
          </a:lnRef>
          <a:fillRef idx="0">
            <a:schemeClr val="accent1"/>
          </a:fillRef>
          <a:effectRef idx="0">
            <a:schemeClr val="accent1"/>
          </a:effectRef>
          <a:fontRef idx="minor">
            <a:schemeClr val="tx1"/>
          </a:fontRef>
        </p:style>
      </p:cxnSp>
      <p:sp>
        <p:nvSpPr>
          <p:cNvPr id="125" name="TextBox 124">
            <a:extLst>
              <a:ext uri="{FF2B5EF4-FFF2-40B4-BE49-F238E27FC236}">
                <a16:creationId xmlns:a16="http://schemas.microsoft.com/office/drawing/2014/main" id="{04485A9C-506C-A4BE-A911-BAA0021A7813}"/>
              </a:ext>
            </a:extLst>
          </p:cNvPr>
          <p:cNvSpPr txBox="1"/>
          <p:nvPr/>
        </p:nvSpPr>
        <p:spPr>
          <a:xfrm>
            <a:off x="8715657" y="2035274"/>
            <a:ext cx="1152126" cy="461665"/>
          </a:xfrm>
          <a:prstGeom prst="rect">
            <a:avLst/>
          </a:prstGeom>
          <a:noFill/>
          <a:ln>
            <a:noFill/>
          </a:ln>
        </p:spPr>
        <p:txBody>
          <a:bodyPr wrap="square" rtlCol="0">
            <a:spAutoFit/>
          </a:bodyPr>
          <a:lstStyle/>
          <a:p>
            <a:r>
              <a:rPr lang="en-US" sz="2400" b="1" dirty="0"/>
              <a:t>MOTOR</a:t>
            </a:r>
            <a:endParaRPr lang="en-ZM" sz="2400" b="1" dirty="0"/>
          </a:p>
        </p:txBody>
      </p:sp>
      <p:sp>
        <p:nvSpPr>
          <p:cNvPr id="110" name="TextBox 109">
            <a:extLst>
              <a:ext uri="{FF2B5EF4-FFF2-40B4-BE49-F238E27FC236}">
                <a16:creationId xmlns:a16="http://schemas.microsoft.com/office/drawing/2014/main" id="{E59299EC-88D4-513D-5945-13BAD38DE1BD}"/>
              </a:ext>
            </a:extLst>
          </p:cNvPr>
          <p:cNvSpPr txBox="1"/>
          <p:nvPr/>
        </p:nvSpPr>
        <p:spPr>
          <a:xfrm>
            <a:off x="910630" y="1019307"/>
            <a:ext cx="2050195" cy="461665"/>
          </a:xfrm>
          <a:prstGeom prst="rect">
            <a:avLst/>
          </a:prstGeom>
          <a:noFill/>
        </p:spPr>
        <p:txBody>
          <a:bodyPr wrap="square" rtlCol="0">
            <a:spAutoFit/>
          </a:bodyPr>
          <a:lstStyle/>
          <a:p>
            <a:r>
              <a:rPr lang="en-US" sz="2400" b="1" dirty="0"/>
              <a:t>TRANSFORMER</a:t>
            </a:r>
            <a:endParaRPr lang="en-ZM" sz="2400" b="1" dirty="0"/>
          </a:p>
        </p:txBody>
      </p:sp>
      <p:sp>
        <p:nvSpPr>
          <p:cNvPr id="111" name="TextBox 110">
            <a:extLst>
              <a:ext uri="{FF2B5EF4-FFF2-40B4-BE49-F238E27FC236}">
                <a16:creationId xmlns:a16="http://schemas.microsoft.com/office/drawing/2014/main" id="{123953BC-CD06-0241-C69A-7324EC04D543}"/>
              </a:ext>
            </a:extLst>
          </p:cNvPr>
          <p:cNvSpPr txBox="1"/>
          <p:nvPr/>
        </p:nvSpPr>
        <p:spPr>
          <a:xfrm>
            <a:off x="849914" y="5175785"/>
            <a:ext cx="2474105" cy="1200329"/>
          </a:xfrm>
          <a:prstGeom prst="rect">
            <a:avLst/>
          </a:prstGeom>
          <a:noFill/>
          <a:ln>
            <a:noFill/>
          </a:ln>
        </p:spPr>
        <p:txBody>
          <a:bodyPr wrap="square" rtlCol="0">
            <a:spAutoFit/>
          </a:bodyPr>
          <a:lstStyle/>
          <a:p>
            <a:r>
              <a:rPr lang="en-US" sz="2400" b="1" dirty="0">
                <a:latin typeface="Lucida Bright" panose="02040602050505020304" pitchFamily="18" charset="0"/>
              </a:rPr>
              <a:t>UTILITY GROUNDING/</a:t>
            </a:r>
          </a:p>
          <a:p>
            <a:r>
              <a:rPr lang="en-US" sz="2400" b="1" dirty="0">
                <a:latin typeface="Lucida Bright" panose="02040602050505020304" pitchFamily="18" charset="0"/>
              </a:rPr>
              <a:t>EARTHING</a:t>
            </a:r>
            <a:endParaRPr lang="en-ZM" sz="2400" b="1" dirty="0">
              <a:latin typeface="Lucida Bright" panose="02040602050505020304" pitchFamily="18" charset="0"/>
            </a:endParaRPr>
          </a:p>
        </p:txBody>
      </p:sp>
      <p:grpSp>
        <p:nvGrpSpPr>
          <p:cNvPr id="2" name="Group 1">
            <a:extLst>
              <a:ext uri="{FF2B5EF4-FFF2-40B4-BE49-F238E27FC236}">
                <a16:creationId xmlns:a16="http://schemas.microsoft.com/office/drawing/2014/main" id="{BE420AB7-B5A0-B7EE-18DD-7F31B085952B}"/>
              </a:ext>
            </a:extLst>
          </p:cNvPr>
          <p:cNvGrpSpPr/>
          <p:nvPr/>
        </p:nvGrpSpPr>
        <p:grpSpPr>
          <a:xfrm>
            <a:off x="803740" y="197446"/>
            <a:ext cx="9765371" cy="6684515"/>
            <a:chOff x="803740" y="197446"/>
            <a:chExt cx="9765371" cy="6684515"/>
          </a:xfrm>
        </p:grpSpPr>
        <p:sp>
          <p:nvSpPr>
            <p:cNvPr id="39" name="TextBox 38">
              <a:extLst>
                <a:ext uri="{FF2B5EF4-FFF2-40B4-BE49-F238E27FC236}">
                  <a16:creationId xmlns:a16="http://schemas.microsoft.com/office/drawing/2014/main" id="{FB3206F6-4813-87E8-9A06-2D062F7103B9}"/>
                </a:ext>
              </a:extLst>
            </p:cNvPr>
            <p:cNvSpPr txBox="1"/>
            <p:nvPr/>
          </p:nvSpPr>
          <p:spPr>
            <a:xfrm>
              <a:off x="4150676" y="1562014"/>
              <a:ext cx="1008112" cy="461665"/>
            </a:xfrm>
            <a:prstGeom prst="rect">
              <a:avLst/>
            </a:prstGeom>
            <a:noFill/>
            <a:ln>
              <a:noFill/>
            </a:ln>
          </p:spPr>
          <p:txBody>
            <a:bodyPr wrap="square" rtlCol="0">
              <a:spAutoFit/>
            </a:bodyPr>
            <a:lstStyle/>
            <a:p>
              <a:r>
                <a:rPr lang="en-US" sz="2400" b="1" dirty="0"/>
                <a:t>LIVE</a:t>
              </a:r>
              <a:endParaRPr lang="en-ZM" sz="2400" b="1" dirty="0"/>
            </a:p>
          </p:txBody>
        </p:sp>
        <p:sp>
          <p:nvSpPr>
            <p:cNvPr id="48" name="TextBox 47">
              <a:extLst>
                <a:ext uri="{FF2B5EF4-FFF2-40B4-BE49-F238E27FC236}">
                  <a16:creationId xmlns:a16="http://schemas.microsoft.com/office/drawing/2014/main" id="{FE587503-483A-3C37-F3EA-1586E88A4167}"/>
                </a:ext>
              </a:extLst>
            </p:cNvPr>
            <p:cNvSpPr txBox="1"/>
            <p:nvPr/>
          </p:nvSpPr>
          <p:spPr>
            <a:xfrm>
              <a:off x="3826955" y="2952549"/>
              <a:ext cx="1368149" cy="461665"/>
            </a:xfrm>
            <a:prstGeom prst="rect">
              <a:avLst/>
            </a:prstGeom>
            <a:noFill/>
            <a:ln>
              <a:noFill/>
            </a:ln>
          </p:spPr>
          <p:txBody>
            <a:bodyPr wrap="square" rtlCol="0">
              <a:spAutoFit/>
            </a:bodyPr>
            <a:lstStyle/>
            <a:p>
              <a:r>
                <a:rPr lang="en-US" sz="2400" b="1" dirty="0"/>
                <a:t>NEUTRAL</a:t>
              </a:r>
              <a:endParaRPr lang="en-ZM" sz="2400" b="1" dirty="0"/>
            </a:p>
          </p:txBody>
        </p:sp>
        <p:sp>
          <p:nvSpPr>
            <p:cNvPr id="49" name="TextBox 48">
              <a:extLst>
                <a:ext uri="{FF2B5EF4-FFF2-40B4-BE49-F238E27FC236}">
                  <a16:creationId xmlns:a16="http://schemas.microsoft.com/office/drawing/2014/main" id="{3FE71BAA-3A4D-4408-D7D0-C60F4DA9C222}"/>
                </a:ext>
              </a:extLst>
            </p:cNvPr>
            <p:cNvSpPr txBox="1"/>
            <p:nvPr/>
          </p:nvSpPr>
          <p:spPr>
            <a:xfrm>
              <a:off x="6815286" y="4293096"/>
              <a:ext cx="2196653" cy="461665"/>
            </a:xfrm>
            <a:prstGeom prst="rect">
              <a:avLst/>
            </a:prstGeom>
            <a:noFill/>
            <a:ln>
              <a:noFill/>
            </a:ln>
          </p:spPr>
          <p:txBody>
            <a:bodyPr wrap="square" rtlCol="0">
              <a:spAutoFit/>
            </a:bodyPr>
            <a:lstStyle/>
            <a:p>
              <a:r>
                <a:rPr lang="en-US" sz="2400" b="1" dirty="0"/>
                <a:t>EARTHING</a:t>
              </a:r>
              <a:endParaRPr lang="en-ZM" sz="2400" b="1" dirty="0"/>
            </a:p>
          </p:txBody>
        </p:sp>
        <p:sp>
          <p:nvSpPr>
            <p:cNvPr id="68" name="TextBox 67">
              <a:extLst>
                <a:ext uri="{FF2B5EF4-FFF2-40B4-BE49-F238E27FC236}">
                  <a16:creationId xmlns:a16="http://schemas.microsoft.com/office/drawing/2014/main" id="{26016153-82E5-A95F-C4FC-2439C753F4B0}"/>
                </a:ext>
              </a:extLst>
            </p:cNvPr>
            <p:cNvSpPr txBox="1"/>
            <p:nvPr/>
          </p:nvSpPr>
          <p:spPr>
            <a:xfrm>
              <a:off x="8112468" y="890080"/>
              <a:ext cx="1800200" cy="461665"/>
            </a:xfrm>
            <a:prstGeom prst="rect">
              <a:avLst/>
            </a:prstGeom>
            <a:noFill/>
            <a:ln>
              <a:noFill/>
            </a:ln>
          </p:spPr>
          <p:txBody>
            <a:bodyPr wrap="square" rtlCol="0">
              <a:spAutoFit/>
            </a:bodyPr>
            <a:lstStyle/>
            <a:p>
              <a:r>
                <a:rPr lang="en-US" sz="2400" b="1" dirty="0"/>
                <a:t>CHASSIS</a:t>
              </a:r>
              <a:endParaRPr lang="en-ZM" sz="2400" b="1" dirty="0"/>
            </a:p>
          </p:txBody>
        </p:sp>
        <p:sp>
          <p:nvSpPr>
            <p:cNvPr id="122" name="TextBox 121">
              <a:extLst>
                <a:ext uri="{FF2B5EF4-FFF2-40B4-BE49-F238E27FC236}">
                  <a16:creationId xmlns:a16="http://schemas.microsoft.com/office/drawing/2014/main" id="{2F80DB8B-B6B8-5510-7220-98A9191800DE}"/>
                </a:ext>
              </a:extLst>
            </p:cNvPr>
            <p:cNvSpPr txBox="1"/>
            <p:nvPr/>
          </p:nvSpPr>
          <p:spPr>
            <a:xfrm>
              <a:off x="5929631" y="1265842"/>
              <a:ext cx="720970" cy="461665"/>
            </a:xfrm>
            <a:prstGeom prst="rect">
              <a:avLst/>
            </a:prstGeom>
            <a:noFill/>
          </p:spPr>
          <p:txBody>
            <a:bodyPr wrap="square" rtlCol="0">
              <a:spAutoFit/>
            </a:bodyPr>
            <a:lstStyle/>
            <a:p>
              <a:r>
                <a:rPr lang="en-US" sz="2400" b="1" dirty="0"/>
                <a:t>DB</a:t>
              </a:r>
              <a:endParaRPr lang="en-ZM" sz="2400" b="1" dirty="0"/>
            </a:p>
          </p:txBody>
        </p:sp>
        <p:grpSp>
          <p:nvGrpSpPr>
            <p:cNvPr id="131" name="Group 130">
              <a:extLst>
                <a:ext uri="{FF2B5EF4-FFF2-40B4-BE49-F238E27FC236}">
                  <a16:creationId xmlns:a16="http://schemas.microsoft.com/office/drawing/2014/main" id="{CF20CCCF-CE3C-6E09-530C-83BE3CBA0E7A}"/>
                </a:ext>
              </a:extLst>
            </p:cNvPr>
            <p:cNvGrpSpPr/>
            <p:nvPr/>
          </p:nvGrpSpPr>
          <p:grpSpPr>
            <a:xfrm>
              <a:off x="803740" y="197446"/>
              <a:ext cx="9765371" cy="6684515"/>
              <a:chOff x="670051" y="197446"/>
              <a:chExt cx="9765371" cy="6684515"/>
            </a:xfrm>
          </p:grpSpPr>
          <p:grpSp>
            <p:nvGrpSpPr>
              <p:cNvPr id="129" name="Group 128">
                <a:extLst>
                  <a:ext uri="{FF2B5EF4-FFF2-40B4-BE49-F238E27FC236}">
                    <a16:creationId xmlns:a16="http://schemas.microsoft.com/office/drawing/2014/main" id="{6FD6E373-C922-86EA-2C2A-2D45577D68F6}"/>
                  </a:ext>
                </a:extLst>
              </p:cNvPr>
              <p:cNvGrpSpPr/>
              <p:nvPr/>
            </p:nvGrpSpPr>
            <p:grpSpPr>
              <a:xfrm>
                <a:off x="670051" y="197446"/>
                <a:ext cx="9745635" cy="6684515"/>
                <a:chOff x="694606" y="188640"/>
                <a:chExt cx="9745635" cy="6684515"/>
              </a:xfrm>
            </p:grpSpPr>
            <p:grpSp>
              <p:nvGrpSpPr>
                <p:cNvPr id="124" name="Group 123">
                  <a:extLst>
                    <a:ext uri="{FF2B5EF4-FFF2-40B4-BE49-F238E27FC236}">
                      <a16:creationId xmlns:a16="http://schemas.microsoft.com/office/drawing/2014/main" id="{577F8241-C7D4-50CF-C60E-491B31D8BA53}"/>
                    </a:ext>
                  </a:extLst>
                </p:cNvPr>
                <p:cNvGrpSpPr/>
                <p:nvPr/>
              </p:nvGrpSpPr>
              <p:grpSpPr>
                <a:xfrm>
                  <a:off x="694606" y="188640"/>
                  <a:ext cx="9745635" cy="6684515"/>
                  <a:chOff x="694606" y="188640"/>
                  <a:chExt cx="9745635" cy="6684515"/>
                </a:xfrm>
              </p:grpSpPr>
              <p:sp>
                <p:nvSpPr>
                  <p:cNvPr id="31" name="Rectangle: Rounded Corners 30">
                    <a:extLst>
                      <a:ext uri="{FF2B5EF4-FFF2-40B4-BE49-F238E27FC236}">
                        <a16:creationId xmlns:a16="http://schemas.microsoft.com/office/drawing/2014/main" id="{76095F65-CCD8-2626-8CE0-45B1944EDD97}"/>
                      </a:ext>
                    </a:extLst>
                  </p:cNvPr>
                  <p:cNvSpPr/>
                  <p:nvPr/>
                </p:nvSpPr>
                <p:spPr>
                  <a:xfrm>
                    <a:off x="7699295" y="1268760"/>
                    <a:ext cx="2232245" cy="259228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nvGrpSpPr>
                  <p:cNvPr id="123" name="Group 122">
                    <a:extLst>
                      <a:ext uri="{FF2B5EF4-FFF2-40B4-BE49-F238E27FC236}">
                        <a16:creationId xmlns:a16="http://schemas.microsoft.com/office/drawing/2014/main" id="{8032A5C8-A56C-F2DD-2492-EEBA62057642}"/>
                      </a:ext>
                    </a:extLst>
                  </p:cNvPr>
                  <p:cNvGrpSpPr/>
                  <p:nvPr/>
                </p:nvGrpSpPr>
                <p:grpSpPr>
                  <a:xfrm>
                    <a:off x="694606" y="188640"/>
                    <a:ext cx="9745635" cy="6684515"/>
                    <a:chOff x="694606" y="188640"/>
                    <a:chExt cx="9745635" cy="6684515"/>
                  </a:xfrm>
                </p:grpSpPr>
                <p:sp>
                  <p:nvSpPr>
                    <p:cNvPr id="109" name="Rectangle 108">
                      <a:extLst>
                        <a:ext uri="{FF2B5EF4-FFF2-40B4-BE49-F238E27FC236}">
                          <a16:creationId xmlns:a16="http://schemas.microsoft.com/office/drawing/2014/main" id="{4AE4144D-1F25-ABDD-ABF4-C83179F46842}"/>
                        </a:ext>
                      </a:extLst>
                    </p:cNvPr>
                    <p:cNvSpPr/>
                    <p:nvPr/>
                  </p:nvSpPr>
                  <p:spPr>
                    <a:xfrm>
                      <a:off x="694606" y="1562014"/>
                      <a:ext cx="2061220" cy="2155013"/>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50" name="Rectangle 49">
                      <a:extLst>
                        <a:ext uri="{FF2B5EF4-FFF2-40B4-BE49-F238E27FC236}">
                          <a16:creationId xmlns:a16="http://schemas.microsoft.com/office/drawing/2014/main" id="{00701471-0012-3C96-5E1E-70A2DD0B6AE5}"/>
                        </a:ext>
                      </a:extLst>
                    </p:cNvPr>
                    <p:cNvSpPr/>
                    <p:nvPr/>
                  </p:nvSpPr>
                  <p:spPr>
                    <a:xfrm>
                      <a:off x="5770960" y="1628800"/>
                      <a:ext cx="1070186" cy="2717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3" name="Straight Connector 2">
                      <a:extLst>
                        <a:ext uri="{FF2B5EF4-FFF2-40B4-BE49-F238E27FC236}">
                          <a16:creationId xmlns:a16="http://schemas.microsoft.com/office/drawing/2014/main" id="{412AB24A-6FE2-5D3A-EF8C-3A0C43AA150F}"/>
                        </a:ext>
                      </a:extLst>
                    </p:cNvPr>
                    <p:cNvCxnSpPr>
                      <a:cxnSpLocks/>
                    </p:cNvCxnSpPr>
                    <p:nvPr/>
                  </p:nvCxnSpPr>
                  <p:spPr>
                    <a:xfrm>
                      <a:off x="4078982" y="1988840"/>
                      <a:ext cx="4577555" cy="0"/>
                    </a:xfrm>
                    <a:prstGeom prst="line">
                      <a:avLst/>
                    </a:prstGeom>
                    <a:ln w="57150">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C95FDA0-814F-7997-3EDF-73BDD91F8363}"/>
                        </a:ext>
                      </a:extLst>
                    </p:cNvPr>
                    <p:cNvCxnSpPr>
                      <a:cxnSpLocks/>
                    </p:cNvCxnSpPr>
                    <p:nvPr/>
                  </p:nvCxnSpPr>
                  <p:spPr>
                    <a:xfrm>
                      <a:off x="3934966" y="3386609"/>
                      <a:ext cx="1440160" cy="2411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AB44B49-9832-B0FE-4524-96549961A12B}"/>
                        </a:ext>
                      </a:extLst>
                    </p:cNvPr>
                    <p:cNvSpPr/>
                    <p:nvPr/>
                  </p:nvSpPr>
                  <p:spPr>
                    <a:xfrm>
                      <a:off x="8291859" y="2380506"/>
                      <a:ext cx="720080" cy="720080"/>
                    </a:xfrm>
                    <a:prstGeom prst="rect">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10" name="Straight Connector 9">
                      <a:extLst>
                        <a:ext uri="{FF2B5EF4-FFF2-40B4-BE49-F238E27FC236}">
                          <a16:creationId xmlns:a16="http://schemas.microsoft.com/office/drawing/2014/main" id="{1B484192-7E41-7964-380E-0ABD49CC1844}"/>
                        </a:ext>
                      </a:extLst>
                    </p:cNvPr>
                    <p:cNvCxnSpPr>
                      <a:cxnSpLocks/>
                    </p:cNvCxnSpPr>
                    <p:nvPr/>
                  </p:nvCxnSpPr>
                  <p:spPr>
                    <a:xfrm>
                      <a:off x="5375126" y="1268760"/>
                      <a:ext cx="0" cy="36004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A0B6-DEE4-37CA-0FE9-29687D9D0291}"/>
                        </a:ext>
                      </a:extLst>
                    </p:cNvPr>
                    <p:cNvCxnSpPr>
                      <a:cxnSpLocks/>
                    </p:cNvCxnSpPr>
                    <p:nvPr/>
                  </p:nvCxnSpPr>
                  <p:spPr>
                    <a:xfrm>
                      <a:off x="5375126" y="4869160"/>
                      <a:ext cx="5040560" cy="0"/>
                    </a:xfrm>
                    <a:prstGeom prst="line">
                      <a:avLst/>
                    </a:prstGeom>
                    <a:ln w="76200">
                      <a:solidFill>
                        <a:srgbClr val="57150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04B4E6E-FEB8-F86B-546A-E0CB0B30B133}"/>
                        </a:ext>
                      </a:extLst>
                    </p:cNvPr>
                    <p:cNvCxnSpPr/>
                    <p:nvPr/>
                  </p:nvCxnSpPr>
                  <p:spPr>
                    <a:xfrm flipV="1">
                      <a:off x="5375126" y="188640"/>
                      <a:ext cx="2160240" cy="1080120"/>
                    </a:xfrm>
                    <a:prstGeom prst="line">
                      <a:avLst/>
                    </a:prstGeom>
                    <a:ln w="76200">
                      <a:solidFill>
                        <a:srgbClr val="CC0000"/>
                      </a:solidFill>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FD4FE02F-5671-686E-AF3A-5320CD182C22}"/>
                        </a:ext>
                      </a:extLst>
                    </p:cNvPr>
                    <p:cNvSpPr/>
                    <p:nvPr/>
                  </p:nvSpPr>
                  <p:spPr>
                    <a:xfrm>
                      <a:off x="4943288" y="3303101"/>
                      <a:ext cx="467631" cy="288188"/>
                    </a:xfrm>
                    <a:prstGeom prst="roundRect">
                      <a:avLst/>
                    </a:prstGeom>
                    <a:solidFill>
                      <a:schemeClr val="accent3">
                        <a:lumMod val="75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22" name="Straight Connector 21">
                      <a:extLst>
                        <a:ext uri="{FF2B5EF4-FFF2-40B4-BE49-F238E27FC236}">
                          <a16:creationId xmlns:a16="http://schemas.microsoft.com/office/drawing/2014/main" id="{08EEE9A2-9159-17FA-805C-51DC95F735E5}"/>
                        </a:ext>
                      </a:extLst>
                    </p:cNvPr>
                    <p:cNvCxnSpPr>
                      <a:cxnSpLocks/>
                    </p:cNvCxnSpPr>
                    <p:nvPr/>
                  </p:nvCxnSpPr>
                  <p:spPr>
                    <a:xfrm>
                      <a:off x="5092110" y="3571990"/>
                      <a:ext cx="72218" cy="2646024"/>
                    </a:xfrm>
                    <a:prstGeom prst="line">
                      <a:avLst/>
                    </a:prstGeom>
                    <a:ln w="76200">
                      <a:solidFill>
                        <a:srgbClr val="2DFC0A"/>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1588BF-22C0-BA97-ED55-D15082EFB7B9}"/>
                        </a:ext>
                      </a:extLst>
                    </p:cNvPr>
                    <p:cNvCxnSpPr>
                      <a:cxnSpLocks/>
                      <a:endCxn id="7" idx="0"/>
                    </p:cNvCxnSpPr>
                    <p:nvPr/>
                  </p:nvCxnSpPr>
                  <p:spPr>
                    <a:xfrm>
                      <a:off x="8651899" y="1988840"/>
                      <a:ext cx="0" cy="391666"/>
                    </a:xfrm>
                    <a:prstGeom prst="line">
                      <a:avLst/>
                    </a:prstGeom>
                    <a:ln w="76200">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E971086-552B-FFD8-8F2D-8733324A6259}"/>
                        </a:ext>
                      </a:extLst>
                    </p:cNvPr>
                    <p:cNvCxnSpPr>
                      <a:cxnSpLocks/>
                      <a:stCxn id="20" idx="3"/>
                    </p:cNvCxnSpPr>
                    <p:nvPr/>
                  </p:nvCxnSpPr>
                  <p:spPr>
                    <a:xfrm flipV="1">
                      <a:off x="5410919" y="3429000"/>
                      <a:ext cx="3240980" cy="1819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4CBA055-0E00-B5A5-E341-0E38C58FBC80}"/>
                        </a:ext>
                      </a:extLst>
                    </p:cNvPr>
                    <p:cNvCxnSpPr>
                      <a:endCxn id="7" idx="2"/>
                    </p:cNvCxnSpPr>
                    <p:nvPr/>
                  </p:nvCxnSpPr>
                  <p:spPr>
                    <a:xfrm flipV="1">
                      <a:off x="8651899" y="3100586"/>
                      <a:ext cx="0" cy="33793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3A646605-E667-5698-4C89-6D800061CAE3}"/>
                        </a:ext>
                      </a:extLst>
                    </p:cNvPr>
                    <p:cNvSpPr/>
                    <p:nvPr/>
                  </p:nvSpPr>
                  <p:spPr>
                    <a:xfrm>
                      <a:off x="9263558" y="3861044"/>
                      <a:ext cx="288027" cy="216027"/>
                    </a:xfrm>
                    <a:prstGeom prst="rect">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38" name="Rectangle 37">
                      <a:extLst>
                        <a:ext uri="{FF2B5EF4-FFF2-40B4-BE49-F238E27FC236}">
                          <a16:creationId xmlns:a16="http://schemas.microsoft.com/office/drawing/2014/main" id="{18EAA94A-0D23-BF2E-588C-1C6825BE9D5A}"/>
                        </a:ext>
                      </a:extLst>
                    </p:cNvPr>
                    <p:cNvSpPr/>
                    <p:nvPr/>
                  </p:nvSpPr>
                  <p:spPr>
                    <a:xfrm>
                      <a:off x="7912275" y="3851941"/>
                      <a:ext cx="288027" cy="216027"/>
                    </a:xfrm>
                    <a:prstGeom prst="rect">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43" name="Straight Connector 42">
                      <a:extLst>
                        <a:ext uri="{FF2B5EF4-FFF2-40B4-BE49-F238E27FC236}">
                          <a16:creationId xmlns:a16="http://schemas.microsoft.com/office/drawing/2014/main" id="{74E64D19-4979-1861-72AE-20F99FC4D112}"/>
                        </a:ext>
                      </a:extLst>
                    </p:cNvPr>
                    <p:cNvCxnSpPr>
                      <a:cxnSpLocks/>
                    </p:cNvCxnSpPr>
                    <p:nvPr/>
                  </p:nvCxnSpPr>
                  <p:spPr>
                    <a:xfrm flipV="1">
                      <a:off x="9912668" y="2672915"/>
                      <a:ext cx="527573" cy="22131"/>
                    </a:xfrm>
                    <a:prstGeom prst="line">
                      <a:avLst/>
                    </a:prstGeom>
                    <a:ln w="76200">
                      <a:solidFill>
                        <a:srgbClr val="0000CC"/>
                      </a:solidFill>
                    </a:ln>
                  </p:spPr>
                  <p:style>
                    <a:lnRef idx="1">
                      <a:schemeClr val="accent1"/>
                    </a:lnRef>
                    <a:fillRef idx="0">
                      <a:schemeClr val="accent1"/>
                    </a:fillRef>
                    <a:effectRef idx="0">
                      <a:schemeClr val="accent1"/>
                    </a:effectRef>
                    <a:fontRef idx="minor">
                      <a:schemeClr val="tx1"/>
                    </a:fontRef>
                  </p:style>
                </p:cxnSp>
                <p:sp>
                  <p:nvSpPr>
                    <p:cNvPr id="46" name="Flowchart: Merge 45">
                      <a:extLst>
                        <a:ext uri="{FF2B5EF4-FFF2-40B4-BE49-F238E27FC236}">
                          <a16:creationId xmlns:a16="http://schemas.microsoft.com/office/drawing/2014/main" id="{DABFA35C-B7BF-E481-5C77-A41CDB7B4208}"/>
                        </a:ext>
                      </a:extLst>
                    </p:cNvPr>
                    <p:cNvSpPr/>
                    <p:nvPr/>
                  </p:nvSpPr>
                  <p:spPr>
                    <a:xfrm>
                      <a:off x="4815888" y="6187355"/>
                      <a:ext cx="685800" cy="685800"/>
                    </a:xfrm>
                    <a:prstGeom prst="flowChartMerge">
                      <a:avLst/>
                    </a:prstGeom>
                    <a:solidFill>
                      <a:srgbClr val="2DFC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53" name="Rectangle 52">
                      <a:extLst>
                        <a:ext uri="{FF2B5EF4-FFF2-40B4-BE49-F238E27FC236}">
                          <a16:creationId xmlns:a16="http://schemas.microsoft.com/office/drawing/2014/main" id="{F48142E7-7F93-96C6-6A6E-01C6A0D0FD6A}"/>
                        </a:ext>
                      </a:extLst>
                    </p:cNvPr>
                    <p:cNvSpPr/>
                    <p:nvPr/>
                  </p:nvSpPr>
                  <p:spPr>
                    <a:xfrm>
                      <a:off x="6023198" y="3303101"/>
                      <a:ext cx="179820" cy="253631"/>
                    </a:xfrm>
                    <a:prstGeom prst="rect">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54" name="Rectangle 53">
                      <a:extLst>
                        <a:ext uri="{FF2B5EF4-FFF2-40B4-BE49-F238E27FC236}">
                          <a16:creationId xmlns:a16="http://schemas.microsoft.com/office/drawing/2014/main" id="{77931E5C-505D-2FCF-2CC1-D770F748854C}"/>
                        </a:ext>
                      </a:extLst>
                    </p:cNvPr>
                    <p:cNvSpPr/>
                    <p:nvPr/>
                  </p:nvSpPr>
                  <p:spPr>
                    <a:xfrm>
                      <a:off x="6012967" y="3987540"/>
                      <a:ext cx="179820" cy="253631"/>
                    </a:xfrm>
                    <a:prstGeom prst="rect">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56" name="Straight Connector 55">
                      <a:extLst>
                        <a:ext uri="{FF2B5EF4-FFF2-40B4-BE49-F238E27FC236}">
                          <a16:creationId xmlns:a16="http://schemas.microsoft.com/office/drawing/2014/main" id="{0F30FFF4-9A09-6BE1-C776-4730FA88F424}"/>
                        </a:ext>
                      </a:extLst>
                    </p:cNvPr>
                    <p:cNvCxnSpPr>
                      <a:cxnSpLocks/>
                    </p:cNvCxnSpPr>
                    <p:nvPr/>
                  </p:nvCxnSpPr>
                  <p:spPr>
                    <a:xfrm>
                      <a:off x="5879182" y="3447195"/>
                      <a:ext cx="0" cy="695499"/>
                    </a:xfrm>
                    <a:prstGeom prst="line">
                      <a:avLst/>
                    </a:prstGeom>
                    <a:ln w="76200">
                      <a:solidFill>
                        <a:srgbClr val="57150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06C1DE4-EB2E-2640-7E18-B3DDCD81D796}"/>
                        </a:ext>
                      </a:extLst>
                    </p:cNvPr>
                    <p:cNvCxnSpPr>
                      <a:cxnSpLocks/>
                    </p:cNvCxnSpPr>
                    <p:nvPr/>
                  </p:nvCxnSpPr>
                  <p:spPr>
                    <a:xfrm>
                      <a:off x="10440241" y="2628518"/>
                      <a:ext cx="0" cy="1544652"/>
                    </a:xfrm>
                    <a:prstGeom prst="line">
                      <a:avLst/>
                    </a:prstGeom>
                    <a:ln w="76200">
                      <a:solidFill>
                        <a:srgbClr val="0000CC"/>
                      </a:solidFill>
                    </a:ln>
                  </p:spPr>
                  <p:style>
                    <a:lnRef idx="1">
                      <a:schemeClr val="accent1"/>
                    </a:lnRef>
                    <a:fillRef idx="0">
                      <a:schemeClr val="accent1"/>
                    </a:fillRef>
                    <a:effectRef idx="0">
                      <a:schemeClr val="accent1"/>
                    </a:effectRef>
                    <a:fontRef idx="minor">
                      <a:schemeClr val="tx1"/>
                    </a:fontRef>
                  </p:style>
                </p:cxnSp>
                <p:grpSp>
                  <p:nvGrpSpPr>
                    <p:cNvPr id="105" name="Group 104">
                      <a:extLst>
                        <a:ext uri="{FF2B5EF4-FFF2-40B4-BE49-F238E27FC236}">
                          <a16:creationId xmlns:a16="http://schemas.microsoft.com/office/drawing/2014/main" id="{129DDB6C-4C27-3C47-5A28-89E7713A30E9}"/>
                        </a:ext>
                      </a:extLst>
                    </p:cNvPr>
                    <p:cNvGrpSpPr/>
                    <p:nvPr/>
                  </p:nvGrpSpPr>
                  <p:grpSpPr>
                    <a:xfrm>
                      <a:off x="1006361" y="1988840"/>
                      <a:ext cx="1488445" cy="2459583"/>
                      <a:chOff x="1006361" y="1988840"/>
                      <a:chExt cx="1488445" cy="2459583"/>
                    </a:xfrm>
                  </p:grpSpPr>
                  <p:grpSp>
                    <p:nvGrpSpPr>
                      <p:cNvPr id="98" name="Group 97">
                        <a:extLst>
                          <a:ext uri="{FF2B5EF4-FFF2-40B4-BE49-F238E27FC236}">
                            <a16:creationId xmlns:a16="http://schemas.microsoft.com/office/drawing/2014/main" id="{45BE8A28-ABD1-910B-C1B1-3BB971A99BF3}"/>
                          </a:ext>
                        </a:extLst>
                      </p:cNvPr>
                      <p:cNvGrpSpPr/>
                      <p:nvPr/>
                    </p:nvGrpSpPr>
                    <p:grpSpPr>
                      <a:xfrm>
                        <a:off x="1006361" y="1988840"/>
                        <a:ext cx="1488445" cy="1593870"/>
                        <a:chOff x="1006361" y="1988840"/>
                        <a:chExt cx="1488445" cy="1593870"/>
                      </a:xfrm>
                    </p:grpSpPr>
                    <p:cxnSp>
                      <p:nvCxnSpPr>
                        <p:cNvPr id="81" name="Straight Connector 80">
                          <a:extLst>
                            <a:ext uri="{FF2B5EF4-FFF2-40B4-BE49-F238E27FC236}">
                              <a16:creationId xmlns:a16="http://schemas.microsoft.com/office/drawing/2014/main" id="{9A390B2C-1CB8-8746-3535-0DAB4C36680A}"/>
                            </a:ext>
                          </a:extLst>
                        </p:cNvPr>
                        <p:cNvCxnSpPr>
                          <a:cxnSpLocks/>
                        </p:cNvCxnSpPr>
                        <p:nvPr/>
                      </p:nvCxnSpPr>
                      <p:spPr>
                        <a:xfrm flipH="1" flipV="1">
                          <a:off x="1006361" y="1988840"/>
                          <a:ext cx="731943" cy="732941"/>
                        </a:xfrm>
                        <a:prstGeom prst="line">
                          <a:avLst/>
                        </a:prstGeom>
                        <a:ln w="57150">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EA0BCE2-F463-4E12-C739-6ABEF7D4DFCD}"/>
                            </a:ext>
                          </a:extLst>
                        </p:cNvPr>
                        <p:cNvCxnSpPr>
                          <a:cxnSpLocks/>
                        </p:cNvCxnSpPr>
                        <p:nvPr/>
                      </p:nvCxnSpPr>
                      <p:spPr>
                        <a:xfrm>
                          <a:off x="1738304" y="2713202"/>
                          <a:ext cx="0" cy="869508"/>
                        </a:xfrm>
                        <a:prstGeom prst="line">
                          <a:avLst/>
                        </a:prstGeom>
                        <a:ln w="57150">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FFC75694-95FE-DC1E-E899-3438003490AB}"/>
                            </a:ext>
                          </a:extLst>
                        </p:cNvPr>
                        <p:cNvCxnSpPr/>
                        <p:nvPr/>
                      </p:nvCxnSpPr>
                      <p:spPr>
                        <a:xfrm flipV="1">
                          <a:off x="1738304" y="2023679"/>
                          <a:ext cx="756502" cy="649236"/>
                        </a:xfrm>
                        <a:prstGeom prst="line">
                          <a:avLst/>
                        </a:prstGeom>
                        <a:ln w="57150">
                          <a:solidFill>
                            <a:srgbClr val="EE0000"/>
                          </a:solidFill>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18C633B9-2708-3D5F-5263-B55DAA261C9E}"/>
                          </a:ext>
                        </a:extLst>
                      </p:cNvPr>
                      <p:cNvGrpSpPr/>
                      <p:nvPr/>
                    </p:nvGrpSpPr>
                    <p:grpSpPr>
                      <a:xfrm>
                        <a:off x="1054646" y="2665041"/>
                        <a:ext cx="612068" cy="1783382"/>
                        <a:chOff x="1054646" y="2665041"/>
                        <a:chExt cx="612068" cy="1783382"/>
                      </a:xfrm>
                    </p:grpSpPr>
                    <p:cxnSp>
                      <p:nvCxnSpPr>
                        <p:cNvPr id="100" name="Straight Connector 99">
                          <a:extLst>
                            <a:ext uri="{FF2B5EF4-FFF2-40B4-BE49-F238E27FC236}">
                              <a16:creationId xmlns:a16="http://schemas.microsoft.com/office/drawing/2014/main" id="{3BF7EE62-990C-911D-5285-3F17E34C6BB0}"/>
                            </a:ext>
                          </a:extLst>
                        </p:cNvPr>
                        <p:cNvCxnSpPr>
                          <a:cxnSpLocks/>
                        </p:cNvCxnSpPr>
                        <p:nvPr/>
                      </p:nvCxnSpPr>
                      <p:spPr>
                        <a:xfrm flipH="1" flipV="1">
                          <a:off x="1054646" y="2695046"/>
                          <a:ext cx="612068" cy="18156"/>
                        </a:xfrm>
                        <a:prstGeom prst="line">
                          <a:avLst/>
                        </a:prstGeom>
                        <a:ln w="57150">
                          <a:solidFill>
                            <a:srgbClr val="571505"/>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F030C2D6-ADAA-B785-2240-30F7B9026EE1}"/>
                            </a:ext>
                          </a:extLst>
                        </p:cNvPr>
                        <p:cNvCxnSpPr/>
                        <p:nvPr/>
                      </p:nvCxnSpPr>
                      <p:spPr>
                        <a:xfrm>
                          <a:off x="1079932" y="2665041"/>
                          <a:ext cx="0" cy="1783382"/>
                        </a:xfrm>
                        <a:prstGeom prst="line">
                          <a:avLst/>
                        </a:prstGeom>
                        <a:ln w="57150">
                          <a:solidFill>
                            <a:srgbClr val="571505"/>
                          </a:solidFill>
                        </a:ln>
                      </p:spPr>
                      <p:style>
                        <a:lnRef idx="1">
                          <a:schemeClr val="accent1"/>
                        </a:lnRef>
                        <a:fillRef idx="0">
                          <a:schemeClr val="accent1"/>
                        </a:fillRef>
                        <a:effectRef idx="0">
                          <a:schemeClr val="accent1"/>
                        </a:effectRef>
                        <a:fontRef idx="minor">
                          <a:schemeClr val="tx1"/>
                        </a:fontRef>
                      </p:style>
                    </p:cxnSp>
                  </p:grpSp>
                </p:grpSp>
                <p:sp>
                  <p:nvSpPr>
                    <p:cNvPr id="106" name="Flowchart: Merge 105">
                      <a:extLst>
                        <a:ext uri="{FF2B5EF4-FFF2-40B4-BE49-F238E27FC236}">
                          <a16:creationId xmlns:a16="http://schemas.microsoft.com/office/drawing/2014/main" id="{8F791443-7CFF-1344-193D-C5636593571C}"/>
                        </a:ext>
                      </a:extLst>
                    </p:cNvPr>
                    <p:cNvSpPr/>
                    <p:nvPr/>
                  </p:nvSpPr>
                  <p:spPr>
                    <a:xfrm>
                      <a:off x="900123" y="4447865"/>
                      <a:ext cx="359617" cy="613792"/>
                    </a:xfrm>
                    <a:prstGeom prst="flowChartMerge">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108" name="Straight Connector 107">
                      <a:extLst>
                        <a:ext uri="{FF2B5EF4-FFF2-40B4-BE49-F238E27FC236}">
                          <a16:creationId xmlns:a16="http://schemas.microsoft.com/office/drawing/2014/main" id="{B6E1CAC4-4432-55A3-709E-0D32A20CD066}"/>
                        </a:ext>
                      </a:extLst>
                    </p:cNvPr>
                    <p:cNvCxnSpPr/>
                    <p:nvPr/>
                  </p:nvCxnSpPr>
                  <p:spPr>
                    <a:xfrm flipV="1">
                      <a:off x="2494806" y="1988840"/>
                      <a:ext cx="1619971" cy="34839"/>
                    </a:xfrm>
                    <a:prstGeom prst="line">
                      <a:avLst/>
                    </a:prstGeom>
                    <a:ln w="76200">
                      <a:solidFill>
                        <a:srgbClr val="EE0000"/>
                      </a:solidFill>
                      <a:prstDash val="dash"/>
                    </a:ln>
                  </p:spPr>
                  <p:style>
                    <a:lnRef idx="1">
                      <a:schemeClr val="accent1"/>
                    </a:lnRef>
                    <a:fillRef idx="0">
                      <a:schemeClr val="accent1"/>
                    </a:fillRef>
                    <a:effectRef idx="0">
                      <a:schemeClr val="accent1"/>
                    </a:effectRef>
                    <a:fontRef idx="minor">
                      <a:schemeClr val="tx1"/>
                    </a:fontRef>
                  </p:style>
                </p:cxnSp>
                <p:grpSp>
                  <p:nvGrpSpPr>
                    <p:cNvPr id="121" name="Group 120">
                      <a:extLst>
                        <a:ext uri="{FF2B5EF4-FFF2-40B4-BE49-F238E27FC236}">
                          <a16:creationId xmlns:a16="http://schemas.microsoft.com/office/drawing/2014/main" id="{8FD27184-A7AF-176B-233B-CDDA66C02CE6}"/>
                        </a:ext>
                      </a:extLst>
                    </p:cNvPr>
                    <p:cNvGrpSpPr/>
                    <p:nvPr/>
                  </p:nvGrpSpPr>
                  <p:grpSpPr>
                    <a:xfrm>
                      <a:off x="1702718" y="2665041"/>
                      <a:ext cx="2232248" cy="745678"/>
                      <a:chOff x="1702718" y="2665041"/>
                      <a:chExt cx="2232248" cy="745678"/>
                    </a:xfrm>
                  </p:grpSpPr>
                  <p:cxnSp>
                    <p:nvCxnSpPr>
                      <p:cNvPr id="113" name="Straight Connector 112">
                        <a:extLst>
                          <a:ext uri="{FF2B5EF4-FFF2-40B4-BE49-F238E27FC236}">
                            <a16:creationId xmlns:a16="http://schemas.microsoft.com/office/drawing/2014/main" id="{A3084074-D412-05BD-6A81-0C8C41E88BDE}"/>
                          </a:ext>
                        </a:extLst>
                      </p:cNvPr>
                      <p:cNvCxnSpPr/>
                      <p:nvPr/>
                    </p:nvCxnSpPr>
                    <p:spPr>
                      <a:xfrm flipV="1">
                        <a:off x="1702718" y="2665041"/>
                        <a:ext cx="1512168" cy="3000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DCC8FB83-EFDF-8DFB-7D22-7FE33DD3C097}"/>
                          </a:ext>
                        </a:extLst>
                      </p:cNvPr>
                      <p:cNvCxnSpPr/>
                      <p:nvPr/>
                    </p:nvCxnSpPr>
                    <p:spPr>
                      <a:xfrm flipV="1">
                        <a:off x="3214886" y="3400844"/>
                        <a:ext cx="720080" cy="987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7B223011-BB9F-AAB5-11AF-4E09E19794CF}"/>
                          </a:ext>
                        </a:extLst>
                      </p:cNvPr>
                      <p:cNvCxnSpPr>
                        <a:cxnSpLocks/>
                      </p:cNvCxnSpPr>
                      <p:nvPr/>
                    </p:nvCxnSpPr>
                    <p:spPr>
                      <a:xfrm>
                        <a:off x="3214886" y="2672915"/>
                        <a:ext cx="0" cy="71369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grpSp>
            <p:cxnSp>
              <p:nvCxnSpPr>
                <p:cNvPr id="128" name="Straight Connector 127">
                  <a:extLst>
                    <a:ext uri="{FF2B5EF4-FFF2-40B4-BE49-F238E27FC236}">
                      <a16:creationId xmlns:a16="http://schemas.microsoft.com/office/drawing/2014/main" id="{C45C5C44-E81A-803F-2DD6-E2B88047942B}"/>
                    </a:ext>
                  </a:extLst>
                </p:cNvPr>
                <p:cNvCxnSpPr>
                  <a:endCxn id="54" idx="1"/>
                </p:cNvCxnSpPr>
                <p:nvPr/>
              </p:nvCxnSpPr>
              <p:spPr>
                <a:xfrm flipV="1">
                  <a:off x="5929631" y="4114356"/>
                  <a:ext cx="83336" cy="2833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0" name="Straight Connector 129">
                <a:extLst>
                  <a:ext uri="{FF2B5EF4-FFF2-40B4-BE49-F238E27FC236}">
                    <a16:creationId xmlns:a16="http://schemas.microsoft.com/office/drawing/2014/main" id="{E5EA1200-2B5B-6FA7-F16B-B697EA2882C9}"/>
                  </a:ext>
                </a:extLst>
              </p:cNvPr>
              <p:cNvCxnSpPr>
                <a:cxnSpLocks/>
              </p:cNvCxnSpPr>
              <p:nvPr/>
            </p:nvCxnSpPr>
            <p:spPr>
              <a:xfrm>
                <a:off x="6099186" y="4180842"/>
                <a:ext cx="4336236" cy="22588"/>
              </a:xfrm>
              <a:prstGeom prst="line">
                <a:avLst/>
              </a:prstGeom>
              <a:ln w="76200">
                <a:solidFill>
                  <a:srgbClr val="0000CC"/>
                </a:solidFill>
                <a:prstDash val="solid"/>
              </a:ln>
            </p:spPr>
            <p:style>
              <a:lnRef idx="1">
                <a:schemeClr val="accent1"/>
              </a:lnRef>
              <a:fillRef idx="0">
                <a:schemeClr val="accent1"/>
              </a:fillRef>
              <a:effectRef idx="0">
                <a:schemeClr val="accent1"/>
              </a:effectRef>
              <a:fontRef idx="minor">
                <a:schemeClr val="tx1"/>
              </a:fontRef>
            </p:style>
          </p:cxnSp>
        </p:grpSp>
      </p:grpSp>
      <p:sp>
        <p:nvSpPr>
          <p:cNvPr id="11" name="Rectangle 10">
            <a:extLst>
              <a:ext uri="{FF2B5EF4-FFF2-40B4-BE49-F238E27FC236}">
                <a16:creationId xmlns:a16="http://schemas.microsoft.com/office/drawing/2014/main" id="{BD061BBA-E2F8-2DA7-0E92-BAF92AF23520}"/>
              </a:ext>
            </a:extLst>
          </p:cNvPr>
          <p:cNvSpPr/>
          <p:nvPr/>
        </p:nvSpPr>
        <p:spPr>
          <a:xfrm>
            <a:off x="406574" y="1019307"/>
            <a:ext cx="3143414" cy="4093957"/>
          </a:xfrm>
          <a:prstGeom prst="rect">
            <a:avLst/>
          </a:prstGeom>
          <a:noFill/>
          <a:ln w="57150">
            <a:solidFill>
              <a:srgbClr val="EE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3" name="TextBox 12">
            <a:extLst>
              <a:ext uri="{FF2B5EF4-FFF2-40B4-BE49-F238E27FC236}">
                <a16:creationId xmlns:a16="http://schemas.microsoft.com/office/drawing/2014/main" id="{4EA916FF-4927-05C7-B860-F28BDCB8AA7E}"/>
              </a:ext>
            </a:extLst>
          </p:cNvPr>
          <p:cNvSpPr txBox="1"/>
          <p:nvPr/>
        </p:nvSpPr>
        <p:spPr>
          <a:xfrm>
            <a:off x="8187664" y="1218069"/>
            <a:ext cx="1680119" cy="830997"/>
          </a:xfrm>
          <a:prstGeom prst="rect">
            <a:avLst/>
          </a:prstGeom>
          <a:noFill/>
        </p:spPr>
        <p:txBody>
          <a:bodyPr wrap="square" rtlCol="0">
            <a:spAutoFit/>
          </a:bodyPr>
          <a:lstStyle/>
          <a:p>
            <a:r>
              <a:rPr lang="en-US" sz="2400" b="1" dirty="0"/>
              <a:t>Electrical equipment</a:t>
            </a:r>
            <a:endParaRPr lang="en-ZM" sz="2400" b="1" dirty="0"/>
          </a:p>
        </p:txBody>
      </p:sp>
      <p:sp>
        <p:nvSpPr>
          <p:cNvPr id="15" name="Rectangle 14">
            <a:extLst>
              <a:ext uri="{FF2B5EF4-FFF2-40B4-BE49-F238E27FC236}">
                <a16:creationId xmlns:a16="http://schemas.microsoft.com/office/drawing/2014/main" id="{7FEFB209-4D9D-D0B8-D112-0DAD2AC07353}"/>
              </a:ext>
            </a:extLst>
          </p:cNvPr>
          <p:cNvSpPr/>
          <p:nvPr/>
        </p:nvSpPr>
        <p:spPr>
          <a:xfrm>
            <a:off x="4799062" y="3212977"/>
            <a:ext cx="879664" cy="3659110"/>
          </a:xfrm>
          <a:prstGeom prst="rect">
            <a:avLst/>
          </a:prstGeom>
          <a:noFill/>
          <a:ln w="76200">
            <a:solidFill>
              <a:srgbClr val="EE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6" name="TextBox 15">
            <a:extLst>
              <a:ext uri="{FF2B5EF4-FFF2-40B4-BE49-F238E27FC236}">
                <a16:creationId xmlns:a16="http://schemas.microsoft.com/office/drawing/2014/main" id="{53B9E2A0-33EC-ACD0-4F06-812B54A47730}"/>
              </a:ext>
            </a:extLst>
          </p:cNvPr>
          <p:cNvSpPr txBox="1"/>
          <p:nvPr/>
        </p:nvSpPr>
        <p:spPr>
          <a:xfrm>
            <a:off x="5717469" y="5560093"/>
            <a:ext cx="2214230" cy="954107"/>
          </a:xfrm>
          <a:prstGeom prst="rect">
            <a:avLst/>
          </a:prstGeom>
          <a:noFill/>
        </p:spPr>
        <p:txBody>
          <a:bodyPr wrap="square" rtlCol="0">
            <a:spAutoFit/>
          </a:bodyPr>
          <a:lstStyle/>
          <a:p>
            <a:r>
              <a:rPr lang="en-US" sz="2800" b="1" dirty="0">
                <a:latin typeface="Lucida Bright" panose="02040602050505020304" pitchFamily="18" charset="0"/>
              </a:rPr>
              <a:t>Local Grounding</a:t>
            </a:r>
            <a:endParaRPr lang="en-ZM" sz="2800" b="1" dirty="0">
              <a:latin typeface="Lucida Bright" panose="02040602050505020304" pitchFamily="18" charset="0"/>
            </a:endParaRPr>
          </a:p>
        </p:txBody>
      </p:sp>
      <p:grpSp>
        <p:nvGrpSpPr>
          <p:cNvPr id="26" name="Group 25">
            <a:extLst>
              <a:ext uri="{FF2B5EF4-FFF2-40B4-BE49-F238E27FC236}">
                <a16:creationId xmlns:a16="http://schemas.microsoft.com/office/drawing/2014/main" id="{F7B47CC0-0202-29A6-EDB4-1810CD10F5E3}"/>
              </a:ext>
            </a:extLst>
          </p:cNvPr>
          <p:cNvGrpSpPr/>
          <p:nvPr/>
        </p:nvGrpSpPr>
        <p:grpSpPr>
          <a:xfrm>
            <a:off x="5929631" y="3225552"/>
            <a:ext cx="4846095" cy="1104596"/>
            <a:chOff x="5929631" y="3225552"/>
            <a:chExt cx="4846095" cy="1104596"/>
          </a:xfrm>
        </p:grpSpPr>
        <p:cxnSp>
          <p:nvCxnSpPr>
            <p:cNvPr id="18" name="Straight Connector 17">
              <a:extLst>
                <a:ext uri="{FF2B5EF4-FFF2-40B4-BE49-F238E27FC236}">
                  <a16:creationId xmlns:a16="http://schemas.microsoft.com/office/drawing/2014/main" id="{F730881D-05F2-DCF4-02F9-83F23551B07E}"/>
                </a:ext>
              </a:extLst>
            </p:cNvPr>
            <p:cNvCxnSpPr>
              <a:cxnSpLocks/>
            </p:cNvCxnSpPr>
            <p:nvPr/>
          </p:nvCxnSpPr>
          <p:spPr>
            <a:xfrm flipV="1">
              <a:off x="5993599" y="4325912"/>
              <a:ext cx="4782127" cy="4236"/>
            </a:xfrm>
            <a:prstGeom prst="line">
              <a:avLst/>
            </a:prstGeom>
            <a:ln w="76200">
              <a:solidFill>
                <a:srgbClr val="33CC3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94606DB-336D-DC0A-B679-BB606AB497A0}"/>
                </a:ext>
              </a:extLst>
            </p:cNvPr>
            <p:cNvCxnSpPr/>
            <p:nvPr/>
          </p:nvCxnSpPr>
          <p:spPr>
            <a:xfrm>
              <a:off x="5929631" y="3225552"/>
              <a:ext cx="2772717" cy="0"/>
            </a:xfrm>
            <a:prstGeom prst="line">
              <a:avLst/>
            </a:prstGeom>
            <a:ln w="76200">
              <a:solidFill>
                <a:srgbClr val="571505"/>
              </a:solidFill>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99B20A4C-ED35-BA98-4A91-55409178375C}"/>
              </a:ext>
            </a:extLst>
          </p:cNvPr>
          <p:cNvGrpSpPr/>
          <p:nvPr/>
        </p:nvGrpSpPr>
        <p:grpSpPr>
          <a:xfrm>
            <a:off x="10040674" y="2496939"/>
            <a:ext cx="735052" cy="1858362"/>
            <a:chOff x="10040674" y="2496939"/>
            <a:chExt cx="735052" cy="1858362"/>
          </a:xfrm>
        </p:grpSpPr>
        <p:cxnSp>
          <p:nvCxnSpPr>
            <p:cNvPr id="29" name="Straight Connector 28">
              <a:extLst>
                <a:ext uri="{FF2B5EF4-FFF2-40B4-BE49-F238E27FC236}">
                  <a16:creationId xmlns:a16="http://schemas.microsoft.com/office/drawing/2014/main" id="{B86AAFAE-AD9F-6CF9-7879-5856911DDD28}"/>
                </a:ext>
              </a:extLst>
            </p:cNvPr>
            <p:cNvCxnSpPr/>
            <p:nvPr/>
          </p:nvCxnSpPr>
          <p:spPr>
            <a:xfrm flipV="1">
              <a:off x="10775726" y="2496939"/>
              <a:ext cx="0" cy="1858362"/>
            </a:xfrm>
            <a:prstGeom prst="line">
              <a:avLst/>
            </a:prstGeom>
            <a:ln w="76200">
              <a:solidFill>
                <a:srgbClr val="33CC3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7719ED4-E5F4-4E0B-B40E-55213F24E56A}"/>
                </a:ext>
              </a:extLst>
            </p:cNvPr>
            <p:cNvCxnSpPr>
              <a:cxnSpLocks/>
            </p:cNvCxnSpPr>
            <p:nvPr/>
          </p:nvCxnSpPr>
          <p:spPr>
            <a:xfrm flipH="1">
              <a:off x="10040674" y="2496939"/>
              <a:ext cx="735052" cy="0"/>
            </a:xfrm>
            <a:prstGeom prst="line">
              <a:avLst/>
            </a:prstGeom>
            <a:ln w="76200">
              <a:solidFill>
                <a:srgbClr val="33CC33"/>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18C84E59-B6DC-56C3-9535-F1DB516FA8BB}"/>
              </a:ext>
            </a:extLst>
          </p:cNvPr>
          <p:cNvSpPr txBox="1"/>
          <p:nvPr/>
        </p:nvSpPr>
        <p:spPr>
          <a:xfrm>
            <a:off x="406574" y="44624"/>
            <a:ext cx="6408712" cy="707886"/>
          </a:xfrm>
          <a:prstGeom prst="rect">
            <a:avLst/>
          </a:prstGeom>
          <a:noFill/>
        </p:spPr>
        <p:txBody>
          <a:bodyPr wrap="square" rtlCol="0">
            <a:spAutoFit/>
          </a:bodyPr>
          <a:lstStyle/>
          <a:p>
            <a:r>
              <a:rPr lang="en-US" sz="4000" b="1" dirty="0">
                <a:latin typeface="Lucida Bright" panose="02040602050505020304" pitchFamily="18" charset="0"/>
              </a:rPr>
              <a:t>How they are connected</a:t>
            </a:r>
            <a:endParaRPr lang="en-ZM" sz="4000" b="1" dirty="0">
              <a:latin typeface="Lucida Bright" panose="02040602050505020304" pitchFamily="18" charset="0"/>
            </a:endParaRPr>
          </a:p>
        </p:txBody>
      </p:sp>
      <p:pic>
        <p:nvPicPr>
          <p:cNvPr id="8" name="Picture 7" descr="EIZ Green Logo">
            <a:extLst>
              <a:ext uri="{FF2B5EF4-FFF2-40B4-BE49-F238E27FC236}">
                <a16:creationId xmlns:a16="http://schemas.microsoft.com/office/drawing/2014/main" id="{A2FB07B8-409B-28A6-284D-D5756E2E52B8}"/>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134" y="5837852"/>
            <a:ext cx="1008112" cy="975524"/>
          </a:xfrm>
          <a:prstGeom prst="rect">
            <a:avLst/>
          </a:prstGeom>
          <a:solidFill>
            <a:srgbClr val="FFFF00">
              <a:alpha val="0"/>
            </a:srgbClr>
          </a:solidFill>
          <a:ln>
            <a:noFill/>
          </a:ln>
        </p:spPr>
      </p:pic>
      <p:pic>
        <p:nvPicPr>
          <p:cNvPr id="17" name="Audio 16">
            <a:hlinkClick r:id="" action="ppaction://media"/>
            <a:extLst>
              <a:ext uri="{FF2B5EF4-FFF2-40B4-BE49-F238E27FC236}">
                <a16:creationId xmlns:a16="http://schemas.microsoft.com/office/drawing/2014/main" id="{04543AE9-CD36-464E-E0AF-86A0C551251D}"/>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324951" t="-160910" r="-324951" b="-160910"/>
          <a:stretch>
            <a:fillRect/>
          </a:stretch>
        </p:blipFill>
        <p:spPr>
          <a:xfrm>
            <a:off x="9142810" y="5143611"/>
            <a:ext cx="3047603" cy="1714277"/>
          </a:xfrm>
          <a:prstGeom prst="rect">
            <a:avLst/>
          </a:prstGeom>
        </p:spPr>
      </p:pic>
    </p:spTree>
    <p:custDataLst>
      <p:tags r:id="rId1"/>
    </p:custDataLst>
    <p:extLst>
      <p:ext uri="{BB962C8B-B14F-4D97-AF65-F5344CB8AC3E}">
        <p14:creationId xmlns:p14="http://schemas.microsoft.com/office/powerpoint/2010/main" val="3692284160"/>
      </p:ext>
    </p:extLst>
  </p:cSld>
  <p:clrMapOvr>
    <a:masterClrMapping/>
  </p:clrMapOvr>
  <mc:AlternateContent xmlns:mc="http://schemas.openxmlformats.org/markup-compatibility/2006" xmlns:p14="http://schemas.microsoft.com/office/powerpoint/2010/main">
    <mc:Choice Requires="p14">
      <p:transition spd="slow" p14:dur="1200" advTm="70950">
        <p14:prism/>
      </p:transition>
    </mc:Choice>
    <mc:Fallback xmlns="">
      <p:transition spd="slow" advTm="709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1000"/>
                                        <p:tgtEl>
                                          <p:spTgt spid="11"/>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111"/>
                                        </p:tgtEl>
                                        <p:attrNameLst>
                                          <p:attrName>style.visibility</p:attrName>
                                        </p:attrNameLst>
                                      </p:cBhvr>
                                      <p:to>
                                        <p:strVal val="visible"/>
                                      </p:to>
                                    </p:set>
                                    <p:anim calcmode="lin" valueType="num">
                                      <p:cBhvr>
                                        <p:cTn id="14" dur="500" fill="hold"/>
                                        <p:tgtEl>
                                          <p:spTgt spid="111"/>
                                        </p:tgtEl>
                                        <p:attrNameLst>
                                          <p:attrName>ppt_w</p:attrName>
                                        </p:attrNameLst>
                                      </p:cBhvr>
                                      <p:tavLst>
                                        <p:tav tm="0">
                                          <p:val>
                                            <p:fltVal val="0"/>
                                          </p:val>
                                        </p:tav>
                                        <p:tav tm="100000">
                                          <p:val>
                                            <p:strVal val="#ppt_w"/>
                                          </p:val>
                                        </p:tav>
                                      </p:tavLst>
                                    </p:anim>
                                    <p:anim calcmode="lin" valueType="num">
                                      <p:cBhvr>
                                        <p:cTn id="15" dur="500" fill="hold"/>
                                        <p:tgtEl>
                                          <p:spTgt spid="111"/>
                                        </p:tgtEl>
                                        <p:attrNameLst>
                                          <p:attrName>ppt_h</p:attrName>
                                        </p:attrNameLst>
                                      </p:cBhvr>
                                      <p:tavLst>
                                        <p:tav tm="0">
                                          <p:val>
                                            <p:fltVal val="0"/>
                                          </p:val>
                                        </p:tav>
                                        <p:tav tm="100000">
                                          <p:val>
                                            <p:strVal val="#ppt_h"/>
                                          </p:val>
                                        </p:tav>
                                      </p:tavLst>
                                    </p:anim>
                                    <p:animEffect transition="in" filter="fade">
                                      <p:cBhvr>
                                        <p:cTn id="16" dur="500"/>
                                        <p:tgtEl>
                                          <p:spTgt spid="11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heel(1)">
                                      <p:cBhvr>
                                        <p:cTn id="25" dur="1000"/>
                                        <p:tgtEl>
                                          <p:spTgt spid="1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26"/>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17"/>
                </p:tgtEl>
              </p:cMediaNode>
            </p:audio>
          </p:childTnLst>
        </p:cTn>
      </p:par>
    </p:tnLst>
    <p:bldLst>
      <p:bldP spid="111" grpId="0"/>
      <p:bldP spid="11" grpId="0" animBg="1"/>
      <p:bldP spid="11" grpId="1" animBg="1"/>
      <p:bldP spid="15" grpId="0" animBg="1"/>
      <p:bldP spid="15" grpId="1"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08B4F32-12FC-F952-6EA5-045ABEBE2D5A}"/>
              </a:ext>
            </a:extLst>
          </p:cNvPr>
          <p:cNvSpPr/>
          <p:nvPr/>
        </p:nvSpPr>
        <p:spPr>
          <a:xfrm>
            <a:off x="8033984" y="5453852"/>
            <a:ext cx="2891196" cy="1333013"/>
          </a:xfrm>
          <a:prstGeom prst="rect">
            <a:avLst/>
          </a:prstGeom>
          <a:noFill/>
          <a:ln w="57150">
            <a:solidFill>
              <a:srgbClr val="EE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2" name="TextBox 1">
            <a:extLst>
              <a:ext uri="{FF2B5EF4-FFF2-40B4-BE49-F238E27FC236}">
                <a16:creationId xmlns:a16="http://schemas.microsoft.com/office/drawing/2014/main" id="{4C77124C-8156-723F-4341-3E834504B570}"/>
              </a:ext>
            </a:extLst>
          </p:cNvPr>
          <p:cNvSpPr txBox="1"/>
          <p:nvPr/>
        </p:nvSpPr>
        <p:spPr>
          <a:xfrm>
            <a:off x="-22523" y="0"/>
            <a:ext cx="12190413" cy="646331"/>
          </a:xfrm>
          <a:prstGeom prst="rect">
            <a:avLst/>
          </a:prstGeom>
          <a:noFill/>
        </p:spPr>
        <p:txBody>
          <a:bodyPr wrap="square" rtlCol="0">
            <a:spAutoFit/>
          </a:bodyPr>
          <a:lstStyle/>
          <a:p>
            <a:r>
              <a:rPr lang="en-US" sz="3600" b="1" dirty="0">
                <a:latin typeface="Lucida Bright" panose="02040602050505020304" pitchFamily="18" charset="0"/>
              </a:rPr>
              <a:t>LIGHTNING PROTECTION GROUNDING</a:t>
            </a:r>
            <a:endParaRPr lang="en-ZM" sz="3600" b="1" dirty="0">
              <a:latin typeface="Lucida Bright" panose="02040602050505020304" pitchFamily="18" charset="0"/>
            </a:endParaRPr>
          </a:p>
        </p:txBody>
      </p:sp>
      <p:sp>
        <p:nvSpPr>
          <p:cNvPr id="30" name="TextBox 29">
            <a:extLst>
              <a:ext uri="{FF2B5EF4-FFF2-40B4-BE49-F238E27FC236}">
                <a16:creationId xmlns:a16="http://schemas.microsoft.com/office/drawing/2014/main" id="{CD57BE2A-F12F-8E0C-4FE2-C7FE3D98705E}"/>
              </a:ext>
            </a:extLst>
          </p:cNvPr>
          <p:cNvSpPr txBox="1"/>
          <p:nvPr/>
        </p:nvSpPr>
        <p:spPr>
          <a:xfrm>
            <a:off x="710185" y="838044"/>
            <a:ext cx="6120159" cy="5386090"/>
          </a:xfrm>
          <a:prstGeom prst="rect">
            <a:avLst/>
          </a:prstGeom>
          <a:noFill/>
        </p:spPr>
        <p:txBody>
          <a:bodyPr wrap="square" rtlCol="0">
            <a:spAutoFit/>
          </a:bodyPr>
          <a:lstStyle/>
          <a:p>
            <a:pPr marL="285750" indent="-285750">
              <a:buFont typeface="Arial" panose="020B0604020202020204" pitchFamily="34" charset="0"/>
              <a:buChar char="•"/>
            </a:pPr>
            <a:r>
              <a:rPr lang="en-US" sz="2800" b="1" dirty="0"/>
              <a:t>Lightning is a bolt of charge from cloud to earth</a:t>
            </a:r>
          </a:p>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Coupling to conductors galvanically, inductively, and capacitively</a:t>
            </a:r>
          </a:p>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Capacitive coupling  </a:t>
            </a:r>
            <a:r>
              <a:rPr lang="en-US" sz="4000" b="1" dirty="0" err="1"/>
              <a:t>ic</a:t>
            </a:r>
            <a:r>
              <a:rPr lang="en-US" sz="4000" b="1" dirty="0"/>
              <a:t> = </a:t>
            </a:r>
            <a:r>
              <a:rPr lang="en-US" sz="4000" b="1" dirty="0" err="1"/>
              <a:t>Cdv</a:t>
            </a:r>
            <a:r>
              <a:rPr lang="en-US" sz="4000" b="1" dirty="0"/>
              <a:t>/dt</a:t>
            </a:r>
          </a:p>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Inductive coupling </a:t>
            </a:r>
            <a:r>
              <a:rPr lang="en-US" sz="3600" b="1" dirty="0" err="1">
                <a:latin typeface="Lucida Bright" panose="02040602050505020304" pitchFamily="18" charset="0"/>
              </a:rPr>
              <a:t>vl</a:t>
            </a:r>
            <a:r>
              <a:rPr lang="en-US" sz="3600" b="1" dirty="0">
                <a:latin typeface="Lucida Bright" panose="02040602050505020304" pitchFamily="18" charset="0"/>
              </a:rPr>
              <a:t> = </a:t>
            </a:r>
            <a:r>
              <a:rPr lang="en-US" sz="3600" b="1" dirty="0" err="1">
                <a:latin typeface="Lucida Bright" panose="02040602050505020304" pitchFamily="18" charset="0"/>
              </a:rPr>
              <a:t>ldi</a:t>
            </a:r>
            <a:r>
              <a:rPr lang="en-US" sz="3600" b="1" dirty="0">
                <a:latin typeface="Lucida Bright" panose="02040602050505020304" pitchFamily="18" charset="0"/>
              </a:rPr>
              <a:t>/dt</a:t>
            </a:r>
          </a:p>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Galvanic  </a:t>
            </a:r>
            <a:r>
              <a:rPr lang="en-US" sz="4400" b="1" dirty="0"/>
              <a:t>v =</a:t>
            </a:r>
            <a:r>
              <a:rPr lang="en-US" sz="4400" b="1" dirty="0" err="1"/>
              <a:t>iR</a:t>
            </a:r>
            <a:endParaRPr lang="en-ZM" sz="4400" b="1" dirty="0"/>
          </a:p>
        </p:txBody>
      </p:sp>
      <p:grpSp>
        <p:nvGrpSpPr>
          <p:cNvPr id="43" name="Group 42">
            <a:extLst>
              <a:ext uri="{FF2B5EF4-FFF2-40B4-BE49-F238E27FC236}">
                <a16:creationId xmlns:a16="http://schemas.microsoft.com/office/drawing/2014/main" id="{47C1C092-7BBA-F955-7EF1-E3FC7A172FC5}"/>
              </a:ext>
            </a:extLst>
          </p:cNvPr>
          <p:cNvGrpSpPr/>
          <p:nvPr/>
        </p:nvGrpSpPr>
        <p:grpSpPr>
          <a:xfrm>
            <a:off x="7031310" y="1119833"/>
            <a:ext cx="4608512" cy="5549527"/>
            <a:chOff x="7031310" y="1119833"/>
            <a:chExt cx="4608512" cy="5549527"/>
          </a:xfrm>
        </p:grpSpPr>
        <p:grpSp>
          <p:nvGrpSpPr>
            <p:cNvPr id="32" name="Group 31">
              <a:extLst>
                <a:ext uri="{FF2B5EF4-FFF2-40B4-BE49-F238E27FC236}">
                  <a16:creationId xmlns:a16="http://schemas.microsoft.com/office/drawing/2014/main" id="{064940DF-B79A-1B85-704B-D5C5B428D7D9}"/>
                </a:ext>
              </a:extLst>
            </p:cNvPr>
            <p:cNvGrpSpPr/>
            <p:nvPr/>
          </p:nvGrpSpPr>
          <p:grpSpPr>
            <a:xfrm>
              <a:off x="8975526" y="1340768"/>
              <a:ext cx="2664296" cy="5328592"/>
              <a:chOff x="5375126" y="1124744"/>
              <a:chExt cx="2664296" cy="5328592"/>
            </a:xfrm>
          </p:grpSpPr>
          <p:cxnSp>
            <p:nvCxnSpPr>
              <p:cNvPr id="15" name="Straight Arrow Connector 14">
                <a:extLst>
                  <a:ext uri="{FF2B5EF4-FFF2-40B4-BE49-F238E27FC236}">
                    <a16:creationId xmlns:a16="http://schemas.microsoft.com/office/drawing/2014/main" id="{D4EA6E85-5DAA-A68C-6E6A-89A886AF7340}"/>
                  </a:ext>
                </a:extLst>
              </p:cNvPr>
              <p:cNvCxnSpPr>
                <a:cxnSpLocks/>
              </p:cNvCxnSpPr>
              <p:nvPr/>
            </p:nvCxnSpPr>
            <p:spPr>
              <a:xfrm flipV="1">
                <a:off x="7600181" y="1124744"/>
                <a:ext cx="0" cy="504056"/>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B577E5B-DE89-4490-0E2C-C53F691CBB1F}"/>
                  </a:ext>
                </a:extLst>
              </p:cNvPr>
              <p:cNvCxnSpPr>
                <a:cxnSpLocks/>
              </p:cNvCxnSpPr>
              <p:nvPr/>
            </p:nvCxnSpPr>
            <p:spPr>
              <a:xfrm flipH="1">
                <a:off x="6072683" y="1556792"/>
                <a:ext cx="1390675" cy="1054477"/>
              </a:xfrm>
              <a:prstGeom prst="line">
                <a:avLst/>
              </a:prstGeom>
              <a:ln w="76200">
                <a:solidFill>
                  <a:srgbClr val="571505"/>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56BA07D6-2913-D191-3B77-735B3664BDAC}"/>
                  </a:ext>
                </a:extLst>
              </p:cNvPr>
              <p:cNvGrpSpPr/>
              <p:nvPr/>
            </p:nvGrpSpPr>
            <p:grpSpPr>
              <a:xfrm>
                <a:off x="5375126" y="1628800"/>
                <a:ext cx="2664296" cy="4824536"/>
                <a:chOff x="5375126" y="1628800"/>
                <a:chExt cx="2664296" cy="4824536"/>
              </a:xfrm>
            </p:grpSpPr>
            <p:grpSp>
              <p:nvGrpSpPr>
                <p:cNvPr id="13" name="Group 12">
                  <a:extLst>
                    <a:ext uri="{FF2B5EF4-FFF2-40B4-BE49-F238E27FC236}">
                      <a16:creationId xmlns:a16="http://schemas.microsoft.com/office/drawing/2014/main" id="{D601175B-0269-8BF7-8552-C3CDFBE97209}"/>
                    </a:ext>
                  </a:extLst>
                </p:cNvPr>
                <p:cNvGrpSpPr/>
                <p:nvPr/>
              </p:nvGrpSpPr>
              <p:grpSpPr>
                <a:xfrm>
                  <a:off x="6150867" y="1628800"/>
                  <a:ext cx="1888555" cy="3307457"/>
                  <a:chOff x="1774726" y="2276872"/>
                  <a:chExt cx="1881453" cy="3307457"/>
                </a:xfrm>
              </p:grpSpPr>
              <p:cxnSp>
                <p:nvCxnSpPr>
                  <p:cNvPr id="4" name="Straight Connector 3">
                    <a:extLst>
                      <a:ext uri="{FF2B5EF4-FFF2-40B4-BE49-F238E27FC236}">
                        <a16:creationId xmlns:a16="http://schemas.microsoft.com/office/drawing/2014/main" id="{CD548828-3D77-97BD-A71A-6EE8F613DC33}"/>
                      </a:ext>
                    </a:extLst>
                  </p:cNvPr>
                  <p:cNvCxnSpPr>
                    <a:cxnSpLocks/>
                  </p:cNvCxnSpPr>
                  <p:nvPr/>
                </p:nvCxnSpPr>
                <p:spPr>
                  <a:xfrm>
                    <a:off x="1774726" y="3356992"/>
                    <a:ext cx="0" cy="21602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CA9A6ED-6138-0A50-453F-78F4438C3A9F}"/>
                      </a:ext>
                    </a:extLst>
                  </p:cNvPr>
                  <p:cNvCxnSpPr/>
                  <p:nvPr/>
                </p:nvCxnSpPr>
                <p:spPr>
                  <a:xfrm flipV="1">
                    <a:off x="1793032" y="2276872"/>
                    <a:ext cx="1440160" cy="10801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E25AE8C-8659-B06F-C922-D9EDDA3F629D}"/>
                      </a:ext>
                    </a:extLst>
                  </p:cNvPr>
                  <p:cNvCxnSpPr>
                    <a:cxnSpLocks/>
                  </p:cNvCxnSpPr>
                  <p:nvPr/>
                </p:nvCxnSpPr>
                <p:spPr>
                  <a:xfrm>
                    <a:off x="1793032" y="5517232"/>
                    <a:ext cx="1863147" cy="6709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5" name="Straight Connector 24">
                  <a:extLst>
                    <a:ext uri="{FF2B5EF4-FFF2-40B4-BE49-F238E27FC236}">
                      <a16:creationId xmlns:a16="http://schemas.microsoft.com/office/drawing/2014/main" id="{750F26F4-0E34-3E7B-003B-1B5120091485}"/>
                    </a:ext>
                  </a:extLst>
                </p:cNvPr>
                <p:cNvCxnSpPr/>
                <p:nvPr/>
              </p:nvCxnSpPr>
              <p:spPr>
                <a:xfrm flipH="1">
                  <a:off x="6023198" y="2611269"/>
                  <a:ext cx="49485" cy="3049979"/>
                </a:xfrm>
                <a:prstGeom prst="line">
                  <a:avLst/>
                </a:prstGeom>
                <a:ln w="57150">
                  <a:solidFill>
                    <a:srgbClr val="571505"/>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4F0120DE-9479-A122-937D-7253DC564593}"/>
                    </a:ext>
                  </a:extLst>
                </p:cNvPr>
                <p:cNvSpPr/>
                <p:nvPr/>
              </p:nvSpPr>
              <p:spPr>
                <a:xfrm>
                  <a:off x="5375126" y="5661248"/>
                  <a:ext cx="1224118" cy="792088"/>
                </a:xfrm>
                <a:prstGeom prst="rect">
                  <a:avLst/>
                </a:prstGeom>
                <a:pattFill prst="sphere">
                  <a:fgClr>
                    <a:srgbClr val="571505"/>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grpSp>
        <p:grpSp>
          <p:nvGrpSpPr>
            <p:cNvPr id="42" name="Group 41">
              <a:extLst>
                <a:ext uri="{FF2B5EF4-FFF2-40B4-BE49-F238E27FC236}">
                  <a16:creationId xmlns:a16="http://schemas.microsoft.com/office/drawing/2014/main" id="{1C145BBC-5256-A655-A71E-7915C2B528A4}"/>
                </a:ext>
              </a:extLst>
            </p:cNvPr>
            <p:cNvGrpSpPr/>
            <p:nvPr/>
          </p:nvGrpSpPr>
          <p:grpSpPr>
            <a:xfrm>
              <a:off x="7031310" y="1119833"/>
              <a:ext cx="3960440" cy="4271267"/>
              <a:chOff x="7031310" y="1119833"/>
              <a:chExt cx="3960440" cy="4271267"/>
            </a:xfrm>
          </p:grpSpPr>
          <p:sp>
            <p:nvSpPr>
              <p:cNvPr id="29" name="TextBox 28">
                <a:extLst>
                  <a:ext uri="{FF2B5EF4-FFF2-40B4-BE49-F238E27FC236}">
                    <a16:creationId xmlns:a16="http://schemas.microsoft.com/office/drawing/2014/main" id="{304665FD-D438-006B-1389-EFD426E3AB7D}"/>
                  </a:ext>
                </a:extLst>
              </p:cNvPr>
              <p:cNvSpPr txBox="1"/>
              <p:nvPr/>
            </p:nvSpPr>
            <p:spPr>
              <a:xfrm>
                <a:off x="7046324" y="4744769"/>
                <a:ext cx="2605799" cy="646331"/>
              </a:xfrm>
              <a:prstGeom prst="rect">
                <a:avLst/>
              </a:prstGeom>
              <a:noFill/>
            </p:spPr>
            <p:txBody>
              <a:bodyPr wrap="square">
                <a:spAutoFit/>
              </a:bodyPr>
              <a:lstStyle/>
              <a:p>
                <a:r>
                  <a:rPr lang="en-US" sz="1800" b="1" dirty="0">
                    <a:latin typeface="Lucida Bright" panose="02040602050505020304" pitchFamily="18" charset="0"/>
                  </a:rPr>
                  <a:t>Lightning Protection</a:t>
                </a:r>
              </a:p>
              <a:p>
                <a:r>
                  <a:rPr lang="en-US" sz="1800" b="1" dirty="0">
                    <a:latin typeface="Lucida Bright" panose="02040602050505020304" pitchFamily="18" charset="0"/>
                  </a:rPr>
                  <a:t> Grounding</a:t>
                </a:r>
              </a:p>
            </p:txBody>
          </p:sp>
          <p:cxnSp>
            <p:nvCxnSpPr>
              <p:cNvPr id="35" name="Straight Arrow Connector 34">
                <a:extLst>
                  <a:ext uri="{FF2B5EF4-FFF2-40B4-BE49-F238E27FC236}">
                    <a16:creationId xmlns:a16="http://schemas.microsoft.com/office/drawing/2014/main" id="{905F9015-1E14-C7F4-1AC1-5CEE29D60460}"/>
                  </a:ext>
                </a:extLst>
              </p:cNvPr>
              <p:cNvCxnSpPr>
                <a:cxnSpLocks/>
              </p:cNvCxnSpPr>
              <p:nvPr/>
            </p:nvCxnSpPr>
            <p:spPr>
              <a:xfrm>
                <a:off x="8903518" y="1484784"/>
                <a:ext cx="2088232" cy="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A1D6E33A-231C-C2B3-A9CE-C25304176018}"/>
                  </a:ext>
                </a:extLst>
              </p:cNvPr>
              <p:cNvSpPr txBox="1"/>
              <p:nvPr/>
            </p:nvSpPr>
            <p:spPr>
              <a:xfrm>
                <a:off x="10088054" y="1119833"/>
                <a:ext cx="903692" cy="369332"/>
              </a:xfrm>
              <a:prstGeom prst="rect">
                <a:avLst/>
              </a:prstGeom>
              <a:noFill/>
            </p:spPr>
            <p:txBody>
              <a:bodyPr wrap="square" rtlCol="0">
                <a:spAutoFit/>
              </a:bodyPr>
              <a:lstStyle/>
              <a:p>
                <a:r>
                  <a:rPr lang="en-US" b="1" dirty="0">
                    <a:latin typeface="Lucida Bright" panose="02040602050505020304" pitchFamily="18" charset="0"/>
                  </a:rPr>
                  <a:t>spike</a:t>
                </a:r>
                <a:endParaRPr lang="en-ZM" b="1" dirty="0">
                  <a:latin typeface="Lucida Bright" panose="02040602050505020304" pitchFamily="18" charset="0"/>
                </a:endParaRPr>
              </a:p>
            </p:txBody>
          </p:sp>
          <p:cxnSp>
            <p:nvCxnSpPr>
              <p:cNvPr id="39" name="Straight Arrow Connector 38">
                <a:extLst>
                  <a:ext uri="{FF2B5EF4-FFF2-40B4-BE49-F238E27FC236}">
                    <a16:creationId xmlns:a16="http://schemas.microsoft.com/office/drawing/2014/main" id="{DFB4F86B-9C55-7F3F-3C13-9A3C37CF7F43}"/>
                  </a:ext>
                </a:extLst>
              </p:cNvPr>
              <p:cNvCxnSpPr>
                <a:cxnSpLocks/>
              </p:cNvCxnSpPr>
              <p:nvPr/>
            </p:nvCxnSpPr>
            <p:spPr>
              <a:xfrm>
                <a:off x="7031310" y="3429000"/>
                <a:ext cx="2592288" cy="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C7B2AE78-2DB4-C501-D01C-3B0CCC363745}"/>
                  </a:ext>
                </a:extLst>
              </p:cNvPr>
              <p:cNvSpPr txBox="1"/>
              <p:nvPr/>
            </p:nvSpPr>
            <p:spPr>
              <a:xfrm>
                <a:off x="7175326" y="2884758"/>
                <a:ext cx="2304256" cy="369332"/>
              </a:xfrm>
              <a:prstGeom prst="rect">
                <a:avLst/>
              </a:prstGeom>
              <a:noFill/>
            </p:spPr>
            <p:txBody>
              <a:bodyPr wrap="square" rtlCol="0">
                <a:spAutoFit/>
              </a:bodyPr>
              <a:lstStyle/>
              <a:p>
                <a:r>
                  <a:rPr lang="en-US" b="1" dirty="0">
                    <a:latin typeface="Lucida Bright" panose="02040602050505020304" pitchFamily="18" charset="0"/>
                  </a:rPr>
                  <a:t>Down conductors</a:t>
                </a:r>
                <a:endParaRPr lang="en-ZM" b="1" dirty="0">
                  <a:latin typeface="Lucida Bright" panose="02040602050505020304" pitchFamily="18" charset="0"/>
                </a:endParaRPr>
              </a:p>
            </p:txBody>
          </p:sp>
        </p:grpSp>
      </p:grpSp>
      <p:sp>
        <p:nvSpPr>
          <p:cNvPr id="44" name="Lightning Bolt 43">
            <a:extLst>
              <a:ext uri="{FF2B5EF4-FFF2-40B4-BE49-F238E27FC236}">
                <a16:creationId xmlns:a16="http://schemas.microsoft.com/office/drawing/2014/main" id="{C0D5927D-0DDF-51AA-1C0F-D0A9DA8545EB}"/>
              </a:ext>
            </a:extLst>
          </p:cNvPr>
          <p:cNvSpPr/>
          <p:nvPr/>
        </p:nvSpPr>
        <p:spPr>
          <a:xfrm>
            <a:off x="9636517" y="-277325"/>
            <a:ext cx="1594871" cy="1798113"/>
          </a:xfrm>
          <a:prstGeom prst="lightningBolt">
            <a:avLst/>
          </a:prstGeom>
          <a:solidFill>
            <a:srgbClr val="E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nvGrpSpPr>
          <p:cNvPr id="49" name="Group 48">
            <a:extLst>
              <a:ext uri="{FF2B5EF4-FFF2-40B4-BE49-F238E27FC236}">
                <a16:creationId xmlns:a16="http://schemas.microsoft.com/office/drawing/2014/main" id="{BFD80BA6-97C1-0E72-60F1-CEF180EC8ACE}"/>
              </a:ext>
            </a:extLst>
          </p:cNvPr>
          <p:cNvGrpSpPr/>
          <p:nvPr/>
        </p:nvGrpSpPr>
        <p:grpSpPr>
          <a:xfrm>
            <a:off x="9479582" y="1772816"/>
            <a:ext cx="1445598" cy="4104456"/>
            <a:chOff x="9479582" y="1772816"/>
            <a:chExt cx="1445598" cy="4104456"/>
          </a:xfrm>
        </p:grpSpPr>
        <p:cxnSp>
          <p:nvCxnSpPr>
            <p:cNvPr id="46" name="Straight Arrow Connector 45">
              <a:extLst>
                <a:ext uri="{FF2B5EF4-FFF2-40B4-BE49-F238E27FC236}">
                  <a16:creationId xmlns:a16="http://schemas.microsoft.com/office/drawing/2014/main" id="{25AC25DA-5F97-A450-1085-033026690785}"/>
                </a:ext>
              </a:extLst>
            </p:cNvPr>
            <p:cNvCxnSpPr/>
            <p:nvPr/>
          </p:nvCxnSpPr>
          <p:spPr>
            <a:xfrm flipH="1">
              <a:off x="9479582" y="1772816"/>
              <a:ext cx="1445598" cy="1054477"/>
            </a:xfrm>
            <a:prstGeom prst="straightConnector1">
              <a:avLst/>
            </a:prstGeom>
            <a:ln w="76200">
              <a:solidFill>
                <a:srgbClr val="EE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099E9F62-9C13-6055-D735-8F0E97D6C239}"/>
                </a:ext>
              </a:extLst>
            </p:cNvPr>
            <p:cNvCxnSpPr/>
            <p:nvPr/>
          </p:nvCxnSpPr>
          <p:spPr>
            <a:xfrm flipH="1">
              <a:off x="9479582" y="2827293"/>
              <a:ext cx="72008" cy="3049979"/>
            </a:xfrm>
            <a:prstGeom prst="straightConnector1">
              <a:avLst/>
            </a:prstGeom>
            <a:ln w="76200">
              <a:solidFill>
                <a:srgbClr val="EE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 name="Straight Arrow Connector 8">
            <a:extLst>
              <a:ext uri="{FF2B5EF4-FFF2-40B4-BE49-F238E27FC236}">
                <a16:creationId xmlns:a16="http://schemas.microsoft.com/office/drawing/2014/main" id="{D5BBEBED-8468-3C43-4A42-D1DD9D46044A}"/>
              </a:ext>
            </a:extLst>
          </p:cNvPr>
          <p:cNvCxnSpPr>
            <a:stCxn id="26" idx="3"/>
          </p:cNvCxnSpPr>
          <p:nvPr/>
        </p:nvCxnSpPr>
        <p:spPr>
          <a:xfrm>
            <a:off x="10199644" y="6273316"/>
            <a:ext cx="1224154" cy="0"/>
          </a:xfrm>
          <a:prstGeom prst="straightConnector1">
            <a:avLst/>
          </a:prstGeom>
          <a:ln w="76200">
            <a:solidFill>
              <a:srgbClr val="EE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0F7FFFF-4C9A-D41F-6E83-1BC4A37518A8}"/>
              </a:ext>
            </a:extLst>
          </p:cNvPr>
          <p:cNvCxnSpPr>
            <a:stCxn id="26" idx="1"/>
          </p:cNvCxnSpPr>
          <p:nvPr/>
        </p:nvCxnSpPr>
        <p:spPr>
          <a:xfrm flipH="1">
            <a:off x="7607374" y="6273316"/>
            <a:ext cx="1368152" cy="0"/>
          </a:xfrm>
          <a:prstGeom prst="straightConnector1">
            <a:avLst/>
          </a:prstGeom>
          <a:ln w="76200">
            <a:solidFill>
              <a:srgbClr val="EE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0DAE546-6DCB-F8E5-CF09-9A4F37468933}"/>
              </a:ext>
            </a:extLst>
          </p:cNvPr>
          <p:cNvPicPr>
            <a:picLocks noChangeAspect="1"/>
          </p:cNvPicPr>
          <p:nvPr/>
        </p:nvPicPr>
        <p:blipFill>
          <a:blip r:embed="rId5"/>
          <a:stretch>
            <a:fillRect/>
          </a:stretch>
        </p:blipFill>
        <p:spPr>
          <a:xfrm>
            <a:off x="152380" y="6019463"/>
            <a:ext cx="688818" cy="707105"/>
          </a:xfrm>
          <a:prstGeom prst="rect">
            <a:avLst/>
          </a:prstGeom>
        </p:spPr>
      </p:pic>
      <p:pic>
        <p:nvPicPr>
          <p:cNvPr id="5" name="Audio 4">
            <a:hlinkClick r:id="" action="ppaction://media"/>
            <a:extLst>
              <a:ext uri="{FF2B5EF4-FFF2-40B4-BE49-F238E27FC236}">
                <a16:creationId xmlns:a16="http://schemas.microsoft.com/office/drawing/2014/main" id="{85CA18CB-33A8-066D-F7C6-A082AB2D25D9}"/>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324951" t="-160910" r="-324951" b="-160910"/>
          <a:stretch>
            <a:fillRect/>
          </a:stretch>
        </p:blipFill>
        <p:spPr>
          <a:xfrm>
            <a:off x="9142810" y="5143611"/>
            <a:ext cx="3047603" cy="1714277"/>
          </a:xfrm>
          <a:prstGeom prst="rect">
            <a:avLst/>
          </a:prstGeom>
        </p:spPr>
      </p:pic>
    </p:spTree>
    <p:custDataLst>
      <p:tags r:id="rId1"/>
    </p:custDataLst>
    <p:extLst>
      <p:ext uri="{BB962C8B-B14F-4D97-AF65-F5344CB8AC3E}">
        <p14:creationId xmlns:p14="http://schemas.microsoft.com/office/powerpoint/2010/main" val="1453501663"/>
      </p:ext>
    </p:extLst>
  </p:cSld>
  <p:clrMapOvr>
    <a:masterClrMapping/>
  </p:clrMapOvr>
  <mc:AlternateContent xmlns:mc="http://schemas.openxmlformats.org/markup-compatibility/2006" xmlns:p14="http://schemas.microsoft.com/office/powerpoint/2010/main">
    <mc:Choice Requires="p14">
      <p:transition spd="slow" p14:dur="1200" advTm="100416">
        <p14:prism/>
      </p:transition>
    </mc:Choice>
    <mc:Fallback xmlns="">
      <p:transition spd="slow" advTm="1004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3000" fill="hold"/>
                                        <p:tgtEl>
                                          <p:spTgt spid="43"/>
                                        </p:tgtEl>
                                        <p:attrNameLst>
                                          <p:attrName>ppt_x</p:attrName>
                                        </p:attrNameLst>
                                      </p:cBhvr>
                                      <p:tavLst>
                                        <p:tav tm="0">
                                          <p:val>
                                            <p:strVal val="#ppt_x"/>
                                          </p:val>
                                        </p:tav>
                                        <p:tav tm="100000">
                                          <p:val>
                                            <p:strVal val="#ppt_x"/>
                                          </p:val>
                                        </p:tav>
                                      </p:tavLst>
                                    </p:anim>
                                    <p:anim calcmode="lin" valueType="num">
                                      <p:cBhvr additive="base">
                                        <p:cTn id="12" dur="3000" fill="hold"/>
                                        <p:tgtEl>
                                          <p:spTgt spid="43"/>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2" presetClass="entr" presetSubtype="9"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0-#ppt_w/2"/>
                                          </p:val>
                                        </p:tav>
                                        <p:tav tm="100000">
                                          <p:val>
                                            <p:strVal val="#ppt_x"/>
                                          </p:val>
                                        </p:tav>
                                      </p:tavLst>
                                    </p:anim>
                                    <p:anim calcmode="lin" valueType="num">
                                      <p:cBhvr additive="base">
                                        <p:cTn id="17" dur="500" fill="hold"/>
                                        <p:tgtEl>
                                          <p:spTgt spid="44"/>
                                        </p:tgtEl>
                                        <p:attrNameLst>
                                          <p:attrName>ppt_y</p:attrName>
                                        </p:attrNameLst>
                                      </p:cBhvr>
                                      <p:tavLst>
                                        <p:tav tm="0">
                                          <p:val>
                                            <p:strVal val="0-#ppt_h/2"/>
                                          </p:val>
                                        </p:tav>
                                        <p:tav tm="100000">
                                          <p:val>
                                            <p:strVal val="#ppt_y"/>
                                          </p:val>
                                        </p:tav>
                                      </p:tavLst>
                                    </p:anim>
                                  </p:childTnLst>
                                </p:cTn>
                              </p:par>
                            </p:childTnLst>
                          </p:cTn>
                        </p:par>
                        <p:par>
                          <p:cTn id="18" fill="hold">
                            <p:stCondLst>
                              <p:cond delay="3500"/>
                            </p:stCondLst>
                            <p:childTnLst>
                              <p:par>
                                <p:cTn id="19" presetID="22" presetClass="entr" presetSubtype="1"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up)">
                                      <p:cBhvr>
                                        <p:cTn id="21" dur="500"/>
                                        <p:tgtEl>
                                          <p:spTgt spid="49"/>
                                        </p:tgtEl>
                                      </p:cBhvr>
                                    </p:animEffect>
                                  </p:childTnLst>
                                </p:cTn>
                              </p:par>
                            </p:childTnLst>
                          </p:cTn>
                        </p:par>
                        <p:par>
                          <p:cTn id="22" fill="hold">
                            <p:stCondLst>
                              <p:cond delay="4000"/>
                            </p:stCondLst>
                            <p:childTnLst>
                              <p:par>
                                <p:cTn id="23" presetID="2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22" presetClass="entr" presetSubtype="2"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heel(1)">
                                      <p:cBhvr>
                                        <p:cTn id="33" dur="100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1" nodeType="clickEffect">
                                  <p:stCondLst>
                                    <p:cond delay="0"/>
                                  </p:stCondLst>
                                  <p:childTnLst>
                                    <p:set>
                                      <p:cBhvr>
                                        <p:cTn id="37"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5"/>
                </p:tgtEl>
              </p:cMediaNode>
            </p:audio>
          </p:childTnLst>
        </p:cTn>
      </p:par>
    </p:tnLst>
    <p:bldLst>
      <p:bldP spid="27" grpId="0" animBg="1"/>
      <p:bldP spid="27" grpId="1" animBg="1"/>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43CF5D-F80E-0686-0742-2AE965BFE63A}"/>
              </a:ext>
            </a:extLst>
          </p:cNvPr>
          <p:cNvSpPr txBox="1"/>
          <p:nvPr/>
        </p:nvSpPr>
        <p:spPr>
          <a:xfrm>
            <a:off x="0" y="-38100"/>
            <a:ext cx="12190413" cy="7171194"/>
          </a:xfrm>
          <a:prstGeom prst="rect">
            <a:avLst/>
          </a:prstGeom>
          <a:noFill/>
        </p:spPr>
        <p:txBody>
          <a:bodyPr wrap="square" rtlCol="0">
            <a:spAutoFit/>
          </a:bodyPr>
          <a:lstStyle/>
          <a:p>
            <a:r>
              <a:rPr lang="en-US" sz="4000" b="1" dirty="0">
                <a:latin typeface="Lucida Bright" panose="02040602050505020304" pitchFamily="18" charset="0"/>
              </a:rPr>
              <a:t>Myths of earthing systems:</a:t>
            </a:r>
          </a:p>
          <a:p>
            <a:r>
              <a:rPr lang="en-US" sz="2800" b="1" dirty="0">
                <a:latin typeface="Lucida Bright" panose="02040602050505020304" pitchFamily="18" charset="0"/>
              </a:rPr>
              <a:t>Myth1: Lightning protection protects equipment from damage.</a:t>
            </a:r>
          </a:p>
          <a:p>
            <a:endParaRPr lang="en-US" sz="2800" b="1" dirty="0">
              <a:latin typeface="Lucida Bright" panose="02040602050505020304" pitchFamily="18" charset="0"/>
            </a:endParaRPr>
          </a:p>
          <a:p>
            <a:r>
              <a:rPr lang="en-US" sz="2800" dirty="0">
                <a:solidFill>
                  <a:srgbClr val="EE0000"/>
                </a:solidFill>
                <a:latin typeface="Lucida Bright" panose="02040602050505020304" pitchFamily="18" charset="0"/>
              </a:rPr>
              <a:t>No! LPS protects structures and contents in the structure by providing a low impedance path to ground of direct strike. Earth termination resistance must be as low as possible. </a:t>
            </a:r>
          </a:p>
          <a:p>
            <a:r>
              <a:rPr lang="en-US" sz="2800" dirty="0">
                <a:solidFill>
                  <a:srgbClr val="EE0000"/>
                </a:solidFill>
                <a:latin typeface="Lucida Bright" panose="02040602050505020304" pitchFamily="18" charset="0"/>
              </a:rPr>
              <a:t>Note that what causes more damage to equipment is the indirect effect through magnetic coupling to cables.</a:t>
            </a:r>
          </a:p>
          <a:p>
            <a:endParaRPr lang="en-US" sz="2800" b="1" dirty="0">
              <a:solidFill>
                <a:srgbClr val="EE0000"/>
              </a:solidFill>
              <a:latin typeface="Lucida Bright" panose="02040602050505020304" pitchFamily="18" charset="0"/>
            </a:endParaRPr>
          </a:p>
          <a:p>
            <a:r>
              <a:rPr lang="en-US" sz="2800" b="1" dirty="0">
                <a:latin typeface="Lucida Bright" panose="02040602050505020304" pitchFamily="18" charset="0"/>
              </a:rPr>
              <a:t>Myth2: Putting salt to local earthing system reduces earthing resistance on a long period.</a:t>
            </a:r>
          </a:p>
          <a:p>
            <a:endParaRPr lang="en-US" sz="2800" b="1" dirty="0">
              <a:latin typeface="Lucida Bright" panose="02040602050505020304" pitchFamily="18" charset="0"/>
            </a:endParaRPr>
          </a:p>
          <a:p>
            <a:r>
              <a:rPr lang="en-US" sz="2800" dirty="0">
                <a:solidFill>
                  <a:srgbClr val="EE0000"/>
                </a:solidFill>
                <a:latin typeface="Lucida Bright" panose="02040602050505020304" pitchFamily="18" charset="0"/>
              </a:rPr>
              <a:t>No! The earthing resistance will be reduced temporarily. salt will leach out due to rain and corrode the Earthing system    metallic parts. It should never be used nowadays.</a:t>
            </a:r>
          </a:p>
          <a:p>
            <a:endParaRPr lang="en-ZM" sz="2800" b="1" dirty="0">
              <a:latin typeface="Lucida Bright" panose="02040602050505020304" pitchFamily="18" charset="0"/>
            </a:endParaRPr>
          </a:p>
        </p:txBody>
      </p:sp>
      <p:pic>
        <p:nvPicPr>
          <p:cNvPr id="3" name="Picture 2">
            <a:extLst>
              <a:ext uri="{FF2B5EF4-FFF2-40B4-BE49-F238E27FC236}">
                <a16:creationId xmlns:a16="http://schemas.microsoft.com/office/drawing/2014/main" id="{DFCB3C93-FBBB-01C8-8A4C-2D952C25F553}"/>
              </a:ext>
            </a:extLst>
          </p:cNvPr>
          <p:cNvPicPr>
            <a:picLocks noChangeAspect="1"/>
          </p:cNvPicPr>
          <p:nvPr/>
        </p:nvPicPr>
        <p:blipFill>
          <a:blip r:embed="rId4"/>
          <a:stretch>
            <a:fillRect/>
          </a:stretch>
        </p:blipFill>
        <p:spPr>
          <a:xfrm>
            <a:off x="11423798" y="6150895"/>
            <a:ext cx="688818" cy="707105"/>
          </a:xfrm>
          <a:prstGeom prst="rect">
            <a:avLst/>
          </a:prstGeom>
        </p:spPr>
      </p:pic>
      <p:pic>
        <p:nvPicPr>
          <p:cNvPr id="4" name="Audio 3">
            <a:hlinkClick r:id="" action="ppaction://media"/>
            <a:extLst>
              <a:ext uri="{FF2B5EF4-FFF2-40B4-BE49-F238E27FC236}">
                <a16:creationId xmlns:a16="http://schemas.microsoft.com/office/drawing/2014/main" id="{FA14715D-A926-F68F-E2ED-2692B8ADABA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324951" t="-160910" r="-324951" b="-160910"/>
          <a:stretch>
            <a:fillRect/>
          </a:stretch>
        </p:blipFill>
        <p:spPr>
          <a:xfrm>
            <a:off x="9142810" y="5143611"/>
            <a:ext cx="3047603" cy="1714277"/>
          </a:xfrm>
          <a:prstGeom prst="rect">
            <a:avLst/>
          </a:prstGeom>
        </p:spPr>
      </p:pic>
    </p:spTree>
    <p:extLst>
      <p:ext uri="{BB962C8B-B14F-4D97-AF65-F5344CB8AC3E}">
        <p14:creationId xmlns:p14="http://schemas.microsoft.com/office/powerpoint/2010/main" val="4001796288"/>
      </p:ext>
    </p:extLst>
  </p:cSld>
  <p:clrMapOvr>
    <a:masterClrMapping/>
  </p:clrMapOvr>
  <mc:AlternateContent xmlns:mc="http://schemas.openxmlformats.org/markup-compatibility/2006" xmlns:p14="http://schemas.microsoft.com/office/powerpoint/2010/main">
    <mc:Choice Requires="p14">
      <p:transition spd="slow" p14:dur="1200" advTm="117297">
        <p14:prism/>
      </p:transition>
    </mc:Choice>
    <mc:Fallback xmlns="">
      <p:transition spd="slow" advTm="1172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F3879E-505E-C031-0422-54D817243F87}"/>
              </a:ext>
            </a:extLst>
          </p:cNvPr>
          <p:cNvSpPr txBox="1"/>
          <p:nvPr/>
        </p:nvSpPr>
        <p:spPr>
          <a:xfrm>
            <a:off x="52025" y="0"/>
            <a:ext cx="12143879" cy="7048083"/>
          </a:xfrm>
          <a:prstGeom prst="rect">
            <a:avLst/>
          </a:prstGeom>
          <a:noFill/>
        </p:spPr>
        <p:txBody>
          <a:bodyPr wrap="square" rtlCol="0">
            <a:spAutoFit/>
          </a:bodyPr>
          <a:lstStyle/>
          <a:p>
            <a:r>
              <a:rPr lang="en-US" sz="3600" b="1" dirty="0">
                <a:latin typeface="Lucida Bright" panose="02040602050505020304" pitchFamily="18" charset="0"/>
              </a:rPr>
              <a:t>Myth3: Low local Earthing protects equipment</a:t>
            </a:r>
          </a:p>
          <a:p>
            <a:endParaRPr lang="en-US" sz="3600" b="1" dirty="0">
              <a:latin typeface="Lucida Bright" panose="02040602050505020304" pitchFamily="18" charset="0"/>
            </a:endParaRPr>
          </a:p>
          <a:p>
            <a:r>
              <a:rPr lang="en-US" sz="2800" dirty="0">
                <a:latin typeface="Lucida Bright" panose="02040602050505020304" pitchFamily="18" charset="0"/>
              </a:rPr>
              <a:t>No! </a:t>
            </a:r>
            <a:r>
              <a:rPr lang="en-US" sz="2800" b="1" dirty="0">
                <a:solidFill>
                  <a:srgbClr val="0000FF"/>
                </a:solidFill>
                <a:latin typeface="Lucida Bright" panose="02040602050505020304" pitchFamily="18" charset="0"/>
              </a:rPr>
              <a:t>Grounding </a:t>
            </a:r>
            <a:r>
              <a:rPr lang="en-US" sz="2800" b="1" i="1" dirty="0">
                <a:solidFill>
                  <a:srgbClr val="EE0000"/>
                </a:solidFill>
                <a:latin typeface="Lucida Bright" panose="02040602050505020304" pitchFamily="18" charset="0"/>
              </a:rPr>
              <a:t>mainly ensures system stability and reliable operation </a:t>
            </a:r>
            <a:r>
              <a:rPr lang="en-US" sz="2800" b="1" dirty="0">
                <a:solidFill>
                  <a:srgbClr val="0000FF"/>
                </a:solidFill>
                <a:latin typeface="Lucida Bright" panose="02040602050505020304" pitchFamily="18" charset="0"/>
              </a:rPr>
              <a:t>by connecting the neutral point to ground or some reference point. No floating voltage. Equipment doesn’t care how low earthing resistance is. Airplanes are not earthed but the complex electronics work well. But standards require compliance. Surge protection, bonding and other protection arrangements protect equipment.</a:t>
            </a:r>
          </a:p>
          <a:p>
            <a:endParaRPr lang="en-US" sz="2800" b="1" dirty="0">
              <a:solidFill>
                <a:srgbClr val="0000FF"/>
              </a:solidFill>
              <a:latin typeface="Lucida Bright" panose="02040602050505020304" pitchFamily="18" charset="0"/>
            </a:endParaRPr>
          </a:p>
          <a:p>
            <a:r>
              <a:rPr lang="en-US" sz="3600" b="1" dirty="0">
                <a:latin typeface="Lucida Bright" panose="02040602050505020304" pitchFamily="18" charset="0"/>
              </a:rPr>
              <a:t>Myth4: LPS earthing can be terminated on local earthing.</a:t>
            </a:r>
          </a:p>
          <a:p>
            <a:r>
              <a:rPr lang="en-US" sz="2800" b="1" dirty="0">
                <a:solidFill>
                  <a:srgbClr val="EE0000"/>
                </a:solidFill>
                <a:latin typeface="Lucida Bright" panose="02040602050505020304" pitchFamily="18" charset="0"/>
              </a:rPr>
              <a:t>No! LPS must have a separate low earthing but be bonded to local earthing system.</a:t>
            </a:r>
          </a:p>
          <a:p>
            <a:endParaRPr lang="en-ZM" sz="2800" dirty="0">
              <a:latin typeface="Lucida Bright" panose="02040602050505020304" pitchFamily="18" charset="0"/>
            </a:endParaRPr>
          </a:p>
        </p:txBody>
      </p:sp>
      <p:pic>
        <p:nvPicPr>
          <p:cNvPr id="3" name="Picture 2">
            <a:extLst>
              <a:ext uri="{FF2B5EF4-FFF2-40B4-BE49-F238E27FC236}">
                <a16:creationId xmlns:a16="http://schemas.microsoft.com/office/drawing/2014/main" id="{C8983B68-E0E3-081C-D178-368B1CB9B2A3}"/>
              </a:ext>
            </a:extLst>
          </p:cNvPr>
          <p:cNvPicPr>
            <a:picLocks noChangeAspect="1"/>
          </p:cNvPicPr>
          <p:nvPr/>
        </p:nvPicPr>
        <p:blipFill>
          <a:blip r:embed="rId4"/>
          <a:stretch>
            <a:fillRect/>
          </a:stretch>
        </p:blipFill>
        <p:spPr>
          <a:xfrm>
            <a:off x="11419135" y="6093296"/>
            <a:ext cx="688818" cy="707105"/>
          </a:xfrm>
          <a:prstGeom prst="rect">
            <a:avLst/>
          </a:prstGeom>
        </p:spPr>
      </p:pic>
      <p:pic>
        <p:nvPicPr>
          <p:cNvPr id="4" name="Audio 3">
            <a:hlinkClick r:id="" action="ppaction://media"/>
            <a:extLst>
              <a:ext uri="{FF2B5EF4-FFF2-40B4-BE49-F238E27FC236}">
                <a16:creationId xmlns:a16="http://schemas.microsoft.com/office/drawing/2014/main" id="{CB1FA266-5977-140D-AD3E-2B989B2C954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324951" t="-160910" r="-324951" b="-160910"/>
          <a:stretch>
            <a:fillRect/>
          </a:stretch>
        </p:blipFill>
        <p:spPr>
          <a:xfrm>
            <a:off x="9142810" y="5143611"/>
            <a:ext cx="3047603" cy="1714277"/>
          </a:xfrm>
          <a:prstGeom prst="rect">
            <a:avLst/>
          </a:prstGeom>
        </p:spPr>
      </p:pic>
    </p:spTree>
    <p:extLst>
      <p:ext uri="{BB962C8B-B14F-4D97-AF65-F5344CB8AC3E}">
        <p14:creationId xmlns:p14="http://schemas.microsoft.com/office/powerpoint/2010/main" val="297162653"/>
      </p:ext>
    </p:extLst>
  </p:cSld>
  <p:clrMapOvr>
    <a:masterClrMapping/>
  </p:clrMapOvr>
  <mc:AlternateContent xmlns:mc="http://schemas.openxmlformats.org/markup-compatibility/2006" xmlns:p14="http://schemas.microsoft.com/office/powerpoint/2010/main">
    <mc:Choice Requires="p14">
      <p:transition spd="slow" p14:dur="1200" advTm="112620">
        <p14:prism/>
      </p:transition>
    </mc:Choice>
    <mc:Fallback xmlns="">
      <p:transition spd="slow" advTm="1126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6BB4D-505A-FB47-4029-58EFAEC2D07E}"/>
              </a:ext>
            </a:extLst>
          </p:cNvPr>
          <p:cNvSpPr txBox="1"/>
          <p:nvPr/>
        </p:nvSpPr>
        <p:spPr>
          <a:xfrm>
            <a:off x="0" y="0"/>
            <a:ext cx="12190413" cy="2492990"/>
          </a:xfrm>
          <a:prstGeom prst="rect">
            <a:avLst/>
          </a:prstGeom>
          <a:noFill/>
        </p:spPr>
        <p:txBody>
          <a:bodyPr wrap="square" rtlCol="0">
            <a:spAutoFit/>
          </a:bodyPr>
          <a:lstStyle/>
          <a:p>
            <a:r>
              <a:rPr lang="en-US" sz="3600" b="1" dirty="0">
                <a:latin typeface="Lucida Bright" panose="02040602050505020304" pitchFamily="18" charset="0"/>
              </a:rPr>
              <a:t>Importance of bonding:</a:t>
            </a:r>
          </a:p>
          <a:p>
            <a:endParaRPr lang="en-US" sz="3600" b="1" dirty="0">
              <a:latin typeface="Lucida Bright" panose="02040602050505020304" pitchFamily="18" charset="0"/>
            </a:endParaRPr>
          </a:p>
          <a:p>
            <a:r>
              <a:rPr lang="en-US" sz="2800" b="1" dirty="0">
                <a:latin typeface="Lucida Bright" panose="02040602050505020304" pitchFamily="18" charset="0"/>
              </a:rPr>
              <a:t>Bonding is a way of equalizing potential difference that avoids current flowing from point A to B </a:t>
            </a:r>
          </a:p>
          <a:p>
            <a:endParaRPr lang="en-ZM" sz="2800" b="1" dirty="0">
              <a:latin typeface="Lucida Bright" panose="02040602050505020304" pitchFamily="18" charset="0"/>
            </a:endParaRPr>
          </a:p>
        </p:txBody>
      </p:sp>
      <p:sp>
        <p:nvSpPr>
          <p:cNvPr id="9" name="TextBox 8">
            <a:extLst>
              <a:ext uri="{FF2B5EF4-FFF2-40B4-BE49-F238E27FC236}">
                <a16:creationId xmlns:a16="http://schemas.microsoft.com/office/drawing/2014/main" id="{A56186DD-32BC-C01C-8B92-6E5A46F99583}"/>
              </a:ext>
            </a:extLst>
          </p:cNvPr>
          <p:cNvSpPr txBox="1"/>
          <p:nvPr/>
        </p:nvSpPr>
        <p:spPr>
          <a:xfrm>
            <a:off x="1124447" y="4401513"/>
            <a:ext cx="792088" cy="646331"/>
          </a:xfrm>
          <a:prstGeom prst="rect">
            <a:avLst/>
          </a:prstGeom>
          <a:noFill/>
        </p:spPr>
        <p:txBody>
          <a:bodyPr wrap="square" rtlCol="0">
            <a:spAutoFit/>
          </a:bodyPr>
          <a:lstStyle/>
          <a:p>
            <a:r>
              <a:rPr lang="en-US" b="1" dirty="0"/>
              <a:t>1 ohm RE</a:t>
            </a:r>
            <a:endParaRPr lang="en-ZM" b="1" dirty="0"/>
          </a:p>
        </p:txBody>
      </p:sp>
      <p:cxnSp>
        <p:nvCxnSpPr>
          <p:cNvPr id="18" name="Straight Connector 17">
            <a:extLst>
              <a:ext uri="{FF2B5EF4-FFF2-40B4-BE49-F238E27FC236}">
                <a16:creationId xmlns:a16="http://schemas.microsoft.com/office/drawing/2014/main" id="{2C9671F2-7A74-F8ED-F8AA-352CE690BBB1}"/>
              </a:ext>
            </a:extLst>
          </p:cNvPr>
          <p:cNvCxnSpPr>
            <a:cxnSpLocks/>
            <a:stCxn id="13" idx="0"/>
          </p:cNvCxnSpPr>
          <p:nvPr/>
        </p:nvCxnSpPr>
        <p:spPr>
          <a:xfrm>
            <a:off x="957164" y="3381594"/>
            <a:ext cx="4417962" cy="2189559"/>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D3A1C49-7CB7-A5FF-09CD-5EE4DA3326D8}"/>
              </a:ext>
            </a:extLst>
          </p:cNvPr>
          <p:cNvSpPr txBox="1"/>
          <p:nvPr/>
        </p:nvSpPr>
        <p:spPr>
          <a:xfrm>
            <a:off x="5231110" y="5534651"/>
            <a:ext cx="432048" cy="369332"/>
          </a:xfrm>
          <a:prstGeom prst="rect">
            <a:avLst/>
          </a:prstGeom>
          <a:noFill/>
        </p:spPr>
        <p:txBody>
          <a:bodyPr wrap="square" rtlCol="0">
            <a:spAutoFit/>
          </a:bodyPr>
          <a:lstStyle/>
          <a:p>
            <a:r>
              <a:rPr lang="en-US" b="1" dirty="0"/>
              <a:t>0V</a:t>
            </a:r>
            <a:endParaRPr lang="en-ZM" b="1" dirty="0"/>
          </a:p>
        </p:txBody>
      </p:sp>
      <p:sp>
        <p:nvSpPr>
          <p:cNvPr id="33" name="TextBox 32">
            <a:extLst>
              <a:ext uri="{FF2B5EF4-FFF2-40B4-BE49-F238E27FC236}">
                <a16:creationId xmlns:a16="http://schemas.microsoft.com/office/drawing/2014/main" id="{0A603BCC-3529-83E0-E35A-804AB81D004F}"/>
              </a:ext>
            </a:extLst>
          </p:cNvPr>
          <p:cNvSpPr txBox="1"/>
          <p:nvPr/>
        </p:nvSpPr>
        <p:spPr>
          <a:xfrm>
            <a:off x="787674" y="5903983"/>
            <a:ext cx="673545" cy="707886"/>
          </a:xfrm>
          <a:prstGeom prst="rect">
            <a:avLst/>
          </a:prstGeom>
          <a:noFill/>
        </p:spPr>
        <p:txBody>
          <a:bodyPr wrap="square" rtlCol="0">
            <a:spAutoFit/>
          </a:bodyPr>
          <a:lstStyle/>
          <a:p>
            <a:r>
              <a:rPr lang="en-US" sz="4000" b="1" dirty="0"/>
              <a:t>A</a:t>
            </a:r>
            <a:endParaRPr lang="en-ZM" sz="4000" b="1" dirty="0"/>
          </a:p>
        </p:txBody>
      </p:sp>
      <p:grpSp>
        <p:nvGrpSpPr>
          <p:cNvPr id="53" name="Group 52">
            <a:extLst>
              <a:ext uri="{FF2B5EF4-FFF2-40B4-BE49-F238E27FC236}">
                <a16:creationId xmlns:a16="http://schemas.microsoft.com/office/drawing/2014/main" id="{533B7D9C-5A9E-B972-7A10-79E619C00C0F}"/>
              </a:ext>
            </a:extLst>
          </p:cNvPr>
          <p:cNvGrpSpPr/>
          <p:nvPr/>
        </p:nvGrpSpPr>
        <p:grpSpPr>
          <a:xfrm>
            <a:off x="190550" y="2241366"/>
            <a:ext cx="5714105" cy="4452302"/>
            <a:chOff x="190550" y="2241366"/>
            <a:chExt cx="5714105" cy="4452302"/>
          </a:xfrm>
        </p:grpSpPr>
        <p:sp>
          <p:nvSpPr>
            <p:cNvPr id="12" name="TextBox 11">
              <a:extLst>
                <a:ext uri="{FF2B5EF4-FFF2-40B4-BE49-F238E27FC236}">
                  <a16:creationId xmlns:a16="http://schemas.microsoft.com/office/drawing/2014/main" id="{04E733DB-E844-94B3-89E7-B8270D6943D6}"/>
                </a:ext>
              </a:extLst>
            </p:cNvPr>
            <p:cNvSpPr txBox="1"/>
            <p:nvPr/>
          </p:nvSpPr>
          <p:spPr>
            <a:xfrm>
              <a:off x="849950" y="2791015"/>
              <a:ext cx="792086" cy="369332"/>
            </a:xfrm>
            <a:prstGeom prst="rect">
              <a:avLst/>
            </a:prstGeom>
            <a:noFill/>
          </p:spPr>
          <p:txBody>
            <a:bodyPr wrap="square" rtlCol="0">
              <a:spAutoFit/>
            </a:bodyPr>
            <a:lstStyle/>
            <a:p>
              <a:r>
                <a:rPr lang="en-US" b="1" dirty="0"/>
                <a:t>50kA</a:t>
              </a:r>
              <a:endParaRPr lang="en-ZM" b="1" dirty="0"/>
            </a:p>
          </p:txBody>
        </p:sp>
        <p:cxnSp>
          <p:nvCxnSpPr>
            <p:cNvPr id="30" name="Straight Connector 29">
              <a:extLst>
                <a:ext uri="{FF2B5EF4-FFF2-40B4-BE49-F238E27FC236}">
                  <a16:creationId xmlns:a16="http://schemas.microsoft.com/office/drawing/2014/main" id="{96D7BF13-940C-7E60-4447-B38C7C200139}"/>
                </a:ext>
              </a:extLst>
            </p:cNvPr>
            <p:cNvCxnSpPr>
              <a:cxnSpLocks/>
            </p:cNvCxnSpPr>
            <p:nvPr/>
          </p:nvCxnSpPr>
          <p:spPr>
            <a:xfrm>
              <a:off x="849156" y="5609945"/>
              <a:ext cx="4850009" cy="0"/>
            </a:xfrm>
            <a:prstGeom prst="line">
              <a:avLst/>
            </a:prstGeom>
            <a:ln w="57150">
              <a:solidFill>
                <a:srgbClr val="33CC33"/>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809D0B99-E2D6-DEAD-EC2F-9CF0DA607B1A}"/>
                </a:ext>
              </a:extLst>
            </p:cNvPr>
            <p:cNvGrpSpPr/>
            <p:nvPr/>
          </p:nvGrpSpPr>
          <p:grpSpPr>
            <a:xfrm>
              <a:off x="190550" y="2241366"/>
              <a:ext cx="5714105" cy="4452302"/>
              <a:chOff x="190550" y="2241366"/>
              <a:chExt cx="5714105" cy="4452302"/>
            </a:xfrm>
          </p:grpSpPr>
          <p:grpSp>
            <p:nvGrpSpPr>
              <p:cNvPr id="14" name="Group 13">
                <a:extLst>
                  <a:ext uri="{FF2B5EF4-FFF2-40B4-BE49-F238E27FC236}">
                    <a16:creationId xmlns:a16="http://schemas.microsoft.com/office/drawing/2014/main" id="{8C402D93-D30B-D0E9-3387-856D6BF83765}"/>
                  </a:ext>
                </a:extLst>
              </p:cNvPr>
              <p:cNvGrpSpPr/>
              <p:nvPr/>
            </p:nvGrpSpPr>
            <p:grpSpPr>
              <a:xfrm>
                <a:off x="669133" y="3231873"/>
                <a:ext cx="432048" cy="2339280"/>
                <a:chOff x="766614" y="2564904"/>
                <a:chExt cx="432048" cy="2339280"/>
              </a:xfrm>
            </p:grpSpPr>
            <p:grpSp>
              <p:nvGrpSpPr>
                <p:cNvPr id="7" name="Group 6">
                  <a:extLst>
                    <a:ext uri="{FF2B5EF4-FFF2-40B4-BE49-F238E27FC236}">
                      <a16:creationId xmlns:a16="http://schemas.microsoft.com/office/drawing/2014/main" id="{E3FC3A41-DA9B-B4BD-8E45-0BC094E70C01}"/>
                    </a:ext>
                  </a:extLst>
                </p:cNvPr>
                <p:cNvGrpSpPr/>
                <p:nvPr/>
              </p:nvGrpSpPr>
              <p:grpSpPr>
                <a:xfrm>
                  <a:off x="910630" y="2852936"/>
                  <a:ext cx="288032" cy="2051248"/>
                  <a:chOff x="982638" y="3429000"/>
                  <a:chExt cx="288032" cy="2051248"/>
                </a:xfrm>
              </p:grpSpPr>
              <p:cxnSp>
                <p:nvCxnSpPr>
                  <p:cNvPr id="4" name="Straight Connector 3">
                    <a:extLst>
                      <a:ext uri="{FF2B5EF4-FFF2-40B4-BE49-F238E27FC236}">
                        <a16:creationId xmlns:a16="http://schemas.microsoft.com/office/drawing/2014/main" id="{6487AAAB-84AA-33E5-840F-0002A5D2BDDC}"/>
                      </a:ext>
                    </a:extLst>
                  </p:cNvPr>
                  <p:cNvCxnSpPr/>
                  <p:nvPr/>
                </p:nvCxnSpPr>
                <p:spPr>
                  <a:xfrm>
                    <a:off x="1126654" y="3429000"/>
                    <a:ext cx="0" cy="1728192"/>
                  </a:xfrm>
                  <a:prstGeom prst="line">
                    <a:avLst/>
                  </a:prstGeom>
                  <a:ln w="76200">
                    <a:solidFill>
                      <a:srgbClr val="33CC33"/>
                    </a:solidFill>
                  </a:ln>
                </p:spPr>
                <p:style>
                  <a:lnRef idx="1">
                    <a:schemeClr val="accent1"/>
                  </a:lnRef>
                  <a:fillRef idx="0">
                    <a:schemeClr val="accent1"/>
                  </a:fillRef>
                  <a:effectRef idx="0">
                    <a:schemeClr val="accent1"/>
                  </a:effectRef>
                  <a:fontRef idx="minor">
                    <a:schemeClr val="tx1"/>
                  </a:fontRef>
                </p:style>
              </p:cxnSp>
              <p:sp>
                <p:nvSpPr>
                  <p:cNvPr id="5" name="Flowchart: Merge 4">
                    <a:extLst>
                      <a:ext uri="{FF2B5EF4-FFF2-40B4-BE49-F238E27FC236}">
                        <a16:creationId xmlns:a16="http://schemas.microsoft.com/office/drawing/2014/main" id="{B7F699A7-6302-AD26-5C19-53A9AD12BFBE}"/>
                      </a:ext>
                    </a:extLst>
                  </p:cNvPr>
                  <p:cNvSpPr/>
                  <p:nvPr/>
                </p:nvSpPr>
                <p:spPr>
                  <a:xfrm>
                    <a:off x="982638" y="5154488"/>
                    <a:ext cx="288032" cy="325760"/>
                  </a:xfrm>
                  <a:prstGeom prst="flowChartMerg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6" name="Rectangle 5">
                    <a:extLst>
                      <a:ext uri="{FF2B5EF4-FFF2-40B4-BE49-F238E27FC236}">
                        <a16:creationId xmlns:a16="http://schemas.microsoft.com/office/drawing/2014/main" id="{4C9DD861-43F2-61B1-E8A9-64CD410FD07B}"/>
                      </a:ext>
                    </a:extLst>
                  </p:cNvPr>
                  <p:cNvSpPr/>
                  <p:nvPr/>
                </p:nvSpPr>
                <p:spPr>
                  <a:xfrm>
                    <a:off x="982638" y="4509120"/>
                    <a:ext cx="288031" cy="32231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ZM"/>
                  </a:p>
                </p:txBody>
              </p:sp>
            </p:grpSp>
            <p:cxnSp>
              <p:nvCxnSpPr>
                <p:cNvPr id="11" name="Straight Arrow Connector 10">
                  <a:extLst>
                    <a:ext uri="{FF2B5EF4-FFF2-40B4-BE49-F238E27FC236}">
                      <a16:creationId xmlns:a16="http://schemas.microsoft.com/office/drawing/2014/main" id="{47B31ABD-A91F-DC3B-2100-C986831570BF}"/>
                    </a:ext>
                  </a:extLst>
                </p:cNvPr>
                <p:cNvCxnSpPr/>
                <p:nvPr/>
              </p:nvCxnSpPr>
              <p:spPr>
                <a:xfrm>
                  <a:off x="766614" y="2564904"/>
                  <a:ext cx="0" cy="108012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9FD88966-6FFE-75B4-9DB6-23CED5ED7C36}"/>
                    </a:ext>
                  </a:extLst>
                </p:cNvPr>
                <p:cNvSpPr/>
                <p:nvPr/>
              </p:nvSpPr>
              <p:spPr>
                <a:xfrm>
                  <a:off x="946637" y="2714625"/>
                  <a:ext cx="216015" cy="19432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ZM"/>
                </a:p>
              </p:txBody>
            </p:sp>
          </p:grpSp>
          <p:cxnSp>
            <p:nvCxnSpPr>
              <p:cNvPr id="16" name="Straight Arrow Connector 15">
                <a:extLst>
                  <a:ext uri="{FF2B5EF4-FFF2-40B4-BE49-F238E27FC236}">
                    <a16:creationId xmlns:a16="http://schemas.microsoft.com/office/drawing/2014/main" id="{F776AD34-A502-E15F-F19F-B5D9EF95A3E8}"/>
                  </a:ext>
                </a:extLst>
              </p:cNvPr>
              <p:cNvCxnSpPr/>
              <p:nvPr/>
            </p:nvCxnSpPr>
            <p:spPr>
              <a:xfrm flipV="1">
                <a:off x="334566" y="2241366"/>
                <a:ext cx="0" cy="108012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BEB486F-A9E1-2CE6-94D6-5722C0E6592C}"/>
                  </a:ext>
                </a:extLst>
              </p:cNvPr>
              <p:cNvCxnSpPr>
                <a:stCxn id="13" idx="0"/>
              </p:cNvCxnSpPr>
              <p:nvPr/>
            </p:nvCxnSpPr>
            <p:spPr>
              <a:xfrm>
                <a:off x="957164" y="3381594"/>
                <a:ext cx="4417962" cy="2189559"/>
              </a:xfrm>
              <a:prstGeom prst="straightConnector1">
                <a:avLst/>
              </a:prstGeom>
              <a:ln w="3810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4575140B-B6EE-5042-44E6-B935F63E1F5A}"/>
                  </a:ext>
                </a:extLst>
              </p:cNvPr>
              <p:cNvSpPr/>
              <p:nvPr/>
            </p:nvSpPr>
            <p:spPr>
              <a:xfrm>
                <a:off x="2710830" y="4113574"/>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25" name="Rectangle 24">
                <a:extLst>
                  <a:ext uri="{FF2B5EF4-FFF2-40B4-BE49-F238E27FC236}">
                    <a16:creationId xmlns:a16="http://schemas.microsoft.com/office/drawing/2014/main" id="{56510512-FF14-13FE-64D5-D64DE06A7E76}"/>
                  </a:ext>
                </a:extLst>
              </p:cNvPr>
              <p:cNvSpPr/>
              <p:nvPr/>
            </p:nvSpPr>
            <p:spPr>
              <a:xfrm>
                <a:off x="4078982" y="4761180"/>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26" name="Rectangle 25">
                <a:extLst>
                  <a:ext uri="{FF2B5EF4-FFF2-40B4-BE49-F238E27FC236}">
                    <a16:creationId xmlns:a16="http://schemas.microsoft.com/office/drawing/2014/main" id="{84B6AEEF-4542-53D2-BB2B-5E3AB46E6FBD}"/>
                  </a:ext>
                </a:extLst>
              </p:cNvPr>
              <p:cNvSpPr/>
              <p:nvPr/>
            </p:nvSpPr>
            <p:spPr>
              <a:xfrm>
                <a:off x="3561629" y="4464393"/>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27" name="TextBox 26">
                <a:extLst>
                  <a:ext uri="{FF2B5EF4-FFF2-40B4-BE49-F238E27FC236}">
                    <a16:creationId xmlns:a16="http://schemas.microsoft.com/office/drawing/2014/main" id="{BDF598A4-5C6A-C984-31D9-7CAC527909EE}"/>
                  </a:ext>
                </a:extLst>
              </p:cNvPr>
              <p:cNvSpPr txBox="1"/>
              <p:nvPr/>
            </p:nvSpPr>
            <p:spPr>
              <a:xfrm>
                <a:off x="190550" y="3321486"/>
                <a:ext cx="599333" cy="646331"/>
              </a:xfrm>
              <a:prstGeom prst="rect">
                <a:avLst/>
              </a:prstGeom>
              <a:noFill/>
            </p:spPr>
            <p:txBody>
              <a:bodyPr wrap="square" rtlCol="0">
                <a:spAutoFit/>
              </a:bodyPr>
              <a:lstStyle/>
              <a:p>
                <a:r>
                  <a:rPr lang="en-US" b="1" dirty="0"/>
                  <a:t>50kV</a:t>
                </a:r>
                <a:endParaRPr lang="en-ZM" b="1" dirty="0"/>
              </a:p>
            </p:txBody>
          </p:sp>
          <p:sp>
            <p:nvSpPr>
              <p:cNvPr id="34" name="TextBox 33">
                <a:extLst>
                  <a:ext uri="{FF2B5EF4-FFF2-40B4-BE49-F238E27FC236}">
                    <a16:creationId xmlns:a16="http://schemas.microsoft.com/office/drawing/2014/main" id="{A026483D-32AE-00C5-6E9D-DE939CCBA1A4}"/>
                  </a:ext>
                </a:extLst>
              </p:cNvPr>
              <p:cNvSpPr txBox="1"/>
              <p:nvPr/>
            </p:nvSpPr>
            <p:spPr>
              <a:xfrm>
                <a:off x="5231110" y="5985782"/>
                <a:ext cx="673545" cy="707886"/>
              </a:xfrm>
              <a:prstGeom prst="rect">
                <a:avLst/>
              </a:prstGeom>
              <a:noFill/>
            </p:spPr>
            <p:txBody>
              <a:bodyPr wrap="square" rtlCol="0">
                <a:spAutoFit/>
              </a:bodyPr>
              <a:lstStyle/>
              <a:p>
                <a:r>
                  <a:rPr lang="en-US" sz="4000" b="1" dirty="0"/>
                  <a:t>B</a:t>
                </a:r>
                <a:endParaRPr lang="en-ZM" sz="4000" b="1" dirty="0"/>
              </a:p>
            </p:txBody>
          </p:sp>
        </p:grpSp>
      </p:grpSp>
      <p:sp>
        <p:nvSpPr>
          <p:cNvPr id="35" name="TextBox 34">
            <a:extLst>
              <a:ext uri="{FF2B5EF4-FFF2-40B4-BE49-F238E27FC236}">
                <a16:creationId xmlns:a16="http://schemas.microsoft.com/office/drawing/2014/main" id="{88B0033B-7564-9CAD-0625-15807DD38E52}"/>
              </a:ext>
            </a:extLst>
          </p:cNvPr>
          <p:cNvSpPr txBox="1"/>
          <p:nvPr/>
        </p:nvSpPr>
        <p:spPr>
          <a:xfrm>
            <a:off x="1846734" y="5728022"/>
            <a:ext cx="2880320" cy="1077218"/>
          </a:xfrm>
          <a:prstGeom prst="rect">
            <a:avLst/>
          </a:prstGeom>
          <a:noFill/>
        </p:spPr>
        <p:txBody>
          <a:bodyPr wrap="square" rtlCol="0">
            <a:spAutoFit/>
          </a:bodyPr>
          <a:lstStyle/>
          <a:p>
            <a:r>
              <a:rPr lang="en-US" sz="3200" b="1" dirty="0"/>
              <a:t>V =IR ohm’ law</a:t>
            </a:r>
          </a:p>
          <a:p>
            <a:r>
              <a:rPr lang="en-US" sz="3200" b="1" dirty="0"/>
              <a:t>I =V/R   high I</a:t>
            </a:r>
            <a:endParaRPr lang="en-ZM" sz="3200" b="1" dirty="0"/>
          </a:p>
        </p:txBody>
      </p:sp>
      <p:sp>
        <p:nvSpPr>
          <p:cNvPr id="36" name="TextBox 35">
            <a:extLst>
              <a:ext uri="{FF2B5EF4-FFF2-40B4-BE49-F238E27FC236}">
                <a16:creationId xmlns:a16="http://schemas.microsoft.com/office/drawing/2014/main" id="{FA39F9F2-E5C6-5DE0-E48C-90C3B8FB447F}"/>
              </a:ext>
            </a:extLst>
          </p:cNvPr>
          <p:cNvSpPr txBox="1"/>
          <p:nvPr/>
        </p:nvSpPr>
        <p:spPr>
          <a:xfrm>
            <a:off x="1846733" y="2708919"/>
            <a:ext cx="2592288" cy="523220"/>
          </a:xfrm>
          <a:prstGeom prst="rect">
            <a:avLst/>
          </a:prstGeom>
          <a:noFill/>
        </p:spPr>
        <p:txBody>
          <a:bodyPr wrap="square" rtlCol="0">
            <a:spAutoFit/>
          </a:bodyPr>
          <a:lstStyle/>
          <a:p>
            <a:r>
              <a:rPr lang="en-US" sz="2800" b="1" dirty="0"/>
              <a:t>Without bonding</a:t>
            </a:r>
            <a:endParaRPr lang="en-ZM" sz="2800" b="1" dirty="0"/>
          </a:p>
        </p:txBody>
      </p:sp>
      <p:grpSp>
        <p:nvGrpSpPr>
          <p:cNvPr id="54" name="Group 53">
            <a:extLst>
              <a:ext uri="{FF2B5EF4-FFF2-40B4-BE49-F238E27FC236}">
                <a16:creationId xmlns:a16="http://schemas.microsoft.com/office/drawing/2014/main" id="{2E19D09D-E80F-7472-5C67-4893FE875C16}"/>
              </a:ext>
            </a:extLst>
          </p:cNvPr>
          <p:cNvGrpSpPr/>
          <p:nvPr/>
        </p:nvGrpSpPr>
        <p:grpSpPr>
          <a:xfrm>
            <a:off x="5624584" y="2211954"/>
            <a:ext cx="6014261" cy="4452302"/>
            <a:chOff x="-109606" y="2241366"/>
            <a:chExt cx="6014261" cy="4452302"/>
          </a:xfrm>
        </p:grpSpPr>
        <p:sp>
          <p:nvSpPr>
            <p:cNvPr id="55" name="TextBox 54">
              <a:extLst>
                <a:ext uri="{FF2B5EF4-FFF2-40B4-BE49-F238E27FC236}">
                  <a16:creationId xmlns:a16="http://schemas.microsoft.com/office/drawing/2014/main" id="{08D717D2-5358-224C-79D0-4C42A6132B8D}"/>
                </a:ext>
              </a:extLst>
            </p:cNvPr>
            <p:cNvSpPr txBox="1"/>
            <p:nvPr/>
          </p:nvSpPr>
          <p:spPr>
            <a:xfrm>
              <a:off x="849950" y="2791015"/>
              <a:ext cx="792086" cy="369332"/>
            </a:xfrm>
            <a:prstGeom prst="rect">
              <a:avLst/>
            </a:prstGeom>
            <a:noFill/>
          </p:spPr>
          <p:txBody>
            <a:bodyPr wrap="square" rtlCol="0">
              <a:spAutoFit/>
            </a:bodyPr>
            <a:lstStyle/>
            <a:p>
              <a:r>
                <a:rPr lang="en-US" b="1" dirty="0"/>
                <a:t>50kA</a:t>
              </a:r>
              <a:endParaRPr lang="en-ZM" b="1" dirty="0"/>
            </a:p>
          </p:txBody>
        </p:sp>
        <p:cxnSp>
          <p:nvCxnSpPr>
            <p:cNvPr id="56" name="Straight Connector 55">
              <a:extLst>
                <a:ext uri="{FF2B5EF4-FFF2-40B4-BE49-F238E27FC236}">
                  <a16:creationId xmlns:a16="http://schemas.microsoft.com/office/drawing/2014/main" id="{47C1BFFB-11D1-8FE5-CC88-DC4437E16DD1}"/>
                </a:ext>
              </a:extLst>
            </p:cNvPr>
            <p:cNvCxnSpPr>
              <a:cxnSpLocks/>
            </p:cNvCxnSpPr>
            <p:nvPr/>
          </p:nvCxnSpPr>
          <p:spPr>
            <a:xfrm>
              <a:off x="849156" y="5609945"/>
              <a:ext cx="4850009" cy="0"/>
            </a:xfrm>
            <a:prstGeom prst="line">
              <a:avLst/>
            </a:prstGeom>
            <a:ln w="57150">
              <a:solidFill>
                <a:srgbClr val="33CC33"/>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7DD0EAA7-5026-9094-FB7B-7D80CEF3C9D7}"/>
                </a:ext>
              </a:extLst>
            </p:cNvPr>
            <p:cNvGrpSpPr/>
            <p:nvPr/>
          </p:nvGrpSpPr>
          <p:grpSpPr>
            <a:xfrm>
              <a:off x="-109606" y="2241366"/>
              <a:ext cx="6014261" cy="4452302"/>
              <a:chOff x="-109606" y="2241366"/>
              <a:chExt cx="6014261" cy="4452302"/>
            </a:xfrm>
          </p:grpSpPr>
          <p:grpSp>
            <p:nvGrpSpPr>
              <p:cNvPr id="58" name="Group 57">
                <a:extLst>
                  <a:ext uri="{FF2B5EF4-FFF2-40B4-BE49-F238E27FC236}">
                    <a16:creationId xmlns:a16="http://schemas.microsoft.com/office/drawing/2014/main" id="{2831ABEE-DD0D-3A72-3C3F-EC701102399F}"/>
                  </a:ext>
                </a:extLst>
              </p:cNvPr>
              <p:cNvGrpSpPr/>
              <p:nvPr/>
            </p:nvGrpSpPr>
            <p:grpSpPr>
              <a:xfrm>
                <a:off x="669133" y="3231873"/>
                <a:ext cx="432048" cy="2339280"/>
                <a:chOff x="766614" y="2564904"/>
                <a:chExt cx="432048" cy="2339280"/>
              </a:xfrm>
            </p:grpSpPr>
            <p:grpSp>
              <p:nvGrpSpPr>
                <p:cNvPr id="66" name="Group 65">
                  <a:extLst>
                    <a:ext uri="{FF2B5EF4-FFF2-40B4-BE49-F238E27FC236}">
                      <a16:creationId xmlns:a16="http://schemas.microsoft.com/office/drawing/2014/main" id="{293F02ED-F411-7A97-7782-D5B54FFBD281}"/>
                    </a:ext>
                  </a:extLst>
                </p:cNvPr>
                <p:cNvGrpSpPr/>
                <p:nvPr/>
              </p:nvGrpSpPr>
              <p:grpSpPr>
                <a:xfrm>
                  <a:off x="910630" y="2852936"/>
                  <a:ext cx="288032" cy="2051248"/>
                  <a:chOff x="982638" y="3429000"/>
                  <a:chExt cx="288032" cy="2051248"/>
                </a:xfrm>
              </p:grpSpPr>
              <p:cxnSp>
                <p:nvCxnSpPr>
                  <p:cNvPr id="69" name="Straight Connector 68">
                    <a:extLst>
                      <a:ext uri="{FF2B5EF4-FFF2-40B4-BE49-F238E27FC236}">
                        <a16:creationId xmlns:a16="http://schemas.microsoft.com/office/drawing/2014/main" id="{1F133ECE-BFB4-4232-D864-EC3139712F43}"/>
                      </a:ext>
                    </a:extLst>
                  </p:cNvPr>
                  <p:cNvCxnSpPr/>
                  <p:nvPr/>
                </p:nvCxnSpPr>
                <p:spPr>
                  <a:xfrm>
                    <a:off x="1126654" y="3429000"/>
                    <a:ext cx="0" cy="1728192"/>
                  </a:xfrm>
                  <a:prstGeom prst="line">
                    <a:avLst/>
                  </a:prstGeom>
                  <a:ln w="76200">
                    <a:solidFill>
                      <a:srgbClr val="33CC33"/>
                    </a:solidFill>
                  </a:ln>
                </p:spPr>
                <p:style>
                  <a:lnRef idx="1">
                    <a:schemeClr val="accent1"/>
                  </a:lnRef>
                  <a:fillRef idx="0">
                    <a:schemeClr val="accent1"/>
                  </a:fillRef>
                  <a:effectRef idx="0">
                    <a:schemeClr val="accent1"/>
                  </a:effectRef>
                  <a:fontRef idx="minor">
                    <a:schemeClr val="tx1"/>
                  </a:fontRef>
                </p:style>
              </p:cxnSp>
              <p:sp>
                <p:nvSpPr>
                  <p:cNvPr id="70" name="Flowchart: Merge 69">
                    <a:extLst>
                      <a:ext uri="{FF2B5EF4-FFF2-40B4-BE49-F238E27FC236}">
                        <a16:creationId xmlns:a16="http://schemas.microsoft.com/office/drawing/2014/main" id="{4C12E44B-2368-6B49-3593-140233FF55EA}"/>
                      </a:ext>
                    </a:extLst>
                  </p:cNvPr>
                  <p:cNvSpPr/>
                  <p:nvPr/>
                </p:nvSpPr>
                <p:spPr>
                  <a:xfrm>
                    <a:off x="982638" y="5154488"/>
                    <a:ext cx="288032" cy="325760"/>
                  </a:xfrm>
                  <a:prstGeom prst="flowChartMerg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71" name="Rectangle 70">
                    <a:extLst>
                      <a:ext uri="{FF2B5EF4-FFF2-40B4-BE49-F238E27FC236}">
                        <a16:creationId xmlns:a16="http://schemas.microsoft.com/office/drawing/2014/main" id="{A1B0245B-9F0A-A7B4-A882-9F4007710945}"/>
                      </a:ext>
                    </a:extLst>
                  </p:cNvPr>
                  <p:cNvSpPr/>
                  <p:nvPr/>
                </p:nvSpPr>
                <p:spPr>
                  <a:xfrm>
                    <a:off x="982638" y="4509120"/>
                    <a:ext cx="288031" cy="32231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ZM"/>
                  </a:p>
                </p:txBody>
              </p:sp>
            </p:grpSp>
            <p:cxnSp>
              <p:nvCxnSpPr>
                <p:cNvPr id="67" name="Straight Arrow Connector 66">
                  <a:extLst>
                    <a:ext uri="{FF2B5EF4-FFF2-40B4-BE49-F238E27FC236}">
                      <a16:creationId xmlns:a16="http://schemas.microsoft.com/office/drawing/2014/main" id="{0E821B54-53A3-9826-942A-9593296E49F8}"/>
                    </a:ext>
                  </a:extLst>
                </p:cNvPr>
                <p:cNvCxnSpPr/>
                <p:nvPr/>
              </p:nvCxnSpPr>
              <p:spPr>
                <a:xfrm>
                  <a:off x="766614" y="2564904"/>
                  <a:ext cx="0" cy="108012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68" name="Oval 67">
                  <a:extLst>
                    <a:ext uri="{FF2B5EF4-FFF2-40B4-BE49-F238E27FC236}">
                      <a16:creationId xmlns:a16="http://schemas.microsoft.com/office/drawing/2014/main" id="{A98DEA7A-73CC-CAC0-B20D-B8DAE8BF4AED}"/>
                    </a:ext>
                  </a:extLst>
                </p:cNvPr>
                <p:cNvSpPr/>
                <p:nvPr/>
              </p:nvSpPr>
              <p:spPr>
                <a:xfrm>
                  <a:off x="946637" y="2714625"/>
                  <a:ext cx="216015" cy="19432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ZM"/>
                </a:p>
              </p:txBody>
            </p:sp>
          </p:grpSp>
          <p:cxnSp>
            <p:nvCxnSpPr>
              <p:cNvPr id="59" name="Straight Arrow Connector 58">
                <a:extLst>
                  <a:ext uri="{FF2B5EF4-FFF2-40B4-BE49-F238E27FC236}">
                    <a16:creationId xmlns:a16="http://schemas.microsoft.com/office/drawing/2014/main" id="{9E7210DB-1A9B-0424-C084-016148C23414}"/>
                  </a:ext>
                </a:extLst>
              </p:cNvPr>
              <p:cNvCxnSpPr/>
              <p:nvPr/>
            </p:nvCxnSpPr>
            <p:spPr>
              <a:xfrm flipV="1">
                <a:off x="334566" y="2241366"/>
                <a:ext cx="0" cy="108012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2F85D3E8-3BB6-588D-80E1-528EA5884B94}"/>
                  </a:ext>
                </a:extLst>
              </p:cNvPr>
              <p:cNvSpPr/>
              <p:nvPr/>
            </p:nvSpPr>
            <p:spPr>
              <a:xfrm>
                <a:off x="2122834" y="3147392"/>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dirty="0"/>
              </a:p>
            </p:txBody>
          </p:sp>
          <p:sp>
            <p:nvSpPr>
              <p:cNvPr id="62" name="Rectangle 61">
                <a:extLst>
                  <a:ext uri="{FF2B5EF4-FFF2-40B4-BE49-F238E27FC236}">
                    <a16:creationId xmlns:a16="http://schemas.microsoft.com/office/drawing/2014/main" id="{E5E2A47D-E007-F427-2369-943DDEE50135}"/>
                  </a:ext>
                </a:extLst>
              </p:cNvPr>
              <p:cNvSpPr/>
              <p:nvPr/>
            </p:nvSpPr>
            <p:spPr>
              <a:xfrm>
                <a:off x="4449746" y="3131272"/>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63" name="Rectangle 62">
                <a:extLst>
                  <a:ext uri="{FF2B5EF4-FFF2-40B4-BE49-F238E27FC236}">
                    <a16:creationId xmlns:a16="http://schemas.microsoft.com/office/drawing/2014/main" id="{3A5402BB-8B74-55A4-087E-BFAC59CCDAA9}"/>
                  </a:ext>
                </a:extLst>
              </p:cNvPr>
              <p:cNvSpPr/>
              <p:nvPr/>
            </p:nvSpPr>
            <p:spPr>
              <a:xfrm>
                <a:off x="3286290" y="3186123"/>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dirty="0"/>
              </a:p>
            </p:txBody>
          </p:sp>
          <p:sp>
            <p:nvSpPr>
              <p:cNvPr id="64" name="TextBox 63">
                <a:extLst>
                  <a:ext uri="{FF2B5EF4-FFF2-40B4-BE49-F238E27FC236}">
                    <a16:creationId xmlns:a16="http://schemas.microsoft.com/office/drawing/2014/main" id="{C7BC3FD9-EE15-A1C2-EA98-55EA52CA2B43}"/>
                  </a:ext>
                </a:extLst>
              </p:cNvPr>
              <p:cNvSpPr txBox="1"/>
              <p:nvPr/>
            </p:nvSpPr>
            <p:spPr>
              <a:xfrm>
                <a:off x="-109606" y="3321486"/>
                <a:ext cx="899490" cy="369332"/>
              </a:xfrm>
              <a:prstGeom prst="rect">
                <a:avLst/>
              </a:prstGeom>
              <a:noFill/>
            </p:spPr>
            <p:txBody>
              <a:bodyPr wrap="square" rtlCol="0">
                <a:spAutoFit/>
              </a:bodyPr>
              <a:lstStyle/>
              <a:p>
                <a:r>
                  <a:rPr lang="en-US" b="1" dirty="0"/>
                  <a:t>50kV</a:t>
                </a:r>
                <a:endParaRPr lang="en-ZM" b="1" dirty="0"/>
              </a:p>
            </p:txBody>
          </p:sp>
          <p:sp>
            <p:nvSpPr>
              <p:cNvPr id="65" name="TextBox 64">
                <a:extLst>
                  <a:ext uri="{FF2B5EF4-FFF2-40B4-BE49-F238E27FC236}">
                    <a16:creationId xmlns:a16="http://schemas.microsoft.com/office/drawing/2014/main" id="{7836F171-FE63-9347-D5EB-5A0C424CC512}"/>
                  </a:ext>
                </a:extLst>
              </p:cNvPr>
              <p:cNvSpPr txBox="1"/>
              <p:nvPr/>
            </p:nvSpPr>
            <p:spPr>
              <a:xfrm>
                <a:off x="5231110" y="5985782"/>
                <a:ext cx="673545" cy="707886"/>
              </a:xfrm>
              <a:prstGeom prst="rect">
                <a:avLst/>
              </a:prstGeom>
              <a:noFill/>
            </p:spPr>
            <p:txBody>
              <a:bodyPr wrap="square" rtlCol="0">
                <a:spAutoFit/>
              </a:bodyPr>
              <a:lstStyle/>
              <a:p>
                <a:r>
                  <a:rPr lang="en-US" sz="4000" b="1" dirty="0"/>
                  <a:t>B</a:t>
                </a:r>
                <a:endParaRPr lang="en-ZM" sz="4000" b="1" dirty="0"/>
              </a:p>
            </p:txBody>
          </p:sp>
        </p:grpSp>
      </p:grpSp>
      <p:sp>
        <p:nvSpPr>
          <p:cNvPr id="72" name="Rectangle 71">
            <a:extLst>
              <a:ext uri="{FF2B5EF4-FFF2-40B4-BE49-F238E27FC236}">
                <a16:creationId xmlns:a16="http://schemas.microsoft.com/office/drawing/2014/main" id="{F42FC874-D471-C914-B55F-40A99D6E6C82}"/>
              </a:ext>
            </a:extLst>
          </p:cNvPr>
          <p:cNvSpPr/>
          <p:nvPr/>
        </p:nvSpPr>
        <p:spPr>
          <a:xfrm>
            <a:off x="6743278" y="3321486"/>
            <a:ext cx="4417962" cy="19432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ZM"/>
          </a:p>
        </p:txBody>
      </p:sp>
      <p:cxnSp>
        <p:nvCxnSpPr>
          <p:cNvPr id="74" name="Straight Connector 73">
            <a:extLst>
              <a:ext uri="{FF2B5EF4-FFF2-40B4-BE49-F238E27FC236}">
                <a16:creationId xmlns:a16="http://schemas.microsoft.com/office/drawing/2014/main" id="{49DBFD03-6454-16FC-0BB2-58F091506DDD}"/>
              </a:ext>
            </a:extLst>
          </p:cNvPr>
          <p:cNvCxnSpPr>
            <a:stCxn id="72" idx="3"/>
          </p:cNvCxnSpPr>
          <p:nvPr/>
        </p:nvCxnSpPr>
        <p:spPr>
          <a:xfrm>
            <a:off x="11161240" y="3418646"/>
            <a:ext cx="0" cy="2116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77EDBF1B-0B62-0FAB-F8E6-379BAC47156F}"/>
              </a:ext>
            </a:extLst>
          </p:cNvPr>
          <p:cNvSpPr txBox="1"/>
          <p:nvPr/>
        </p:nvSpPr>
        <p:spPr>
          <a:xfrm>
            <a:off x="11161240" y="2924944"/>
            <a:ext cx="946218" cy="523220"/>
          </a:xfrm>
          <a:prstGeom prst="rect">
            <a:avLst/>
          </a:prstGeom>
          <a:noFill/>
        </p:spPr>
        <p:txBody>
          <a:bodyPr wrap="square" rtlCol="0">
            <a:spAutoFit/>
          </a:bodyPr>
          <a:lstStyle/>
          <a:p>
            <a:r>
              <a:rPr lang="en-US" sz="2800" b="1" dirty="0"/>
              <a:t>50kV</a:t>
            </a:r>
            <a:endParaRPr lang="en-ZM" sz="2800" b="1" dirty="0"/>
          </a:p>
        </p:txBody>
      </p:sp>
      <p:sp>
        <p:nvSpPr>
          <p:cNvPr id="76" name="TextBox 75">
            <a:extLst>
              <a:ext uri="{FF2B5EF4-FFF2-40B4-BE49-F238E27FC236}">
                <a16:creationId xmlns:a16="http://schemas.microsoft.com/office/drawing/2014/main" id="{FF745AF7-6648-9B6A-CB3C-94E5A37EC8E0}"/>
              </a:ext>
            </a:extLst>
          </p:cNvPr>
          <p:cNvSpPr txBox="1"/>
          <p:nvPr/>
        </p:nvSpPr>
        <p:spPr>
          <a:xfrm>
            <a:off x="7352208" y="2442122"/>
            <a:ext cx="2592288" cy="523220"/>
          </a:xfrm>
          <a:prstGeom prst="rect">
            <a:avLst/>
          </a:prstGeom>
          <a:noFill/>
        </p:spPr>
        <p:txBody>
          <a:bodyPr wrap="square" rtlCol="0">
            <a:spAutoFit/>
          </a:bodyPr>
          <a:lstStyle/>
          <a:p>
            <a:r>
              <a:rPr lang="en-US" sz="2800" b="1" dirty="0"/>
              <a:t>With bonding</a:t>
            </a:r>
            <a:endParaRPr lang="en-ZM" sz="2800" b="1" dirty="0"/>
          </a:p>
        </p:txBody>
      </p:sp>
      <p:sp>
        <p:nvSpPr>
          <p:cNvPr id="77" name="TextBox 76">
            <a:extLst>
              <a:ext uri="{FF2B5EF4-FFF2-40B4-BE49-F238E27FC236}">
                <a16:creationId xmlns:a16="http://schemas.microsoft.com/office/drawing/2014/main" id="{A9EF03BB-27EC-E105-4023-154C7E1FFB8E}"/>
              </a:ext>
            </a:extLst>
          </p:cNvPr>
          <p:cNvSpPr txBox="1"/>
          <p:nvPr/>
        </p:nvSpPr>
        <p:spPr>
          <a:xfrm>
            <a:off x="6835371" y="3742521"/>
            <a:ext cx="4217862" cy="523220"/>
          </a:xfrm>
          <a:prstGeom prst="rect">
            <a:avLst/>
          </a:prstGeom>
          <a:noFill/>
        </p:spPr>
        <p:txBody>
          <a:bodyPr wrap="square" rtlCol="0">
            <a:spAutoFit/>
          </a:bodyPr>
          <a:lstStyle/>
          <a:p>
            <a:r>
              <a:rPr lang="en-US" sz="2800" b="1" dirty="0"/>
              <a:t>Low inductance cable or bar</a:t>
            </a:r>
            <a:endParaRPr lang="en-ZM" sz="2800" b="1" dirty="0"/>
          </a:p>
        </p:txBody>
      </p:sp>
      <p:sp>
        <p:nvSpPr>
          <p:cNvPr id="79" name="TextBox 78">
            <a:extLst>
              <a:ext uri="{FF2B5EF4-FFF2-40B4-BE49-F238E27FC236}">
                <a16:creationId xmlns:a16="http://schemas.microsoft.com/office/drawing/2014/main" id="{5DAE2320-62C8-3CD0-E4C7-4C378736A369}"/>
              </a:ext>
            </a:extLst>
          </p:cNvPr>
          <p:cNvSpPr txBox="1"/>
          <p:nvPr/>
        </p:nvSpPr>
        <p:spPr>
          <a:xfrm>
            <a:off x="6521864" y="5814982"/>
            <a:ext cx="673545" cy="707886"/>
          </a:xfrm>
          <a:prstGeom prst="rect">
            <a:avLst/>
          </a:prstGeom>
          <a:noFill/>
        </p:spPr>
        <p:txBody>
          <a:bodyPr wrap="square" rtlCol="0">
            <a:spAutoFit/>
          </a:bodyPr>
          <a:lstStyle/>
          <a:p>
            <a:r>
              <a:rPr lang="en-US" sz="4000" b="1" dirty="0"/>
              <a:t>A</a:t>
            </a:r>
            <a:endParaRPr lang="en-ZM" sz="4000" b="1" dirty="0"/>
          </a:p>
        </p:txBody>
      </p:sp>
      <p:sp>
        <p:nvSpPr>
          <p:cNvPr id="3" name="TextBox 2">
            <a:extLst>
              <a:ext uri="{FF2B5EF4-FFF2-40B4-BE49-F238E27FC236}">
                <a16:creationId xmlns:a16="http://schemas.microsoft.com/office/drawing/2014/main" id="{8E238E7D-109B-9A21-FE33-8FFBF842F849}"/>
              </a:ext>
            </a:extLst>
          </p:cNvPr>
          <p:cNvSpPr txBox="1"/>
          <p:nvPr/>
        </p:nvSpPr>
        <p:spPr>
          <a:xfrm>
            <a:off x="7352207" y="5903983"/>
            <a:ext cx="3371595" cy="584775"/>
          </a:xfrm>
          <a:prstGeom prst="rect">
            <a:avLst/>
          </a:prstGeom>
          <a:noFill/>
        </p:spPr>
        <p:txBody>
          <a:bodyPr wrap="square" rtlCol="0">
            <a:spAutoFit/>
          </a:bodyPr>
          <a:lstStyle/>
          <a:p>
            <a:r>
              <a:rPr lang="en-US" sz="3200" b="1" dirty="0"/>
              <a:t>I = 0/R = 0 amps</a:t>
            </a:r>
            <a:endParaRPr lang="en-ZM" sz="3200" b="1" dirty="0"/>
          </a:p>
        </p:txBody>
      </p:sp>
      <p:pic>
        <p:nvPicPr>
          <p:cNvPr id="8" name="Picture 7">
            <a:extLst>
              <a:ext uri="{FF2B5EF4-FFF2-40B4-BE49-F238E27FC236}">
                <a16:creationId xmlns:a16="http://schemas.microsoft.com/office/drawing/2014/main" id="{3D9B254C-6631-9215-23C7-B7AB2A8977B4}"/>
              </a:ext>
            </a:extLst>
          </p:cNvPr>
          <p:cNvPicPr>
            <a:picLocks noChangeAspect="1"/>
          </p:cNvPicPr>
          <p:nvPr/>
        </p:nvPicPr>
        <p:blipFill>
          <a:blip r:embed="rId4"/>
          <a:stretch>
            <a:fillRect/>
          </a:stretch>
        </p:blipFill>
        <p:spPr>
          <a:xfrm>
            <a:off x="152380" y="6019463"/>
            <a:ext cx="688818" cy="707105"/>
          </a:xfrm>
          <a:prstGeom prst="rect">
            <a:avLst/>
          </a:prstGeom>
        </p:spPr>
      </p:pic>
      <p:pic>
        <p:nvPicPr>
          <p:cNvPr id="10" name="Audio 9">
            <a:hlinkClick r:id="" action="ppaction://media"/>
            <a:extLst>
              <a:ext uri="{FF2B5EF4-FFF2-40B4-BE49-F238E27FC236}">
                <a16:creationId xmlns:a16="http://schemas.microsoft.com/office/drawing/2014/main" id="{3668D48B-3E6D-DB86-B828-7D7A26CC6DA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324951" t="-160910" r="-324951" b="-160910"/>
          <a:stretch>
            <a:fillRect/>
          </a:stretch>
        </p:blipFill>
        <p:spPr>
          <a:xfrm>
            <a:off x="9142810" y="5143611"/>
            <a:ext cx="3047603" cy="1714277"/>
          </a:xfrm>
          <a:prstGeom prst="rect">
            <a:avLst/>
          </a:prstGeom>
        </p:spPr>
      </p:pic>
    </p:spTree>
    <p:extLst>
      <p:ext uri="{BB962C8B-B14F-4D97-AF65-F5344CB8AC3E}">
        <p14:creationId xmlns:p14="http://schemas.microsoft.com/office/powerpoint/2010/main" val="2564183010"/>
      </p:ext>
    </p:extLst>
  </p:cSld>
  <p:clrMapOvr>
    <a:masterClrMapping/>
  </p:clrMapOvr>
  <mc:AlternateContent xmlns:mc="http://schemas.openxmlformats.org/markup-compatibility/2006" xmlns:p14="http://schemas.microsoft.com/office/powerpoint/2010/main">
    <mc:Choice Requires="p14">
      <p:transition spd="slow" p14:dur="1200" advTm="144896">
        <p14:prism/>
      </p:transition>
    </mc:Choice>
    <mc:Fallback xmlns="">
      <p:transition spd="slow" advTm="1448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2E13B8-7F96-A935-21CE-8BEBF2504DDE}"/>
              </a:ext>
            </a:extLst>
          </p:cNvPr>
          <p:cNvPicPr>
            <a:picLocks noChangeAspect="1"/>
          </p:cNvPicPr>
          <p:nvPr/>
        </p:nvPicPr>
        <p:blipFill rotWithShape="1">
          <a:blip r:embed="rId4"/>
          <a:srcRect l="13260" t="12323" r="11081" b="8163"/>
          <a:stretch>
            <a:fillRect/>
          </a:stretch>
        </p:blipFill>
        <p:spPr bwMode="auto">
          <a:xfrm>
            <a:off x="46534" y="19050"/>
            <a:ext cx="6048672" cy="3576041"/>
          </a:xfrm>
          <a:prstGeom prst="rect">
            <a:avLst/>
          </a:prstGeom>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9C2A4987-EBA5-4D43-8EF5-88D0DA156672}"/>
              </a:ext>
            </a:extLst>
          </p:cNvPr>
          <p:cNvPicPr>
            <a:picLocks noChangeAspect="1"/>
          </p:cNvPicPr>
          <p:nvPr/>
        </p:nvPicPr>
        <p:blipFill>
          <a:blip r:embed="rId5"/>
          <a:stretch>
            <a:fillRect/>
          </a:stretch>
        </p:blipFill>
        <p:spPr>
          <a:xfrm>
            <a:off x="6023198" y="3252615"/>
            <a:ext cx="5943600" cy="3343275"/>
          </a:xfrm>
          <a:prstGeom prst="rect">
            <a:avLst/>
          </a:prstGeom>
        </p:spPr>
      </p:pic>
      <p:sp>
        <p:nvSpPr>
          <p:cNvPr id="4" name="TextBox 3">
            <a:extLst>
              <a:ext uri="{FF2B5EF4-FFF2-40B4-BE49-F238E27FC236}">
                <a16:creationId xmlns:a16="http://schemas.microsoft.com/office/drawing/2014/main" id="{F2F358B9-723E-B5E9-2C51-C04193977B04}"/>
              </a:ext>
            </a:extLst>
          </p:cNvPr>
          <p:cNvSpPr txBox="1"/>
          <p:nvPr/>
        </p:nvSpPr>
        <p:spPr>
          <a:xfrm>
            <a:off x="6815286" y="548680"/>
            <a:ext cx="4896544" cy="1323439"/>
          </a:xfrm>
          <a:prstGeom prst="rect">
            <a:avLst/>
          </a:prstGeom>
          <a:noFill/>
        </p:spPr>
        <p:txBody>
          <a:bodyPr wrap="square" rtlCol="0">
            <a:spAutoFit/>
          </a:bodyPr>
          <a:lstStyle/>
          <a:p>
            <a:r>
              <a:rPr lang="en-US" sz="4000" b="1" dirty="0">
                <a:latin typeface="Lucida Bright" panose="02040602050505020304" pitchFamily="18" charset="0"/>
              </a:rPr>
              <a:t>We have all seen them</a:t>
            </a:r>
            <a:endParaRPr lang="en-ZM" sz="4000" b="1" dirty="0">
              <a:latin typeface="Lucida Bright" panose="02040602050505020304" pitchFamily="18" charset="0"/>
            </a:endParaRPr>
          </a:p>
        </p:txBody>
      </p:sp>
      <p:pic>
        <p:nvPicPr>
          <p:cNvPr id="5" name="Picture 4">
            <a:extLst>
              <a:ext uri="{FF2B5EF4-FFF2-40B4-BE49-F238E27FC236}">
                <a16:creationId xmlns:a16="http://schemas.microsoft.com/office/drawing/2014/main" id="{2C33F919-2AF7-708C-AB8E-744667F7973B}"/>
              </a:ext>
            </a:extLst>
          </p:cNvPr>
          <p:cNvPicPr>
            <a:picLocks noChangeAspect="1"/>
          </p:cNvPicPr>
          <p:nvPr/>
        </p:nvPicPr>
        <p:blipFill>
          <a:blip r:embed="rId6"/>
          <a:stretch>
            <a:fillRect/>
          </a:stretch>
        </p:blipFill>
        <p:spPr>
          <a:xfrm>
            <a:off x="152380" y="6019463"/>
            <a:ext cx="688818" cy="707105"/>
          </a:xfrm>
          <a:prstGeom prst="rect">
            <a:avLst/>
          </a:prstGeom>
        </p:spPr>
      </p:pic>
      <p:pic>
        <p:nvPicPr>
          <p:cNvPr id="6" name="Audio 5">
            <a:hlinkClick r:id="" action="ppaction://media"/>
            <a:extLst>
              <a:ext uri="{FF2B5EF4-FFF2-40B4-BE49-F238E27FC236}">
                <a16:creationId xmlns:a16="http://schemas.microsoft.com/office/drawing/2014/main" id="{08C89823-A720-3588-035C-5170B974AC6F}"/>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324951" t="-160910" r="-324951" b="-160910"/>
          <a:stretch>
            <a:fillRect/>
          </a:stretch>
        </p:blipFill>
        <p:spPr>
          <a:xfrm>
            <a:off x="9142810" y="5143611"/>
            <a:ext cx="3047603" cy="1714277"/>
          </a:xfrm>
          <a:prstGeom prst="rect">
            <a:avLst/>
          </a:prstGeom>
        </p:spPr>
      </p:pic>
    </p:spTree>
    <p:extLst>
      <p:ext uri="{BB962C8B-B14F-4D97-AF65-F5344CB8AC3E}">
        <p14:creationId xmlns:p14="http://schemas.microsoft.com/office/powerpoint/2010/main" val="3557666139"/>
      </p:ext>
    </p:extLst>
  </p:cSld>
  <p:clrMapOvr>
    <a:masterClrMapping/>
  </p:clrMapOvr>
  <mc:AlternateContent xmlns:mc="http://schemas.openxmlformats.org/markup-compatibility/2006" xmlns:p14="http://schemas.microsoft.com/office/powerpoint/2010/main">
    <mc:Choice Requires="p14">
      <p:transition spd="slow" p14:dur="1200" advTm="76244">
        <p14:prism/>
      </p:transition>
    </mc:Choice>
    <mc:Fallback xmlns="">
      <p:transition spd="slow" advTm="762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libertysecurityservices.com/wp-content/uploads/2014/07/burnt_board.jpg">
            <a:extLst>
              <a:ext uri="{FF2B5EF4-FFF2-40B4-BE49-F238E27FC236}">
                <a16:creationId xmlns:a16="http://schemas.microsoft.com/office/drawing/2014/main" id="{F63F7724-756F-E28B-5FFE-AB15A65D612E}"/>
              </a:ext>
            </a:extLst>
          </p:cNvPr>
          <p:cNvPicPr>
            <a:picLocks noChangeAspect="1" noChangeArrowheads="1"/>
          </p:cNvPicPr>
          <p:nvPr/>
        </p:nvPicPr>
        <p:blipFill>
          <a:blip r:embed="rId4" cstate="print"/>
          <a:srcRect/>
          <a:stretch>
            <a:fillRect/>
          </a:stretch>
        </p:blipFill>
        <p:spPr bwMode="auto">
          <a:xfrm>
            <a:off x="694606" y="1340768"/>
            <a:ext cx="10258615" cy="5292941"/>
          </a:xfrm>
          <a:prstGeom prst="rect">
            <a:avLst/>
          </a:prstGeom>
          <a:noFill/>
          <a:ln w="9525">
            <a:noFill/>
            <a:miter lim="800000"/>
            <a:headEnd/>
            <a:tailEnd/>
          </a:ln>
        </p:spPr>
      </p:pic>
      <p:sp>
        <p:nvSpPr>
          <p:cNvPr id="3" name="TextBox 2">
            <a:extLst>
              <a:ext uri="{FF2B5EF4-FFF2-40B4-BE49-F238E27FC236}">
                <a16:creationId xmlns:a16="http://schemas.microsoft.com/office/drawing/2014/main" id="{D957F1A7-2C71-81A0-4BA4-6033A1145644}"/>
              </a:ext>
            </a:extLst>
          </p:cNvPr>
          <p:cNvSpPr txBox="1"/>
          <p:nvPr/>
        </p:nvSpPr>
        <p:spPr>
          <a:xfrm>
            <a:off x="334566" y="116632"/>
            <a:ext cx="11521280" cy="707886"/>
          </a:xfrm>
          <a:prstGeom prst="rect">
            <a:avLst/>
          </a:prstGeom>
          <a:noFill/>
        </p:spPr>
        <p:txBody>
          <a:bodyPr wrap="square" rtlCol="0">
            <a:spAutoFit/>
          </a:bodyPr>
          <a:lstStyle/>
          <a:p>
            <a:r>
              <a:rPr lang="en-US" sz="4000" b="1" dirty="0">
                <a:latin typeface="Lucida Bright" panose="02040602050505020304" pitchFamily="18" charset="0"/>
              </a:rPr>
              <a:t>Result of not bonding and protecting</a:t>
            </a:r>
            <a:endParaRPr lang="en-ZM" sz="4000" b="1" dirty="0">
              <a:latin typeface="Lucida Bright" panose="02040602050505020304" pitchFamily="18" charset="0"/>
            </a:endParaRPr>
          </a:p>
        </p:txBody>
      </p:sp>
      <p:pic>
        <p:nvPicPr>
          <p:cNvPr id="4" name="Picture 3">
            <a:extLst>
              <a:ext uri="{FF2B5EF4-FFF2-40B4-BE49-F238E27FC236}">
                <a16:creationId xmlns:a16="http://schemas.microsoft.com/office/drawing/2014/main" id="{AD21B22E-2D3F-21C8-3C6C-9652B6D4AE5D}"/>
              </a:ext>
            </a:extLst>
          </p:cNvPr>
          <p:cNvPicPr>
            <a:picLocks noChangeAspect="1"/>
          </p:cNvPicPr>
          <p:nvPr/>
        </p:nvPicPr>
        <p:blipFill>
          <a:blip r:embed="rId5"/>
          <a:stretch>
            <a:fillRect/>
          </a:stretch>
        </p:blipFill>
        <p:spPr>
          <a:xfrm>
            <a:off x="152380" y="6019463"/>
            <a:ext cx="688818" cy="707105"/>
          </a:xfrm>
          <a:prstGeom prst="rect">
            <a:avLst/>
          </a:prstGeom>
        </p:spPr>
      </p:pic>
      <p:pic>
        <p:nvPicPr>
          <p:cNvPr id="5" name="Audio 4">
            <a:hlinkClick r:id="" action="ppaction://media"/>
            <a:extLst>
              <a:ext uri="{FF2B5EF4-FFF2-40B4-BE49-F238E27FC236}">
                <a16:creationId xmlns:a16="http://schemas.microsoft.com/office/drawing/2014/main" id="{E6DFC785-88AB-BF86-526D-41377F4B842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4951" t="-160910" r="-324951" b="-160910"/>
          <a:stretch>
            <a:fillRect/>
          </a:stretch>
        </p:blipFill>
        <p:spPr>
          <a:xfrm>
            <a:off x="9142810" y="5143611"/>
            <a:ext cx="3047603" cy="1714277"/>
          </a:xfrm>
          <a:prstGeom prst="rect">
            <a:avLst/>
          </a:prstGeom>
        </p:spPr>
      </p:pic>
    </p:spTree>
    <p:extLst>
      <p:ext uri="{BB962C8B-B14F-4D97-AF65-F5344CB8AC3E}">
        <p14:creationId xmlns:p14="http://schemas.microsoft.com/office/powerpoint/2010/main" val="3185361278"/>
      </p:ext>
    </p:extLst>
  </p:cSld>
  <p:clrMapOvr>
    <a:masterClrMapping/>
  </p:clrMapOvr>
  <mc:AlternateContent xmlns:mc="http://schemas.openxmlformats.org/markup-compatibility/2006" xmlns:p14="http://schemas.microsoft.com/office/powerpoint/2010/main">
    <mc:Choice Requires="p14">
      <p:transition spd="slow" p14:dur="1200" advTm="36365">
        <p14:prism/>
      </p:transition>
    </mc:Choice>
    <mc:Fallback xmlns="">
      <p:transition spd="slow" advTm="363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ws.jpeg">
            <a:extLst>
              <a:ext uri="{FF2B5EF4-FFF2-40B4-BE49-F238E27FC236}">
                <a16:creationId xmlns:a16="http://schemas.microsoft.com/office/drawing/2014/main" id="{B43C7E42-9368-D212-E008-A683FFCD28F7}"/>
              </a:ext>
            </a:extLst>
          </p:cNvPr>
          <p:cNvPicPr>
            <a:picLocks noChangeAspect="1"/>
          </p:cNvPicPr>
          <p:nvPr/>
        </p:nvPicPr>
        <p:blipFill>
          <a:blip r:embed="rId4" cstate="print"/>
          <a:srcRect/>
          <a:stretch>
            <a:fillRect/>
          </a:stretch>
        </p:blipFill>
        <p:spPr bwMode="auto">
          <a:xfrm>
            <a:off x="-1537642" y="-243408"/>
            <a:ext cx="14185901" cy="9456738"/>
          </a:xfrm>
          <a:prstGeom prst="rect">
            <a:avLst/>
          </a:prstGeom>
          <a:noFill/>
          <a:ln w="9525">
            <a:noFill/>
            <a:miter lim="800000"/>
            <a:headEnd/>
            <a:tailEnd/>
          </a:ln>
        </p:spPr>
      </p:pic>
      <p:sp>
        <p:nvSpPr>
          <p:cNvPr id="3" name="TextBox 2">
            <a:extLst>
              <a:ext uri="{FF2B5EF4-FFF2-40B4-BE49-F238E27FC236}">
                <a16:creationId xmlns:a16="http://schemas.microsoft.com/office/drawing/2014/main" id="{A5282D98-406C-D6DF-FE21-CDAEFC264193}"/>
              </a:ext>
            </a:extLst>
          </p:cNvPr>
          <p:cNvSpPr txBox="1"/>
          <p:nvPr/>
        </p:nvSpPr>
        <p:spPr>
          <a:xfrm>
            <a:off x="-370495" y="-99392"/>
            <a:ext cx="13132408" cy="646331"/>
          </a:xfrm>
          <a:prstGeom prst="rect">
            <a:avLst/>
          </a:prstGeom>
          <a:solidFill>
            <a:schemeClr val="bg1"/>
          </a:solidFill>
        </p:spPr>
        <p:txBody>
          <a:bodyPr wrap="square" rtlCol="0">
            <a:spAutoFit/>
          </a:bodyPr>
          <a:lstStyle/>
          <a:p>
            <a:r>
              <a:rPr lang="en-US" sz="3600" b="1" dirty="0">
                <a:solidFill>
                  <a:srgbClr val="EE0000"/>
                </a:solidFill>
                <a:latin typeface="Lucida Bright" panose="02040602050505020304" pitchFamily="18" charset="0"/>
              </a:rPr>
              <a:t>Could be caused by Step potential due to the 4 legs</a:t>
            </a:r>
            <a:endParaRPr lang="en-ZM" sz="3600" b="1" dirty="0">
              <a:solidFill>
                <a:srgbClr val="EE0000"/>
              </a:solidFill>
              <a:latin typeface="Lucida Bright" panose="02040602050505020304" pitchFamily="18" charset="0"/>
            </a:endParaRPr>
          </a:p>
        </p:txBody>
      </p:sp>
      <p:pic>
        <p:nvPicPr>
          <p:cNvPr id="4" name="Picture 3" descr="EIZ Green Logo">
            <a:extLst>
              <a:ext uri="{FF2B5EF4-FFF2-40B4-BE49-F238E27FC236}">
                <a16:creationId xmlns:a16="http://schemas.microsoft.com/office/drawing/2014/main" id="{4F50248A-313F-9186-CEA7-9F0CD3E9D81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78607" y="5661248"/>
            <a:ext cx="1008112" cy="975524"/>
          </a:xfrm>
          <a:prstGeom prst="rect">
            <a:avLst/>
          </a:prstGeom>
          <a:solidFill>
            <a:srgbClr val="FFFF00">
              <a:alpha val="0"/>
            </a:srgbClr>
          </a:solidFill>
          <a:ln>
            <a:noFill/>
          </a:ln>
        </p:spPr>
      </p:pic>
      <p:pic>
        <p:nvPicPr>
          <p:cNvPr id="5" name="Audio 4">
            <a:hlinkClick r:id="" action="ppaction://media"/>
            <a:extLst>
              <a:ext uri="{FF2B5EF4-FFF2-40B4-BE49-F238E27FC236}">
                <a16:creationId xmlns:a16="http://schemas.microsoft.com/office/drawing/2014/main" id="{286BE798-D19C-AB49-8FC5-7E1AD395E3C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4951" t="-160910" r="-324951" b="-160910"/>
          <a:stretch>
            <a:fillRect/>
          </a:stretch>
        </p:blipFill>
        <p:spPr>
          <a:xfrm>
            <a:off x="9142810" y="5143611"/>
            <a:ext cx="3047603" cy="1714277"/>
          </a:xfrm>
          <a:prstGeom prst="rect">
            <a:avLst/>
          </a:prstGeom>
        </p:spPr>
      </p:pic>
    </p:spTree>
    <p:extLst>
      <p:ext uri="{BB962C8B-B14F-4D97-AF65-F5344CB8AC3E}">
        <p14:creationId xmlns:p14="http://schemas.microsoft.com/office/powerpoint/2010/main" val="3494629498"/>
      </p:ext>
    </p:extLst>
  </p:cSld>
  <p:clrMapOvr>
    <a:masterClrMapping/>
  </p:clrMapOvr>
  <mc:AlternateContent xmlns:mc="http://schemas.openxmlformats.org/markup-compatibility/2006" xmlns:p14="http://schemas.microsoft.com/office/powerpoint/2010/main">
    <mc:Choice Requires="p14">
      <p:transition spd="slow" p14:dur="1200" advTm="108835">
        <p14:prism/>
      </p:transition>
    </mc:Choice>
    <mc:Fallback xmlns="">
      <p:transition spd="slow" advTm="1088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4F0B9-0BF1-A364-88A7-90037FE647FF}"/>
            </a:ext>
          </a:extLst>
        </p:cNvPr>
        <p:cNvGrpSpPr/>
        <p:nvPr/>
      </p:nvGrpSpPr>
      <p:grpSpPr>
        <a:xfrm>
          <a:off x="0" y="0"/>
          <a:ext cx="0" cy="0"/>
          <a:chOff x="0" y="0"/>
          <a:chExt cx="0" cy="0"/>
        </a:xfrm>
      </p:grpSpPr>
      <p:pic>
        <p:nvPicPr>
          <p:cNvPr id="25603" name="Picture 2" descr="https://i2.wp.com/www.geekologie.com/2009/02/04/lightning-cow.jpg">
            <a:extLst>
              <a:ext uri="{FF2B5EF4-FFF2-40B4-BE49-F238E27FC236}">
                <a16:creationId xmlns:a16="http://schemas.microsoft.com/office/drawing/2014/main" id="{7454C65A-4DC8-0051-BE01-4FC93B77D8CE}"/>
              </a:ext>
            </a:extLst>
          </p:cNvPr>
          <p:cNvPicPr>
            <a:picLocks noChangeAspect="1" noChangeArrowheads="1"/>
          </p:cNvPicPr>
          <p:nvPr/>
        </p:nvPicPr>
        <p:blipFill>
          <a:blip r:embed="rId4" cstate="print"/>
          <a:srcRect/>
          <a:stretch>
            <a:fillRect/>
          </a:stretch>
        </p:blipFill>
        <p:spPr bwMode="auto">
          <a:xfrm>
            <a:off x="550590" y="836712"/>
            <a:ext cx="11275815" cy="5760640"/>
          </a:xfrm>
          <a:prstGeom prst="rect">
            <a:avLst/>
          </a:prstGeom>
          <a:noFill/>
          <a:ln w="9525">
            <a:noFill/>
            <a:miter lim="800000"/>
            <a:headEnd/>
            <a:tailEnd/>
          </a:ln>
        </p:spPr>
      </p:pic>
      <p:sp>
        <p:nvSpPr>
          <p:cNvPr id="2" name="TextBox 1">
            <a:extLst>
              <a:ext uri="{FF2B5EF4-FFF2-40B4-BE49-F238E27FC236}">
                <a16:creationId xmlns:a16="http://schemas.microsoft.com/office/drawing/2014/main" id="{AAC753F6-B124-E8F9-6D9A-E67FE1580A9E}"/>
              </a:ext>
            </a:extLst>
          </p:cNvPr>
          <p:cNvSpPr txBox="1"/>
          <p:nvPr/>
        </p:nvSpPr>
        <p:spPr>
          <a:xfrm>
            <a:off x="0" y="116632"/>
            <a:ext cx="12143878" cy="646331"/>
          </a:xfrm>
          <a:prstGeom prst="rect">
            <a:avLst/>
          </a:prstGeom>
          <a:noFill/>
        </p:spPr>
        <p:txBody>
          <a:bodyPr wrap="square" rtlCol="0">
            <a:spAutoFit/>
          </a:bodyPr>
          <a:lstStyle/>
          <a:p>
            <a:r>
              <a:rPr lang="en-US" sz="3600" b="1" dirty="0">
                <a:latin typeface="Lucida Bright" panose="02040602050505020304" pitchFamily="18" charset="0"/>
              </a:rPr>
              <a:t>Step potential illustrated. Current passed on skin </a:t>
            </a:r>
            <a:endParaRPr lang="en-ZM" sz="3600" b="1" dirty="0">
              <a:latin typeface="Lucida Bright" panose="02040602050505020304" pitchFamily="18" charset="0"/>
            </a:endParaRPr>
          </a:p>
        </p:txBody>
      </p:sp>
      <p:pic>
        <p:nvPicPr>
          <p:cNvPr id="3" name="Picture 2" descr="EIZ Green Logo">
            <a:extLst>
              <a:ext uri="{FF2B5EF4-FFF2-40B4-BE49-F238E27FC236}">
                <a16:creationId xmlns:a16="http://schemas.microsoft.com/office/drawing/2014/main" id="{137665EE-6CF5-DA93-6A58-ACC1EC620A95}"/>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1379" y="5621828"/>
            <a:ext cx="1008112" cy="975524"/>
          </a:xfrm>
          <a:prstGeom prst="rect">
            <a:avLst/>
          </a:prstGeom>
          <a:solidFill>
            <a:srgbClr val="FFFF00">
              <a:alpha val="0"/>
            </a:srgbClr>
          </a:solidFill>
          <a:ln>
            <a:noFill/>
          </a:ln>
        </p:spPr>
      </p:pic>
      <p:pic>
        <p:nvPicPr>
          <p:cNvPr id="4" name="Audio 3">
            <a:hlinkClick r:id="" action="ppaction://media"/>
            <a:extLst>
              <a:ext uri="{FF2B5EF4-FFF2-40B4-BE49-F238E27FC236}">
                <a16:creationId xmlns:a16="http://schemas.microsoft.com/office/drawing/2014/main" id="{50CF7133-77AF-11D4-343D-CC37588CAC0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4951" t="-160910" r="-324951" b="-160910"/>
          <a:stretch>
            <a:fillRect/>
          </a:stretch>
        </p:blipFill>
        <p:spPr>
          <a:xfrm>
            <a:off x="9142810" y="5143611"/>
            <a:ext cx="3047603" cy="1714277"/>
          </a:xfrm>
          <a:prstGeom prst="rect">
            <a:avLst/>
          </a:prstGeom>
        </p:spPr>
      </p:pic>
    </p:spTree>
    <p:extLst>
      <p:ext uri="{BB962C8B-B14F-4D97-AF65-F5344CB8AC3E}">
        <p14:creationId xmlns:p14="http://schemas.microsoft.com/office/powerpoint/2010/main" val="389802630"/>
      </p:ext>
    </p:extLst>
  </p:cSld>
  <p:clrMapOvr>
    <a:masterClrMapping/>
  </p:clrMapOvr>
  <mc:AlternateContent xmlns:mc="http://schemas.openxmlformats.org/markup-compatibility/2006" xmlns:p14="http://schemas.microsoft.com/office/powerpoint/2010/main">
    <mc:Choice Requires="p14">
      <p:transition spd="slow" p14:dur="1200" advTm="25568">
        <p14:prism/>
      </p:transition>
    </mc:Choice>
    <mc:Fallback xmlns="">
      <p:transition spd="slow" advTm="255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nterestingasfuck - When over 300 reindeer were killed by a lightning strike in Norway">
            <a:extLst>
              <a:ext uri="{FF2B5EF4-FFF2-40B4-BE49-F238E27FC236}">
                <a16:creationId xmlns:a16="http://schemas.microsoft.com/office/drawing/2014/main" id="{87B3D2A3-D9E4-820B-FDFE-6142ABABCD53}"/>
              </a:ext>
            </a:extLst>
          </p:cNvPr>
          <p:cNvPicPr>
            <a:picLocks noChangeAspect="1"/>
          </p:cNvPicPr>
          <p:nvPr/>
        </p:nvPicPr>
        <p:blipFill>
          <a:blip r:embed="rId4"/>
          <a:stretch>
            <a:fillRect/>
          </a:stretch>
        </p:blipFill>
        <p:spPr>
          <a:xfrm>
            <a:off x="1054646" y="0"/>
            <a:ext cx="8064896" cy="5885793"/>
          </a:xfrm>
          <a:prstGeom prst="rect">
            <a:avLst/>
          </a:prstGeom>
        </p:spPr>
      </p:pic>
      <p:sp>
        <p:nvSpPr>
          <p:cNvPr id="5" name="TextBox 4">
            <a:extLst>
              <a:ext uri="{FF2B5EF4-FFF2-40B4-BE49-F238E27FC236}">
                <a16:creationId xmlns:a16="http://schemas.microsoft.com/office/drawing/2014/main" id="{5839D9C5-A2FB-A2CD-EABC-6CC4B28B8935}"/>
              </a:ext>
            </a:extLst>
          </p:cNvPr>
          <p:cNvSpPr txBox="1"/>
          <p:nvPr/>
        </p:nvSpPr>
        <p:spPr>
          <a:xfrm>
            <a:off x="9479582" y="556276"/>
            <a:ext cx="2494807" cy="5262979"/>
          </a:xfrm>
          <a:prstGeom prst="rect">
            <a:avLst/>
          </a:prstGeom>
          <a:noFill/>
        </p:spPr>
        <p:txBody>
          <a:bodyPr wrap="square" rtlCol="0">
            <a:spAutoFit/>
          </a:bodyPr>
          <a:lstStyle/>
          <a:p>
            <a:r>
              <a:rPr lang="en-US" sz="2800" b="1" dirty="0">
                <a:latin typeface="Lucida Bright" panose="02040602050505020304" pitchFamily="18" charset="0"/>
              </a:rPr>
              <a:t>Happened in Norway in 2016. over 300 reindeers were killed by lightning. The dead animals covered a space of 80m</a:t>
            </a:r>
            <a:endParaRPr lang="en-ZM" sz="2800" b="1" dirty="0">
              <a:latin typeface="Lucida Bright" panose="02040602050505020304" pitchFamily="18" charset="0"/>
            </a:endParaRPr>
          </a:p>
        </p:txBody>
      </p:sp>
      <p:sp>
        <p:nvSpPr>
          <p:cNvPr id="3" name="TextBox 2">
            <a:extLst>
              <a:ext uri="{FF2B5EF4-FFF2-40B4-BE49-F238E27FC236}">
                <a16:creationId xmlns:a16="http://schemas.microsoft.com/office/drawing/2014/main" id="{D21E4D7E-CC66-D894-1D3B-4E2D7C489E01}"/>
              </a:ext>
            </a:extLst>
          </p:cNvPr>
          <p:cNvSpPr txBox="1"/>
          <p:nvPr/>
        </p:nvSpPr>
        <p:spPr>
          <a:xfrm>
            <a:off x="-169490" y="5801321"/>
            <a:ext cx="12287894" cy="954107"/>
          </a:xfrm>
          <a:prstGeom prst="rect">
            <a:avLst/>
          </a:prstGeom>
          <a:noFill/>
        </p:spPr>
        <p:txBody>
          <a:bodyPr wrap="square">
            <a:spAutoFit/>
          </a:bodyPr>
          <a:lstStyle/>
          <a:p>
            <a:r>
              <a:rPr lang="en-US" sz="2800" b="1" i="0" dirty="0">
                <a:solidFill>
                  <a:srgbClr val="EE0000"/>
                </a:solidFill>
                <a:effectLst/>
                <a:latin typeface="Lucida Bright" panose="02040602050505020304" pitchFamily="18" charset="0"/>
              </a:rPr>
              <a:t>Cause: Experts believe the animals were killed by ground current after a powerful lightning strike (or strikes) hit the wet ground</a:t>
            </a:r>
            <a:endParaRPr lang="en-ZM" sz="2800" b="1" dirty="0">
              <a:solidFill>
                <a:srgbClr val="EE0000"/>
              </a:solidFill>
              <a:latin typeface="Lucida Bright" panose="02040602050505020304" pitchFamily="18" charset="0"/>
            </a:endParaRPr>
          </a:p>
        </p:txBody>
      </p:sp>
      <p:pic>
        <p:nvPicPr>
          <p:cNvPr id="4" name="Picture 3" descr="EIZ Green Logo">
            <a:extLst>
              <a:ext uri="{FF2B5EF4-FFF2-40B4-BE49-F238E27FC236}">
                <a16:creationId xmlns:a16="http://schemas.microsoft.com/office/drawing/2014/main" id="{0DCAFBCD-7100-443E-51CC-2AC8FD60644B}"/>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865" y="4581128"/>
            <a:ext cx="1008112" cy="975524"/>
          </a:xfrm>
          <a:prstGeom prst="rect">
            <a:avLst/>
          </a:prstGeom>
          <a:solidFill>
            <a:srgbClr val="FFFF00">
              <a:alpha val="0"/>
            </a:srgbClr>
          </a:solidFill>
          <a:ln>
            <a:noFill/>
          </a:ln>
        </p:spPr>
      </p:pic>
      <p:pic>
        <p:nvPicPr>
          <p:cNvPr id="6" name="Audio 5">
            <a:hlinkClick r:id="" action="ppaction://media"/>
            <a:extLst>
              <a:ext uri="{FF2B5EF4-FFF2-40B4-BE49-F238E27FC236}">
                <a16:creationId xmlns:a16="http://schemas.microsoft.com/office/drawing/2014/main" id="{527BB3F9-08A2-9F3C-284D-8582CA11219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324951" t="-160910" r="-324951" b="-160910"/>
          <a:stretch>
            <a:fillRect/>
          </a:stretch>
        </p:blipFill>
        <p:spPr>
          <a:xfrm>
            <a:off x="9142810" y="5143611"/>
            <a:ext cx="3047603" cy="1714277"/>
          </a:xfrm>
          <a:prstGeom prst="rect">
            <a:avLst/>
          </a:prstGeom>
        </p:spPr>
      </p:pic>
    </p:spTree>
    <p:extLst>
      <p:ext uri="{BB962C8B-B14F-4D97-AF65-F5344CB8AC3E}">
        <p14:creationId xmlns:p14="http://schemas.microsoft.com/office/powerpoint/2010/main" val="524750833"/>
      </p:ext>
    </p:extLst>
  </p:cSld>
  <p:clrMapOvr>
    <a:masterClrMapping/>
  </p:clrMapOvr>
  <mc:AlternateContent xmlns:mc="http://schemas.openxmlformats.org/markup-compatibility/2006" xmlns:p14="http://schemas.microsoft.com/office/powerpoint/2010/main">
    <mc:Choice Requires="p14">
      <p:transition spd="slow" p14:dur="1200" advTm="36004">
        <p14:prism/>
      </p:transition>
    </mc:Choice>
    <mc:Fallback xmlns="">
      <p:transition spd="slow" advTm="360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FD643C-74C4-6B85-CE71-28F85B6F2AC3}"/>
              </a:ext>
            </a:extLst>
          </p:cNvPr>
          <p:cNvSpPr txBox="1"/>
          <p:nvPr/>
        </p:nvSpPr>
        <p:spPr>
          <a:xfrm>
            <a:off x="0" y="0"/>
            <a:ext cx="12190413" cy="10556736"/>
          </a:xfrm>
          <a:prstGeom prst="rect">
            <a:avLst/>
          </a:prstGeom>
          <a:noFill/>
        </p:spPr>
        <p:txBody>
          <a:bodyPr wrap="square" rtlCol="0">
            <a:spAutoFit/>
          </a:bodyPr>
          <a:lstStyle/>
          <a:p>
            <a:r>
              <a:rPr lang="en-US" sz="3600" b="1" dirty="0">
                <a:latin typeface="Lucida Bright" panose="02040602050505020304" pitchFamily="18" charset="0"/>
              </a:rPr>
              <a:t>CONCLUSION:</a:t>
            </a:r>
          </a:p>
          <a:p>
            <a:r>
              <a:rPr lang="en-US" sz="2800" b="1" dirty="0">
                <a:latin typeface="Lucida Bright" panose="02040602050505020304" pitchFamily="18" charset="0"/>
              </a:rPr>
              <a:t>Three main earthing systems are utility, local and lightning</a:t>
            </a:r>
          </a:p>
          <a:p>
            <a:r>
              <a:rPr lang="en-US" sz="2800" b="1" dirty="0">
                <a:latin typeface="Lucida Bright" panose="02040602050505020304" pitchFamily="18" charset="0"/>
              </a:rPr>
              <a:t>In Zambia the main myths widely held and demystified  are that</a:t>
            </a:r>
          </a:p>
          <a:p>
            <a:endParaRPr lang="en-US" sz="2800" b="1" dirty="0">
              <a:latin typeface="Lucida Bright" panose="02040602050505020304" pitchFamily="18" charset="0"/>
            </a:endParaRPr>
          </a:p>
          <a:p>
            <a:pPr marL="457200" indent="-457200">
              <a:buFont typeface="Arial" panose="020B0604020202020204" pitchFamily="34" charset="0"/>
              <a:buChar char="•"/>
            </a:pPr>
            <a:r>
              <a:rPr lang="en-US" sz="2800" b="1" dirty="0">
                <a:latin typeface="Lucida Bright" panose="02040602050505020304" pitchFamily="18" charset="0"/>
              </a:rPr>
              <a:t> </a:t>
            </a:r>
            <a:r>
              <a:rPr lang="en-US" sz="2800" dirty="0">
                <a:latin typeface="Lucida Bright" panose="02040602050505020304" pitchFamily="18" charset="0"/>
              </a:rPr>
              <a:t>Lightning protection does not protect equipment but structures and their contents </a:t>
            </a: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r>
              <a:rPr lang="en-US" sz="2800" dirty="0">
                <a:latin typeface="Lucida Bright" panose="02040602050505020304" pitchFamily="18" charset="0"/>
              </a:rPr>
              <a:t>Using salt for enhancing earthing resistance is a temporary solution and can be more harmful to earthing conductors.</a:t>
            </a: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r>
              <a:rPr lang="en-US" sz="2800" dirty="0">
                <a:latin typeface="Lucida Bright" panose="02040602050505020304" pitchFamily="18" charset="0"/>
              </a:rPr>
              <a:t>Low local earthing does not protect equipment only provides stable reference point. Airplanes are not earthed but operate perfectly. </a:t>
            </a:r>
          </a:p>
          <a:p>
            <a:pPr marL="457200" indent="-457200">
              <a:buFont typeface="Arial" panose="020B0604020202020204" pitchFamily="34" charset="0"/>
              <a:buChar char="•"/>
            </a:pPr>
            <a:r>
              <a:rPr lang="en-US" sz="2800" dirty="0">
                <a:latin typeface="Lucida Bright" panose="02040602050505020304" pitchFamily="18" charset="0"/>
              </a:rPr>
              <a:t>LPS earthing should never terminate on the local earth but should be bonded.</a:t>
            </a: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b="1" dirty="0">
              <a:latin typeface="Lucida Bright" panose="02040602050505020304" pitchFamily="18" charset="0"/>
            </a:endParaRPr>
          </a:p>
          <a:p>
            <a:pPr marL="457200" indent="-457200">
              <a:buFont typeface="Arial" panose="020B0604020202020204" pitchFamily="34" charset="0"/>
              <a:buChar char="•"/>
            </a:pPr>
            <a:endParaRPr lang="en-US" sz="2800" b="1" dirty="0">
              <a:latin typeface="Lucida Bright" panose="02040602050505020304" pitchFamily="18" charset="0"/>
            </a:endParaRPr>
          </a:p>
          <a:p>
            <a:endParaRPr lang="en-ZM" sz="2800" b="1" dirty="0">
              <a:latin typeface="Lucida Bright" panose="02040602050505020304" pitchFamily="18" charset="0"/>
            </a:endParaRPr>
          </a:p>
        </p:txBody>
      </p:sp>
      <p:pic>
        <p:nvPicPr>
          <p:cNvPr id="3" name="Picture 2">
            <a:extLst>
              <a:ext uri="{FF2B5EF4-FFF2-40B4-BE49-F238E27FC236}">
                <a16:creationId xmlns:a16="http://schemas.microsoft.com/office/drawing/2014/main" id="{6C49242F-85D7-9E20-1077-D9432BF4F113}"/>
              </a:ext>
            </a:extLst>
          </p:cNvPr>
          <p:cNvPicPr>
            <a:picLocks noChangeAspect="1"/>
          </p:cNvPicPr>
          <p:nvPr/>
        </p:nvPicPr>
        <p:blipFill>
          <a:blip r:embed="rId4"/>
          <a:stretch>
            <a:fillRect/>
          </a:stretch>
        </p:blipFill>
        <p:spPr>
          <a:xfrm>
            <a:off x="2566814" y="6121898"/>
            <a:ext cx="688818" cy="707105"/>
          </a:xfrm>
          <a:prstGeom prst="rect">
            <a:avLst/>
          </a:prstGeom>
        </p:spPr>
      </p:pic>
      <p:pic>
        <p:nvPicPr>
          <p:cNvPr id="4" name="Audio 3">
            <a:hlinkClick r:id="" action="ppaction://media"/>
            <a:extLst>
              <a:ext uri="{FF2B5EF4-FFF2-40B4-BE49-F238E27FC236}">
                <a16:creationId xmlns:a16="http://schemas.microsoft.com/office/drawing/2014/main" id="{CAAF2653-D510-8C58-764E-F248C4A904F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324951" t="-160910" r="-324951" b="-160910"/>
          <a:stretch>
            <a:fillRect/>
          </a:stretch>
        </p:blipFill>
        <p:spPr>
          <a:xfrm>
            <a:off x="9142810" y="5143611"/>
            <a:ext cx="3047603" cy="1714277"/>
          </a:xfrm>
          <a:prstGeom prst="rect">
            <a:avLst/>
          </a:prstGeom>
        </p:spPr>
      </p:pic>
    </p:spTree>
    <p:extLst>
      <p:ext uri="{BB962C8B-B14F-4D97-AF65-F5344CB8AC3E}">
        <p14:creationId xmlns:p14="http://schemas.microsoft.com/office/powerpoint/2010/main" val="2249614680"/>
      </p:ext>
    </p:extLst>
  </p:cSld>
  <p:clrMapOvr>
    <a:masterClrMapping/>
  </p:clrMapOvr>
  <mc:AlternateContent xmlns:mc="http://schemas.openxmlformats.org/markup-compatibility/2006" xmlns:p14="http://schemas.microsoft.com/office/powerpoint/2010/main">
    <mc:Choice Requires="p14">
      <p:transition spd="slow" p14:dur="1200" advTm="82387">
        <p14:prism/>
      </p:transition>
    </mc:Choice>
    <mc:Fallback xmlns="">
      <p:transition spd="slow" advTm="8238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stretch>
            <a:fillRect/>
          </a:stretch>
        </p:blipFill>
        <p:spPr>
          <a:xfrm>
            <a:off x="-1" y="447"/>
            <a:ext cx="12190413" cy="6857106"/>
          </a:xfrm>
          <a:prstGeom prst="rect">
            <a:avLst/>
          </a:prstGeom>
        </p:spPr>
      </p:pic>
      <p:sp>
        <p:nvSpPr>
          <p:cNvPr id="3" name="Content Placeholder 2"/>
          <p:cNvSpPr>
            <a:spLocks noGrp="1"/>
          </p:cNvSpPr>
          <p:nvPr>
            <p:ph idx="1"/>
          </p:nvPr>
        </p:nvSpPr>
        <p:spPr>
          <a:xfrm rot="20235361">
            <a:off x="1598992" y="1420100"/>
            <a:ext cx="8228528" cy="2438083"/>
          </a:xfrm>
        </p:spPr>
        <p:txBody>
          <a:bodyPr>
            <a:normAutofit/>
          </a:bodyPr>
          <a:lstStyle/>
          <a:p>
            <a:pPr algn="ctr">
              <a:buFont typeface="Wingdings" panose="05000000000000000000" pitchFamily="2" charset="2"/>
              <a:buNone/>
              <a:defRPr/>
            </a:pPr>
            <a:r>
              <a:rPr lang="en-US" sz="14999" b="1" dirty="0">
                <a:solidFill>
                  <a:srgbClr val="FF0000"/>
                </a:solidFill>
                <a:latin typeface="Edwardian Script ITC" panose="030303020407070D0804" pitchFamily="66" charset="0"/>
              </a:rPr>
              <a:t>The End</a:t>
            </a:r>
          </a:p>
        </p:txBody>
      </p:sp>
      <p:sp>
        <p:nvSpPr>
          <p:cNvPr id="2" name="Rectangle 1"/>
          <p:cNvSpPr/>
          <p:nvPr/>
        </p:nvSpPr>
        <p:spPr>
          <a:xfrm>
            <a:off x="3047603" y="5030902"/>
            <a:ext cx="7542818" cy="584699"/>
          </a:xfrm>
          <a:prstGeom prst="rect">
            <a:avLst/>
          </a:prstGeom>
        </p:spPr>
        <p:txBody>
          <a:bodyPr wrap="square">
            <a:spAutoFit/>
          </a:bodyPr>
          <a:lstStyle/>
          <a:p>
            <a:r>
              <a:rPr lang="en-US" sz="3200" dirty="0">
                <a:solidFill>
                  <a:schemeClr val="bg1"/>
                </a:solidFill>
                <a:latin typeface="Times New Roman" panose="02020603050405020304" pitchFamily="18" charset="0"/>
                <a:cs typeface="Times New Roman" panose="02020603050405020304" pitchFamily="18" charset="0"/>
              </a:rPr>
              <a:t>THANK YOU FOR YOUR ATTENTION</a:t>
            </a:r>
            <a:r>
              <a:rPr lang="en-US" sz="3200" dirty="0">
                <a:solidFill>
                  <a:srgbClr val="0000CC"/>
                </a:solidFill>
                <a:latin typeface="Times New Roman" panose="02020603050405020304" pitchFamily="18" charset="0"/>
                <a:cs typeface="Times New Roman" panose="02020603050405020304" pitchFamily="18" charset="0"/>
              </a:rPr>
              <a:t>.</a:t>
            </a:r>
          </a:p>
        </p:txBody>
      </p:sp>
      <p:pic>
        <p:nvPicPr>
          <p:cNvPr id="5" name="Picture 4"/>
          <p:cNvPicPr>
            <a:picLocks noChangeAspect="1"/>
          </p:cNvPicPr>
          <p:nvPr/>
        </p:nvPicPr>
        <p:blipFill>
          <a:blip r:embed="rId6"/>
          <a:stretch>
            <a:fillRect/>
          </a:stretch>
        </p:blipFill>
        <p:spPr>
          <a:xfrm>
            <a:off x="152380" y="6019463"/>
            <a:ext cx="688818" cy="707105"/>
          </a:xfrm>
          <a:prstGeom prst="rect">
            <a:avLst/>
          </a:prstGeom>
        </p:spPr>
      </p:pic>
      <p:pic>
        <p:nvPicPr>
          <p:cNvPr id="6" name="Audio 5">
            <a:hlinkClick r:id="" action="ppaction://media"/>
            <a:extLst>
              <a:ext uri="{FF2B5EF4-FFF2-40B4-BE49-F238E27FC236}">
                <a16:creationId xmlns:a16="http://schemas.microsoft.com/office/drawing/2014/main" id="{F5953B73-ECDD-55E5-3E48-201238B194EC}"/>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324951" t="-160910" r="-324951" b="-160910"/>
          <a:stretch>
            <a:fillRect/>
          </a:stretch>
        </p:blipFill>
        <p:spPr>
          <a:xfrm>
            <a:off x="9142810" y="5143611"/>
            <a:ext cx="3047603" cy="1714277"/>
          </a:xfrm>
          <a:prstGeom prst="rect">
            <a:avLst/>
          </a:prstGeom>
        </p:spPr>
      </p:pic>
    </p:spTree>
    <p:custDataLst>
      <p:tags r:id="rId1"/>
    </p:custDataLst>
  </p:cSld>
  <p:clrMapOvr>
    <a:masterClrMapping/>
  </p:clrMapOvr>
  <p:transition spd="slow" advTm="5209">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2|3.6|17.9|3.8|51.7|1.8"/>
</p:tagLst>
</file>

<file path=ppt/tags/tag2.xml><?xml version="1.0" encoding="utf-8"?>
<p:tagLst xmlns:a="http://schemas.openxmlformats.org/drawingml/2006/main" xmlns:r="http://schemas.openxmlformats.org/officeDocument/2006/relationships" xmlns:p="http://schemas.openxmlformats.org/presentationml/2006/main">
  <p:tag name="TIMING" val="|5.7|17.8|0.9|7.1|0.9|36"/>
</p:tagLst>
</file>

<file path=ppt/tags/tag3.xml><?xml version="1.0" encoding="utf-8"?>
<p:tagLst xmlns:a="http://schemas.openxmlformats.org/drawingml/2006/main" xmlns:r="http://schemas.openxmlformats.org/officeDocument/2006/relationships" xmlns:p="http://schemas.openxmlformats.org/presentationml/2006/main">
  <p:tag name="TIMING" val="|71.2|24.1|2.3"/>
</p:tagLst>
</file>

<file path=ppt/tags/tag4.xml><?xml version="1.0" encoding="utf-8"?>
<p:tagLst xmlns:a="http://schemas.openxmlformats.org/drawingml/2006/main" xmlns:r="http://schemas.openxmlformats.org/officeDocument/2006/relationships" xmlns:p="http://schemas.openxmlformats.org/presentationml/2006/main">
  <p:tag name="TIMING" val="|0.6"/>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etropolitan">
  <a:themeElements>
    <a:clrScheme name="Custom 1">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002060"/>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15191</TotalTime>
  <Words>683</Words>
  <Application>Microsoft Office PowerPoint</Application>
  <PresentationFormat>Custom</PresentationFormat>
  <Paragraphs>131</Paragraphs>
  <Slides>16</Slides>
  <Notes>0</Notes>
  <HiddenSlides>0</HiddenSlides>
  <MMClips>16</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Arial</vt:lpstr>
      <vt:lpstr>Calibri</vt:lpstr>
      <vt:lpstr>Calibri Light</vt:lpstr>
      <vt:lpstr>Edwardian Script ITC</vt:lpstr>
      <vt:lpstr>Lucida Bright</vt:lpstr>
      <vt:lpstr>Times New Roman</vt:lpstr>
      <vt:lpstr>Univers</vt:lpstr>
      <vt:lpstr>Wingdings</vt:lpstr>
      <vt:lpstr>自定义设计方案</vt:lpstr>
      <vt:lpstr>Metropolitan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dc:title>
  <dc:creator>user</dc:creator>
  <cp:lastModifiedBy>Reviewer</cp:lastModifiedBy>
  <cp:revision>908</cp:revision>
  <dcterms:created xsi:type="dcterms:W3CDTF">2016-04-14T03:39:00Z</dcterms:created>
  <dcterms:modified xsi:type="dcterms:W3CDTF">2026-04-15T21:28:50Z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1033-12.2.0.19805</vt:lpwstr>
  </property>
  <property fmtid="{D5CDD505-2E9C-101B-9397-08002B2CF9AE}" pid="3" name="ICV">
    <vt:lpwstr>04D914683B98416D8FE72A80148CFDA7_13</vt:lpwstr>
  </property>
</Properties>
</file>