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93" r:id="rId3"/>
    <p:sldId id="258" r:id="rId4"/>
    <p:sldId id="297" r:id="rId5"/>
    <p:sldId id="260" r:id="rId6"/>
    <p:sldId id="261" r:id="rId7"/>
    <p:sldId id="294" r:id="rId8"/>
    <p:sldId id="295" r:id="rId9"/>
    <p:sldId id="262" r:id="rId10"/>
    <p:sldId id="263" r:id="rId11"/>
    <p:sldId id="264" r:id="rId12"/>
    <p:sldId id="265" r:id="rId13"/>
    <p:sldId id="296" r:id="rId14"/>
    <p:sldId id="266" r:id="rId15"/>
    <p:sldId id="267" r:id="rId16"/>
    <p:sldId id="268" r:id="rId17"/>
    <p:sldId id="28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3F"/>
    <a:srgbClr val="0AAA3F"/>
    <a:srgbClr val="0BB945"/>
    <a:srgbClr val="0DE154"/>
    <a:srgbClr val="00D65E"/>
    <a:srgbClr val="00D684"/>
    <a:srgbClr val="00CC99"/>
    <a:srgbClr val="418784"/>
    <a:srgbClr val="0000CC"/>
    <a:srgbClr val="C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E5B16B-8C7B-4FE8-978C-BA6284D102DB}" v="1" dt="2026-04-04T15:16:39.7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5033" autoAdjust="0"/>
  </p:normalViewPr>
  <p:slideViewPr>
    <p:cSldViewPr>
      <p:cViewPr varScale="1">
        <p:scale>
          <a:sx n="84" d="100"/>
          <a:sy n="84" d="100"/>
        </p:scale>
        <p:origin x="350" y="67"/>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E971B-3D69-4AB9-A68F-D91977402CFF}" type="datetimeFigureOut">
              <a:rPr lang="en-US" smtClean="0"/>
              <a:t>4/4/2026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E45C95-29BE-4CC5-9B52-8991A9B030C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visualization presents a detailed analysis of the core problems facing smallholder agriculture in Zambia. It is structured around four engineering data points: (Top Left) A dramatic power gap, where human/animal labor provides massive kW density compared to minimal mechanical tractor power; (Top Right) A functional graph quantifying how delayed planting beyond the optimal window leads to severe yield reduction; (Bottom Left) A comparative visual showing only a fraction of potential farm area being cultivated; and (Bottom Right) Soil-tool interaction diagrams illustrating how inappropriate mechanization leads to compaction and soil degradation, visualized with engineering force vectors and data on soil organic matter loss.</a:t>
            </a:r>
          </a:p>
        </p:txBody>
      </p:sp>
      <p:sp>
        <p:nvSpPr>
          <p:cNvPr id="4" name="Slide Number Placeholder 3"/>
          <p:cNvSpPr>
            <a:spLocks noGrp="1"/>
          </p:cNvSpPr>
          <p:nvPr>
            <p:ph type="sldNum" sz="quarter" idx="5"/>
          </p:nvPr>
        </p:nvSpPr>
        <p:spPr/>
        <p:txBody>
          <a:bodyPr/>
          <a:lstStyle/>
          <a:p>
            <a:fld id="{E0E45C95-29BE-4CC5-9B52-8991A9B030C9}" type="slidenum">
              <a:rPr lang="en-US" smtClean="0"/>
              <a:t>3</a:t>
            </a:fld>
            <a:endParaRPr lang="en-US"/>
          </a:p>
        </p:txBody>
      </p:sp>
    </p:spTree>
    <p:extLst>
      <p:ext uri="{BB962C8B-B14F-4D97-AF65-F5344CB8AC3E}">
        <p14:creationId xmlns:p14="http://schemas.microsoft.com/office/powerpoint/2010/main" val="2811642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F4A51-7CD9-7E59-E7AC-4DBCBB496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A0182-2070-FE15-F2CC-6980EBB56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EA86C-881A-2613-D60D-A0EDC126BBDF}"/>
              </a:ext>
            </a:extLst>
          </p:cNvPr>
          <p:cNvSpPr>
            <a:spLocks noGrp="1"/>
          </p:cNvSpPr>
          <p:nvPr>
            <p:ph type="body" idx="1"/>
          </p:nvPr>
        </p:nvSpPr>
        <p:spPr/>
        <p:txBody>
          <a:bodyPr/>
          <a:lstStyle/>
          <a:p>
            <a:r>
              <a:rPr lang="en-US" dirty="0"/>
              <a:t>This visualization presents a detailed comparative analysis of farm power in Zambia. A pie chart clarifies that over 90% of farmers rely solely on manual tools, while just over 1.8% have access to tractors. Complementing this, a horizontal bar chart compares Zambia's low tractor density (~1.25 tractors per 1000 ha cultivated) against other regions, visually illustrating the scale of the bottleneck. This data provides a direct basis for the presentation's arguments on low mechanization intensity and the resulting productivity gap.</a:t>
            </a:r>
          </a:p>
        </p:txBody>
      </p:sp>
      <p:sp>
        <p:nvSpPr>
          <p:cNvPr id="4" name="Slide Number Placeholder 3">
            <a:extLst>
              <a:ext uri="{FF2B5EF4-FFF2-40B4-BE49-F238E27FC236}">
                <a16:creationId xmlns:a16="http://schemas.microsoft.com/office/drawing/2014/main" id="{976FA5BB-CAC4-DA74-C7DB-DCEC864B537E}"/>
              </a:ext>
            </a:extLst>
          </p:cNvPr>
          <p:cNvSpPr>
            <a:spLocks noGrp="1"/>
          </p:cNvSpPr>
          <p:nvPr>
            <p:ph type="sldNum" sz="quarter" idx="5"/>
          </p:nvPr>
        </p:nvSpPr>
        <p:spPr/>
        <p:txBody>
          <a:bodyPr/>
          <a:lstStyle/>
          <a:p>
            <a:fld id="{E0E45C95-29BE-4CC5-9B52-8991A9B030C9}" type="slidenum">
              <a:rPr lang="en-US" smtClean="0"/>
              <a:t>4</a:t>
            </a:fld>
            <a:endParaRPr lang="en-US"/>
          </a:p>
        </p:txBody>
      </p:sp>
    </p:spTree>
    <p:extLst>
      <p:ext uri="{BB962C8B-B14F-4D97-AF65-F5344CB8AC3E}">
        <p14:creationId xmlns:p14="http://schemas.microsoft.com/office/powerpoint/2010/main" val="1648266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technical graphic for an engineering presentation slide, developed for the Engineering Institution of Zambia (EIZ), visualizes the critical "Mechanization Gap" and its operational consequences. The slide is split into two sections:</a:t>
            </a:r>
          </a:p>
          <a:p>
            <a:r>
              <a:rPr lang="en-US" b="1" dirty="0"/>
              <a:t>Power Inputs &amp; Production Efficiency:</a:t>
            </a:r>
            <a:r>
              <a:rPr lang="en-US" dirty="0"/>
              <a:t> A comparison chart shows "MANUAL LABOR ONLY" (high labor, minimal speed, red arrows to low efficiency) against "PRECISION MECHANIZATION" (low labor, high speed, green arrows to high efficiency), using icons for small tools vs. a low-disturbance ripper tine seeder. It includes a specific data point: Zambia's current 0.1 kW/ha vs. a target of 1.0 kW/ha.</a:t>
            </a:r>
          </a:p>
          <a:p>
            <a:r>
              <a:rPr lang="en-US" b="1" dirty="0"/>
              <a:t>Critical Rainfall Windows &amp; Planting Timeliness:</a:t>
            </a:r>
            <a:r>
              <a:rPr lang="en-US" dirty="0"/>
              <a:t> Functional curves show yield decline vs. days of delayed planting. Time-series timelines depict how "MANUAL OPERATION" overruns "Optimum Planting Date" by many weeks, leading to missed rainfall, whereas "MECHANIZED OPERATION" aligns precisely within the optimum window. </a:t>
            </a:r>
          </a:p>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5</a:t>
            </a:fld>
            <a:endParaRPr lang="en-US"/>
          </a:p>
        </p:txBody>
      </p:sp>
    </p:spTree>
    <p:extLst>
      <p:ext uri="{BB962C8B-B14F-4D97-AF65-F5344CB8AC3E}">
        <p14:creationId xmlns:p14="http://schemas.microsoft.com/office/powerpoint/2010/main" val="3813709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presents key engineering insights for the EIZ presentation, building directly on the context and data flow from image_10.png.</a:t>
            </a:r>
          </a:p>
          <a:p>
            <a:r>
              <a:rPr lang="en-US" sz="1200" b="1" kern="1200" dirty="0">
                <a:solidFill>
                  <a:schemeClr val="tx1"/>
                </a:solidFill>
                <a:effectLst/>
                <a:latin typeface="+mn-lt"/>
                <a:ea typeface="+mn-ea"/>
                <a:cs typeface="+mn-cs"/>
              </a:rPr>
              <a:t>Farm Power Sources (LEFT):</a:t>
            </a:r>
            <a:r>
              <a:rPr lang="en-US" sz="1200" kern="1200" dirty="0">
                <a:solidFill>
                  <a:schemeClr val="tx1"/>
                </a:solidFill>
                <a:effectLst/>
                <a:latin typeface="+mn-lt"/>
                <a:ea typeface="+mn-ea"/>
                <a:cs typeface="+mn-cs"/>
              </a:rPr>
              <a:t> It establishes the power differential. "HUMAN POWER" is quantified at a low 0.07–0.1 kW (red arrow to Low Speed/Width), contrasted against "TRACTOR MECHANICAL POWER" (significantly higher, with examples like 25–75 kW, green arrow to High Speed/Width). Functional curves illustrate how Field Capacity ($C_{eff}$) increases with power. Icons for Effort and Capacity reinforce the concept.</a:t>
            </a:r>
          </a:p>
          <a:p>
            <a:r>
              <a:rPr lang="en-US" sz="1200" b="1" kern="1200" dirty="0">
                <a:solidFill>
                  <a:schemeClr val="tx1"/>
                </a:solidFill>
                <a:effectLst/>
                <a:latin typeface="+mn-lt"/>
                <a:ea typeface="+mn-ea"/>
                <a:cs typeface="+mn-cs"/>
              </a:rPr>
              <a:t>Field Capacity &amp; Timeliness (RIGHT):</a:t>
            </a:r>
            <a:r>
              <a:rPr lang="en-US" sz="1200" kern="1200" dirty="0">
                <a:solidFill>
                  <a:schemeClr val="tx1"/>
                </a:solidFill>
                <a:effectLst/>
                <a:latin typeface="+mn-lt"/>
                <a:ea typeface="+mn-ea"/>
                <a:cs typeface="+mn-cs"/>
              </a:rPr>
              <a:t> It demonstrates how power translates into operational success. A diagram of a direct seeder breaks down the equation for Theoretical Field Capacity ($</a:t>
            </a:r>
            <a:r>
              <a:rPr lang="en-US" sz="1200" kern="1200" dirty="0" err="1">
                <a:solidFill>
                  <a:schemeClr val="tx1"/>
                </a:solidFill>
                <a:effectLst/>
                <a:latin typeface="+mn-lt"/>
                <a:ea typeface="+mn-ea"/>
                <a:cs typeface="+mn-cs"/>
              </a:rPr>
              <a:t>C_t</a:t>
            </a:r>
            <a:r>
              <a:rPr lang="en-US" sz="1200" kern="1200" dirty="0">
                <a:solidFill>
                  <a:schemeClr val="tx1"/>
                </a:solidFill>
                <a:effectLst/>
                <a:latin typeface="+mn-lt"/>
                <a:ea typeface="+mn-ea"/>
                <a:cs typeface="+mn-cs"/>
              </a:rPr>
              <a:t> = w \</a:t>
            </a:r>
            <a:r>
              <a:rPr lang="en-US" sz="1200" kern="1200" dirty="0" err="1">
                <a:solidFill>
                  <a:schemeClr val="tx1"/>
                </a:solidFill>
                <a:effectLst/>
                <a:latin typeface="+mn-lt"/>
                <a:ea typeface="+mn-ea"/>
                <a:cs typeface="+mn-cs"/>
              </a:rPr>
              <a:t>cdot</a:t>
            </a:r>
            <a:r>
              <a:rPr lang="en-US" sz="1200" kern="1200" dirty="0">
                <a:solidFill>
                  <a:schemeClr val="tx1"/>
                </a:solidFill>
                <a:effectLst/>
                <a:latin typeface="+mn-lt"/>
                <a:ea typeface="+mn-ea"/>
                <a:cs typeface="+mn-cs"/>
              </a:rPr>
              <a:t> s \</a:t>
            </a:r>
            <a:r>
              <a:rPr lang="en-US" sz="1200" kern="1200" dirty="0" err="1">
                <a:solidFill>
                  <a:schemeClr val="tx1"/>
                </a:solidFill>
                <a:effectLst/>
                <a:latin typeface="+mn-lt"/>
                <a:ea typeface="+mn-ea"/>
                <a:cs typeface="+mn-cs"/>
              </a:rPr>
              <a:t>cdot</a:t>
            </a:r>
            <a:r>
              <a:rPr lang="en-US" sz="1200" kern="1200" dirty="0">
                <a:solidFill>
                  <a:schemeClr val="tx1"/>
                </a:solidFill>
                <a:effectLst/>
                <a:latin typeface="+mn-lt"/>
                <a:ea typeface="+mn-ea"/>
                <a:cs typeface="+mn-cs"/>
              </a:rPr>
              <a:t> e / 10$) into its component variables (w=width, s=speed, e=efficiency). A graph of "Timeliness Cost" visually demonstrates how yield risk is drastically reduced with timely operations, made possible by increased power.</a:t>
            </a:r>
          </a:p>
          <a:p>
            <a:r>
              <a:rPr lang="en-US" sz="1200" kern="1200" dirty="0">
                <a:solidFill>
                  <a:schemeClr val="tx1"/>
                </a:solidFill>
                <a:effectLst/>
                <a:latin typeface="+mn-lt"/>
                <a:ea typeface="+mn-ea"/>
                <a:cs typeface="+mn-cs"/>
              </a:rPr>
              <a:t>A final green summary box at the bottom quantifies the outcome: "HIGHER POWER OUTPUT INCREASES FIELD CAPACITY &amp; IMPROVES TIMELINESS (Optimized operations)." The entire layout adheres to the professional slide format with EIZ green accents.</a:t>
            </a:r>
          </a:p>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6</a:t>
            </a:fld>
            <a:endParaRPr lang="en-US"/>
          </a:p>
        </p:txBody>
      </p:sp>
    </p:spTree>
    <p:extLst>
      <p:ext uri="{BB962C8B-B14F-4D97-AF65-F5344CB8AC3E}">
        <p14:creationId xmlns:p14="http://schemas.microsoft.com/office/powerpoint/2010/main" val="1012488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technical slide replaces the previous general "Mechanization Gaps" with specific, prioritized precision solutions tailored to each of Zambia's three major Agro-Ecological Regions. It uses clean, high-contrast columns—Region, Technologies, and Rationale—to ensure clarity. For AER I, it visualizes rippers and two-wheel tractors alongside small moisture curves. AER II emphasizes precision planters with fertilizer calibration for input efficiency. AER III contrasts these with low-ground-pressure tracks and a large, wide-tired tractor, supported by depth-compaction data. The entire layout maintains a professional, presentation-ready format suitable for a technical engineering audience.</a:t>
            </a:r>
          </a:p>
        </p:txBody>
      </p:sp>
      <p:sp>
        <p:nvSpPr>
          <p:cNvPr id="4" name="Slide Number Placeholder 3"/>
          <p:cNvSpPr>
            <a:spLocks noGrp="1"/>
          </p:cNvSpPr>
          <p:nvPr>
            <p:ph type="sldNum" sz="quarter" idx="5"/>
          </p:nvPr>
        </p:nvSpPr>
        <p:spPr/>
        <p:txBody>
          <a:bodyPr/>
          <a:lstStyle/>
          <a:p>
            <a:fld id="{E0E45C95-29BE-4CC5-9B52-8991A9B030C9}" type="slidenum">
              <a:rPr lang="en-US" smtClean="0"/>
              <a:t>8</a:t>
            </a:fld>
            <a:endParaRPr lang="en-US"/>
          </a:p>
        </p:txBody>
      </p:sp>
    </p:spTree>
    <p:extLst>
      <p:ext uri="{BB962C8B-B14F-4D97-AF65-F5344CB8AC3E}">
        <p14:creationId xmlns:p14="http://schemas.microsoft.com/office/powerpoint/2010/main" val="732159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technical presentation slide visualizes the direct link between Zambia's three main Agro-Ecological Regions and the appropriate precision mechanization solutions. A multi-column layout presents:</a:t>
            </a:r>
          </a:p>
          <a:p>
            <a:r>
              <a:rPr lang="en-US" b="1" dirty="0"/>
              <a:t>AER I (Drought-prone):</a:t>
            </a:r>
            <a:r>
              <a:rPr lang="en-US" dirty="0"/>
              <a:t> A conceptual graph shows how specialized "Moisture Conservation" tools, such as deep rippers, subsoilers, and direct seeders (indicated by Icons like oxen with a ripper, a two-wheel tractor), mitigate drought risk and conserve moisture by reducing soil disturbance.</a:t>
            </a:r>
          </a:p>
          <a:p>
            <a:r>
              <a:rPr lang="en-US" b="1" dirty="0"/>
              <a:t>AER II (Maize Belt):</a:t>
            </a:r>
            <a:r>
              <a:rPr lang="en-US" dirty="0"/>
              <a:t> A field capacity chart visualizes how "Precision Input Technologies," like variable-rate fertilizer applicators and multi-row planters (Icons of modern planters with depth control), maximize efficiency in the major commercial maize region.</a:t>
            </a:r>
          </a:p>
          <a:p>
            <a:r>
              <a:rPr lang="en-US" b="1" dirty="0"/>
              <a:t>AER III (High Rainfall):</a:t>
            </a:r>
            <a:r>
              <a:rPr lang="en-US" dirty="0"/>
              <a:t> A soil compaction depth profile demonstrates how "Low-Compaction Machinery," such as tracked dual-wheel tractors and large forced-air residue handlers (Icons of large, wide-track vehicles), are essential for protecting heavy soils from compaction and erosion risk under wet conditions.</a:t>
            </a:r>
          </a:p>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9</a:t>
            </a:fld>
            <a:endParaRPr lang="en-US"/>
          </a:p>
        </p:txBody>
      </p:sp>
    </p:spTree>
    <p:extLst>
      <p:ext uri="{BB962C8B-B14F-4D97-AF65-F5344CB8AC3E}">
        <p14:creationId xmlns:p14="http://schemas.microsoft.com/office/powerpoint/2010/main" val="3864709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Reduced Soil Disturbance Mechanics (LEFT):</a:t>
            </a:r>
            <a:r>
              <a:rPr lang="en-US" dirty="0"/>
              <a:t> It establishes the draft reduction concept. Annotated soil profile diagrams visualize the difference. A Red icon of a massive disc plough contrasts against an EIZ Green icon of a low-disturbance ripper tine seeder. Specific Red force vectors indicate "Large Draft Force (</a:t>
            </a:r>
            <a:r>
              <a:rPr lang="en-US" dirty="0" err="1"/>
              <a:t>D_high</a:t>
            </a:r>
            <a:r>
              <a:rPr lang="en-US" dirty="0"/>
              <a:t>)," pointing to destruction of aggregate stability and organic matter, whereas Green force vectors indicate "Reduced Draft Force (D_low)," demonstrating preservation of structure and a stabilized seeding environment.</a:t>
            </a:r>
          </a:p>
          <a:p>
            <a:r>
              <a:rPr lang="en-US" b="1" dirty="0"/>
              <a:t>Systemic &amp; Engineering Benefits (RIGHT):</a:t>
            </a:r>
            <a:r>
              <a:rPr lang="en-US" dirty="0"/>
              <a:t> It quantifies the outcomes. A line graph of "Fuel Efficiency vs. Draft Force" shows Increasing Fuel Consumption with increasing Draft for a Conventional vs. Conservation system. A chart of "Soil Structure Status" uses columns to compare Disturbed (red bars) vs. Preserved (green bars) soil, looking at SOM %, Aggregate Stability %, and Infiltration Rate, proving enhanced sequestration and water infiltration.</a:t>
            </a:r>
          </a:p>
          <a:p>
            <a:r>
              <a:rPr lang="en-US" dirty="0"/>
              <a:t>A conceptual green "Conservation Agriculture Support Loop" illustrates how these specific, low-disturbance interactions drive a positive feedback of higher yield potential and stable soil.</a:t>
            </a:r>
          </a:p>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10</a:t>
            </a:fld>
            <a:endParaRPr lang="en-US"/>
          </a:p>
        </p:txBody>
      </p:sp>
    </p:spTree>
    <p:extLst>
      <p:ext uri="{BB962C8B-B14F-4D97-AF65-F5344CB8AC3E}">
        <p14:creationId xmlns:p14="http://schemas.microsoft.com/office/powerpoint/2010/main" val="102067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"Key Enablers," acts as the supporting system for the integration framework presented in Slide 19. It uses a clean, multi-column system architecture to visualize the necessary infrastructure:</a:t>
            </a:r>
          </a:p>
          <a:p>
            <a:r>
              <a:rPr lang="en-US" b="1" dirty="0"/>
              <a:t>Policy Support (Left Column):</a:t>
            </a:r>
            <a:r>
              <a:rPr lang="en-US" dirty="0"/>
              <a:t> A 'CONSERVATION AGRICULTURE (CA) POLICY LOOP' cyclical flowchart demonstrates how policy decisions (e.g., minimum tillage standards, carbon support, and residue rules) reinforce the systemic stability and carbon sequestration previously established in the 'CA Support Loop' (image_20.png, image_22.png). Icons like the 'Draft Reduction Concept' are integrated for clarity. A list of policy types—'Subsidies', 'Tax Incentives', and 'Regional Plans'—provides specific depth.</a:t>
            </a:r>
          </a:p>
          <a:p>
            <a:r>
              <a:rPr lang="en-US" b="1" dirty="0"/>
              <a:t>Financing Models (Top Right):</a:t>
            </a:r>
            <a:r>
              <a:rPr lang="en-US" dirty="0"/>
              <a:t> Two large icons with data flow visualize 'LEASING &amp; ASSET FINANCE' (a connected tractor with 'Finance' data and 'Reduced Yield Risk' curves) and 'COOPERATIVES &amp; HIRE-SERVICES' (resource pooling with multiple farmers).</a:t>
            </a:r>
          </a:p>
          <a:p>
            <a:r>
              <a:rPr lang="en-US" b="1" dirty="0"/>
              <a:t>Capacity Development (Middle Right):</a:t>
            </a:r>
            <a:r>
              <a:rPr lang="en-US" dirty="0"/>
              <a:t> A 'Data-to-Action' loop flowchart with specific training steps (GNSS Training, Multispectral Data Analysis, Sensor use, VRT application) illustrates how the digital tools previously discussed require localized expertise, leading to a conceptual 'Yield Potential vs. Skill Level' curve.</a:t>
            </a:r>
          </a:p>
          <a:p>
            <a:r>
              <a:rPr lang="en-US" b="1" dirty="0"/>
              <a:t>Local Manufacturing (Bottom Right):</a:t>
            </a:r>
            <a:r>
              <a:rPr lang="en-US" dirty="0"/>
              <a:t> A schematic diagram with specific examples—'PROTOTYPING &amp; R&amp;D' and 'COMPONENT SUPPLY' (local parts for no-till seeders, sensors, and Dual wheels/tracks)—shows the desired engineering independence. It includes a small bar chart 'Local Content % vs. Year' with a positive trend.</a:t>
            </a:r>
          </a:p>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14</a:t>
            </a:fld>
            <a:endParaRPr lang="en-US"/>
          </a:p>
        </p:txBody>
      </p:sp>
    </p:spTree>
    <p:extLst>
      <p:ext uri="{BB962C8B-B14F-4D97-AF65-F5344CB8AC3E}">
        <p14:creationId xmlns:p14="http://schemas.microsoft.com/office/powerpoint/2010/main" val="1552791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pic>
        <p:nvPicPr>
          <p:cNvPr id="8" name="Picture 7">
            <a:extLst>
              <a:ext uri="{FF2B5EF4-FFF2-40B4-BE49-F238E27FC236}">
                <a16:creationId xmlns:a16="http://schemas.microsoft.com/office/drawing/2014/main" id="{F4729CB2-1194-7EC9-4285-C7994F0B656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859" y="6123140"/>
            <a:ext cx="688908" cy="70110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BB0B36-AA96-404D-84C9-7784A9D4818E}" type="datetimeFigureOut">
              <a:rPr lang="en-US" smtClean="0"/>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BB0B36-AA96-404D-84C9-7784A9D4818E}" type="datetimeFigureOut">
              <a:rPr lang="en-US" smtClean="0"/>
              <a:t>4/4/2026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BB0B36-AA96-404D-84C9-7784A9D4818E}" type="datetimeFigureOut">
              <a:rPr lang="en-US" smtClean="0"/>
              <a:t>4/4/2026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B0B36-AA96-404D-84C9-7784A9D4818E}" type="datetimeFigureOut">
              <a:rPr lang="en-US" smtClean="0"/>
              <a:t>4/4/2026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B0B36-AA96-404D-84C9-7784A9D4818E}" type="datetimeFigureOut">
              <a:rPr lang="en-US" smtClean="0"/>
              <a:t>4/4/2026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69B41-C4FD-4125-A9A3-1F040AE8518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2247900" y="1600200"/>
            <a:ext cx="7696200" cy="914400"/>
          </a:xfrm>
          <a:noFill/>
        </p:spPr>
        <p:txBody>
          <a:bodyPr>
            <a:normAutofit/>
          </a:bodyPr>
          <a:lstStyle/>
          <a:p>
            <a:pPr algn="ctr"/>
            <a:r>
              <a:rPr lang="en-US" sz="2400" b="1" dirty="0">
                <a:solidFill>
                  <a:srgbClr val="0AAA3F"/>
                </a:solidFill>
                <a:latin typeface="Times New Roman" panose="02020603050405020304" pitchFamily="18" charset="0"/>
                <a:cs typeface="Times New Roman" panose="02020603050405020304" pitchFamily="18" charset="0"/>
              </a:rPr>
              <a:t>2025 ENGINEERING INSTITUTION OF ZAMBIA SYMPOSIUM</a:t>
            </a:r>
            <a:endParaRPr lang="en-US" sz="2400" dirty="0">
              <a:solidFill>
                <a:srgbClr val="0AAA3F"/>
              </a:solidFill>
            </a:endParaRPr>
          </a:p>
        </p:txBody>
      </p:sp>
      <p:sp>
        <p:nvSpPr>
          <p:cNvPr id="5" name="Subtitle 2"/>
          <p:cNvSpPr>
            <a:spLocks noGrp="1"/>
          </p:cNvSpPr>
          <p:nvPr>
            <p:ph type="subTitle" idx="1"/>
          </p:nvPr>
        </p:nvSpPr>
        <p:spPr>
          <a:xfrm>
            <a:off x="304799" y="2630637"/>
            <a:ext cx="11582400" cy="1139525"/>
          </a:xfrm>
          <a:noFill/>
        </p:spPr>
        <p:txBody>
          <a:bodyPr>
            <a:no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Precision Mechanization as a Catalyst for Climate-Smart and Regenerative Agriculture in Zambia: A Pathway to Sustainable Productivity and Resilience</a:t>
            </a:r>
          </a:p>
        </p:txBody>
      </p:sp>
      <p:pic>
        <p:nvPicPr>
          <p:cNvPr id="6" name="Picture 5" descr="EIZ Green Logo"/>
          <p:cNvPicPr/>
          <p:nvPr/>
        </p:nvPicPr>
        <p:blipFill>
          <a:blip r:embed="rId2" cstate="email">
            <a:extLst>
              <a:ext uri="{28A0092B-C50C-407E-A947-70E740481C1C}">
                <a14:useLocalDpi xmlns:a14="http://schemas.microsoft.com/office/drawing/2010/main"/>
              </a:ext>
            </a:extLst>
          </a:blip>
          <a:srcRect/>
          <a:stretch>
            <a:fillRect/>
          </a:stretch>
        </p:blipFill>
        <p:spPr bwMode="auto">
          <a:xfrm>
            <a:off x="5257800" y="83150"/>
            <a:ext cx="1676400" cy="1600200"/>
          </a:xfrm>
          <a:prstGeom prst="rect">
            <a:avLst/>
          </a:prstGeom>
          <a:solidFill>
            <a:srgbClr val="FFFF00">
              <a:alpha val="0"/>
            </a:srgbClr>
          </a:solidFill>
          <a:ln>
            <a:noFill/>
          </a:ln>
        </p:spPr>
      </p:pic>
      <p:sp>
        <p:nvSpPr>
          <p:cNvPr id="7" name="Subtitle 2"/>
          <p:cNvSpPr txBox="1"/>
          <p:nvPr/>
        </p:nvSpPr>
        <p:spPr>
          <a:xfrm>
            <a:off x="3076574" y="4495800"/>
            <a:ext cx="6753225" cy="990600"/>
          </a:xfrm>
          <a:prstGeom prst="rect">
            <a:avLst/>
          </a:prstGeom>
          <a:noFill/>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9pPr>
          </a:lstStyle>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PRESENTER	: Joseph Mwape Chileshe</a:t>
            </a:r>
          </a:p>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DATE	:	</a:t>
            </a:r>
            <a:r>
              <a:rPr lang="en-GB" sz="2400" b="1" dirty="0">
                <a:solidFill>
                  <a:srgbClr val="00AA3F"/>
                </a:solidFill>
                <a:latin typeface="Arial" panose="020B0604020202020204" pitchFamily="34" charset="0"/>
                <a:cs typeface="Arial" panose="020B0604020202020204" pitchFamily="34" charset="0"/>
              </a:rPr>
              <a:t>Friday 16</a:t>
            </a:r>
            <a:r>
              <a:rPr lang="en-GB" sz="2400" b="1" baseline="30000" dirty="0">
                <a:solidFill>
                  <a:srgbClr val="00AA3F"/>
                </a:solidFill>
                <a:latin typeface="Arial" panose="020B0604020202020204" pitchFamily="34" charset="0"/>
                <a:cs typeface="Arial" panose="020B0604020202020204" pitchFamily="34" charset="0"/>
              </a:rPr>
              <a:t>th</a:t>
            </a:r>
            <a:r>
              <a:rPr lang="en-GB" sz="2400" b="1" dirty="0">
                <a:solidFill>
                  <a:srgbClr val="00AA3F"/>
                </a:solidFill>
                <a:latin typeface="Arial" panose="020B0604020202020204" pitchFamily="34" charset="0"/>
                <a:cs typeface="Arial" panose="020B0604020202020204" pitchFamily="34" charset="0"/>
              </a:rPr>
              <a:t> April 2026</a:t>
            </a:r>
            <a:endParaRPr lang="en-US" sz="2400" dirty="0">
              <a:solidFill>
                <a:srgbClr val="00AA3F"/>
              </a:solidFill>
              <a:latin typeface="Arial" panose="020B0604020202020204" pitchFamily="34" charset="0"/>
              <a:cs typeface="Arial" panose="020B0604020202020204" pitchFamily="34" charset="0"/>
            </a:endParaRPr>
          </a:p>
        </p:txBody>
      </p:sp>
      <p:sp>
        <p:nvSpPr>
          <p:cNvPr id="8" name="Rectangle 7"/>
          <p:cNvSpPr/>
          <p:nvPr/>
        </p:nvSpPr>
        <p:spPr>
          <a:xfrm>
            <a:off x="2811235" y="5914990"/>
            <a:ext cx="6569529" cy="830997"/>
          </a:xfrm>
          <a:prstGeom prst="rect">
            <a:avLst/>
          </a:prstGeom>
          <a:noFill/>
        </p:spPr>
        <p:txBody>
          <a:bodyPr wrap="square">
            <a:spAutoFit/>
          </a:bodyPr>
          <a:lstStyle/>
          <a:p>
            <a:pPr marL="2570480" indent="-2570480"/>
            <a:r>
              <a:rPr lang="en-GB" sz="2400" b="1" dirty="0" err="1">
                <a:latin typeface="Arial" panose="020B0604020202020204" pitchFamily="34" charset="0"/>
                <a:cs typeface="Arial" panose="020B0604020202020204" pitchFamily="34" charset="0"/>
              </a:rPr>
              <a:t>Avani</a:t>
            </a:r>
            <a:r>
              <a:rPr lang="en-GB" sz="2400" b="1" dirty="0">
                <a:latin typeface="Arial" panose="020B0604020202020204" pitchFamily="34" charset="0"/>
                <a:cs typeface="Arial" panose="020B0604020202020204" pitchFamily="34" charset="0"/>
              </a:rPr>
              <a:t> Victoria Falls Resort, Livingstone, Zambia</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Context</a:t>
            </a:r>
          </a:p>
        </p:txBody>
      </p:sp>
      <p:sp>
        <p:nvSpPr>
          <p:cNvPr id="3" name="Content Placeholder 2"/>
          <p:cNvSpPr>
            <a:spLocks noGrp="1"/>
          </p:cNvSpPr>
          <p:nvPr>
            <p:ph idx="1"/>
          </p:nvPr>
        </p:nvSpPr>
        <p:spPr/>
        <p:txBody>
          <a:bodyPr/>
          <a:lstStyle/>
          <a:p>
            <a:r>
              <a:rPr dirty="0"/>
              <a:t> Smallholder dominance</a:t>
            </a:r>
          </a:p>
          <a:p>
            <a:r>
              <a:rPr dirty="0"/>
              <a:t> Heavy reliance on manual </a:t>
            </a:r>
            <a:r>
              <a:rPr dirty="0" err="1"/>
              <a:t>labour</a:t>
            </a:r>
            <a:endParaRPr dirty="0"/>
          </a:p>
          <a:p>
            <a:r>
              <a:rPr dirty="0"/>
              <a:t>Climate variability increasing risk</a:t>
            </a:r>
          </a:p>
          <a:p>
            <a:r>
              <a:rPr dirty="0"/>
              <a:t> Need for timely operations</a:t>
            </a:r>
          </a:p>
        </p:txBody>
      </p:sp>
      <p:pic>
        <p:nvPicPr>
          <p:cNvPr id="7" name="Picture 6">
            <a:extLst>
              <a:ext uri="{FF2B5EF4-FFF2-40B4-BE49-F238E27FC236}">
                <a16:creationId xmlns:a16="http://schemas.microsoft.com/office/drawing/2014/main" id="{763EC429-899E-6077-42F4-3983B7884F8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96"/>
          <a:stretch>
            <a:fillRect/>
          </a:stretch>
        </p:blipFill>
        <p:spPr>
          <a:xfrm>
            <a:off x="533400" y="413742"/>
            <a:ext cx="11349110" cy="57632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Core Problem</a:t>
            </a:r>
          </a:p>
        </p:txBody>
      </p:sp>
      <p:sp>
        <p:nvSpPr>
          <p:cNvPr id="3" name="Content Placeholder 2"/>
          <p:cNvSpPr>
            <a:spLocks noGrp="1"/>
          </p:cNvSpPr>
          <p:nvPr>
            <p:ph idx="1"/>
          </p:nvPr>
        </p:nvSpPr>
        <p:spPr/>
        <p:txBody>
          <a:bodyPr/>
          <a:lstStyle/>
          <a:p>
            <a:r>
              <a:rPr dirty="0"/>
              <a:t>Low farm power availability</a:t>
            </a:r>
          </a:p>
          <a:p>
            <a:r>
              <a:rPr dirty="0"/>
              <a:t>Delayed planting</a:t>
            </a:r>
          </a:p>
          <a:p>
            <a:r>
              <a:rPr dirty="0"/>
              <a:t>Limited cultivated area</a:t>
            </a:r>
          </a:p>
          <a:p>
            <a:r>
              <a:rPr dirty="0"/>
              <a:t>Soil degradation from inappropriate mechanization</a:t>
            </a:r>
          </a:p>
        </p:txBody>
      </p:sp>
      <p:pic>
        <p:nvPicPr>
          <p:cNvPr id="5" name="Picture 4">
            <a:extLst>
              <a:ext uri="{FF2B5EF4-FFF2-40B4-BE49-F238E27FC236}">
                <a16:creationId xmlns:a16="http://schemas.microsoft.com/office/drawing/2014/main" id="{66F211E2-F712-7750-2659-375EC901BDC8}"/>
              </a:ext>
            </a:extLst>
          </p:cNvPr>
          <p:cNvPicPr>
            <a:picLocks noChangeAspect="1"/>
          </p:cNvPicPr>
          <p:nvPr/>
        </p:nvPicPr>
        <p:blipFill>
          <a:blip r:embed="rId3"/>
          <a:stretch>
            <a:fillRect/>
          </a:stretch>
        </p:blipFill>
        <p:spPr>
          <a:xfrm>
            <a:off x="457199" y="279202"/>
            <a:ext cx="10822531" cy="604539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FF507-1BDB-71CE-D62F-A47CB2CAA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2C7ED-04BC-9AD3-5EA2-36CFC7B0E7A3}"/>
              </a:ext>
            </a:extLst>
          </p:cNvPr>
          <p:cNvSpPr>
            <a:spLocks noGrp="1"/>
          </p:cNvSpPr>
          <p:nvPr>
            <p:ph type="title"/>
          </p:nvPr>
        </p:nvSpPr>
        <p:spPr>
          <a:xfrm>
            <a:off x="838200" y="118698"/>
            <a:ext cx="10515600" cy="1325563"/>
          </a:xfrm>
        </p:spPr>
        <p:txBody>
          <a:bodyPr/>
          <a:lstStyle/>
          <a:p>
            <a:pPr algn="ctr"/>
            <a:r>
              <a:rPr lang="en-US" dirty="0"/>
              <a:t>Key Data</a:t>
            </a:r>
          </a:p>
        </p:txBody>
      </p:sp>
      <p:sp>
        <p:nvSpPr>
          <p:cNvPr id="3" name="Content Placeholder 2">
            <a:extLst>
              <a:ext uri="{FF2B5EF4-FFF2-40B4-BE49-F238E27FC236}">
                <a16:creationId xmlns:a16="http://schemas.microsoft.com/office/drawing/2014/main" id="{2B7E8073-F621-EDB9-C811-E0D36C11AE30}"/>
              </a:ext>
            </a:extLst>
          </p:cNvPr>
          <p:cNvSpPr>
            <a:spLocks noGrp="1"/>
          </p:cNvSpPr>
          <p:nvPr>
            <p:ph idx="1"/>
          </p:nvPr>
        </p:nvSpPr>
        <p:spPr>
          <a:xfrm>
            <a:off x="52086" y="1253331"/>
            <a:ext cx="2362200" cy="4351338"/>
          </a:xfrm>
        </p:spPr>
        <p:txBody>
          <a:bodyPr>
            <a:normAutofit/>
          </a:bodyPr>
          <a:lstStyle/>
          <a:p>
            <a:r>
              <a:rPr lang="en-US" sz="2400" b="1" dirty="0"/>
              <a:t> ~90% farmers use manual tools</a:t>
            </a:r>
          </a:p>
          <a:p>
            <a:r>
              <a:rPr lang="en-US" sz="2400" b="1" dirty="0"/>
              <a:t>36.5% animal draft power</a:t>
            </a:r>
          </a:p>
          <a:p>
            <a:r>
              <a:rPr lang="en-US" sz="2400" b="1" dirty="0"/>
              <a:t> ~1.8% tractors</a:t>
            </a:r>
          </a:p>
          <a:p>
            <a:r>
              <a:rPr lang="en-US" sz="2400" b="1" dirty="0"/>
              <a:t>1.2–1.3 tractors per 1000 ha</a:t>
            </a:r>
          </a:p>
        </p:txBody>
      </p:sp>
      <p:pic>
        <p:nvPicPr>
          <p:cNvPr id="5" name="Picture 4">
            <a:extLst>
              <a:ext uri="{FF2B5EF4-FFF2-40B4-BE49-F238E27FC236}">
                <a16:creationId xmlns:a16="http://schemas.microsoft.com/office/drawing/2014/main" id="{C48BE177-16CF-70DA-AFCB-7F27F4FB5A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0" y="1066800"/>
            <a:ext cx="10974332" cy="6096000"/>
          </a:xfrm>
          <a:prstGeom prst="rect">
            <a:avLst/>
          </a:prstGeom>
        </p:spPr>
      </p:pic>
    </p:spTree>
    <p:extLst>
      <p:ext uri="{BB962C8B-B14F-4D97-AF65-F5344CB8AC3E}">
        <p14:creationId xmlns:p14="http://schemas.microsoft.com/office/powerpoint/2010/main" val="850888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Mechanization Gap</a:t>
            </a:r>
          </a:p>
        </p:txBody>
      </p:sp>
      <p:sp>
        <p:nvSpPr>
          <p:cNvPr id="3" name="Content Placeholder 2"/>
          <p:cNvSpPr>
            <a:spLocks noGrp="1"/>
          </p:cNvSpPr>
          <p:nvPr>
            <p:ph idx="1"/>
          </p:nvPr>
        </p:nvSpPr>
        <p:spPr/>
        <p:txBody>
          <a:bodyPr/>
          <a:lstStyle/>
          <a:p>
            <a:r>
              <a:rPr dirty="0"/>
              <a:t> Imbalance between </a:t>
            </a:r>
            <a:r>
              <a:rPr dirty="0" err="1"/>
              <a:t>labour</a:t>
            </a:r>
            <a:r>
              <a:rPr dirty="0"/>
              <a:t> and machinery</a:t>
            </a:r>
          </a:p>
          <a:p>
            <a:r>
              <a:rPr dirty="0"/>
              <a:t>Low operational efficiency</a:t>
            </a:r>
          </a:p>
          <a:p>
            <a:r>
              <a:rPr dirty="0"/>
              <a:t>Reduced productivity</a:t>
            </a:r>
          </a:p>
          <a:p>
            <a:r>
              <a:rPr dirty="0"/>
              <a:t>Missed rainfall windows</a:t>
            </a:r>
          </a:p>
        </p:txBody>
      </p:sp>
      <p:pic>
        <p:nvPicPr>
          <p:cNvPr id="5" name="Picture 4">
            <a:extLst>
              <a:ext uri="{FF2B5EF4-FFF2-40B4-BE49-F238E27FC236}">
                <a16:creationId xmlns:a16="http://schemas.microsoft.com/office/drawing/2014/main" id="{3FBF62EB-C3A2-A167-F73E-282E9C3F0AF6}"/>
              </a:ext>
            </a:extLst>
          </p:cNvPr>
          <p:cNvPicPr>
            <a:picLocks noChangeAspect="1"/>
          </p:cNvPicPr>
          <p:nvPr/>
        </p:nvPicPr>
        <p:blipFill>
          <a:blip r:embed="rId3"/>
          <a:stretch>
            <a:fillRect/>
          </a:stretch>
        </p:blipFill>
        <p:spPr>
          <a:xfrm>
            <a:off x="381000" y="309190"/>
            <a:ext cx="10591800" cy="578204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Engineering Insight</a:t>
            </a:r>
          </a:p>
        </p:txBody>
      </p:sp>
      <p:sp>
        <p:nvSpPr>
          <p:cNvPr id="3" name="Content Placeholder 2"/>
          <p:cNvSpPr>
            <a:spLocks noGrp="1"/>
          </p:cNvSpPr>
          <p:nvPr>
            <p:ph idx="1"/>
          </p:nvPr>
        </p:nvSpPr>
        <p:spPr/>
        <p:txBody>
          <a:bodyPr/>
          <a:lstStyle/>
          <a:p>
            <a:r>
              <a:rPr dirty="0"/>
              <a:t> Human power: 0.07–0.1 kW</a:t>
            </a:r>
          </a:p>
          <a:p>
            <a:r>
              <a:rPr dirty="0"/>
              <a:t>Tractors: significantly higher</a:t>
            </a:r>
          </a:p>
          <a:p>
            <a:r>
              <a:rPr dirty="0"/>
              <a:t>Power determines field capacity and timeliness</a:t>
            </a:r>
          </a:p>
        </p:txBody>
      </p:sp>
      <p:pic>
        <p:nvPicPr>
          <p:cNvPr id="5" name="Picture 4">
            <a:extLst>
              <a:ext uri="{FF2B5EF4-FFF2-40B4-BE49-F238E27FC236}">
                <a16:creationId xmlns:a16="http://schemas.microsoft.com/office/drawing/2014/main" id="{380B2BD2-07B1-D5D6-3A15-B360E81D7F85}"/>
              </a:ext>
            </a:extLst>
          </p:cNvPr>
          <p:cNvPicPr>
            <a:picLocks noChangeAspect="1"/>
          </p:cNvPicPr>
          <p:nvPr/>
        </p:nvPicPr>
        <p:blipFill>
          <a:blip r:embed="rId3"/>
          <a:stretch>
            <a:fillRect/>
          </a:stretch>
        </p:blipFill>
        <p:spPr>
          <a:xfrm>
            <a:off x="457200" y="350788"/>
            <a:ext cx="10515600" cy="57404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50DC478-C222-2DA2-8350-B0C21ECBB561}"/>
              </a:ext>
            </a:extLst>
          </p:cNvPr>
          <p:cNvGraphicFramePr>
            <a:graphicFrameLocks noGrp="1"/>
          </p:cNvGraphicFramePr>
          <p:nvPr>
            <p:ph idx="1"/>
            <p:extLst>
              <p:ext uri="{D42A27DB-BD31-4B8C-83A1-F6EECF244321}">
                <p14:modId xmlns:p14="http://schemas.microsoft.com/office/powerpoint/2010/main" val="3261687333"/>
              </p:ext>
            </p:extLst>
          </p:nvPr>
        </p:nvGraphicFramePr>
        <p:xfrm>
          <a:off x="1181100" y="1295400"/>
          <a:ext cx="9829800" cy="4953000"/>
        </p:xfrm>
        <a:graphic>
          <a:graphicData uri="http://schemas.openxmlformats.org/drawingml/2006/table">
            <a:tbl>
              <a:tblPr firstRow="1" firstCol="1" bandRow="1"/>
              <a:tblGrid>
                <a:gridCol w="2590800">
                  <a:extLst>
                    <a:ext uri="{9D8B030D-6E8A-4147-A177-3AD203B41FA5}">
                      <a16:colId xmlns:a16="http://schemas.microsoft.com/office/drawing/2014/main" val="1738239146"/>
                    </a:ext>
                  </a:extLst>
                </a:gridCol>
                <a:gridCol w="3048000">
                  <a:extLst>
                    <a:ext uri="{9D8B030D-6E8A-4147-A177-3AD203B41FA5}">
                      <a16:colId xmlns:a16="http://schemas.microsoft.com/office/drawing/2014/main" val="790224588"/>
                    </a:ext>
                  </a:extLst>
                </a:gridCol>
                <a:gridCol w="4191000">
                  <a:extLst>
                    <a:ext uri="{9D8B030D-6E8A-4147-A177-3AD203B41FA5}">
                      <a16:colId xmlns:a16="http://schemas.microsoft.com/office/drawing/2014/main" val="1859878613"/>
                    </a:ext>
                  </a:extLst>
                </a:gridCol>
              </a:tblGrid>
              <a:tr h="513840">
                <a:tc>
                  <a:txBody>
                    <a:bodyPr/>
                    <a:lstStyle/>
                    <a:p>
                      <a:pPr marL="0" marR="0" algn="ctr">
                        <a:lnSpc>
                          <a:spcPct val="115000"/>
                        </a:lnSpc>
                        <a:spcAft>
                          <a:spcPts val="800"/>
                        </a:spcAft>
                        <a:buNone/>
                      </a:pP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Agro-Ecological Region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Key Agricultural Conditions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Mechanization Gaps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4444723"/>
                  </a:ext>
                </a:extLst>
              </a:tr>
              <a:tr h="1042570">
                <a:tc>
                  <a:txBody>
                    <a:bodyPr/>
                    <a:lstStyle/>
                    <a:p>
                      <a:pPr marL="0" marR="0">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AER I</a:t>
                      </a: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 (Low rainfall, drought-prone)</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Short rainfall season, sandy soils, high drought risk</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Limited access to minimum-tillage equipment; delayed planting due to manual land preparation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6462178"/>
                  </a:ext>
                </a:extLst>
              </a:tr>
              <a:tr h="778205">
                <a:tc>
                  <a:txBody>
                    <a:bodyPr/>
                    <a:lstStyle/>
                    <a:p>
                      <a:pPr marL="0" marR="0">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AER II</a:t>
                      </a: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 (Moderate rainfall, major maize belt)</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Higher commercial activity, larger cultivated areas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Reliance on conventional ploughing; limited adoption of precision input placement</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4386291"/>
                  </a:ext>
                </a:extLst>
              </a:tr>
              <a:tr h="1042570">
                <a:tc>
                  <a:txBody>
                    <a:bodyPr/>
                    <a:lstStyle/>
                    <a:p>
                      <a:pPr marL="0" marR="0">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AER III</a:t>
                      </a: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 (High rainfall, heavy soils)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High rainfall, erosion risk, heavier soils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Limited access to low-compaction machinery and residue management equipment</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4556270"/>
                  </a:ext>
                </a:extLst>
              </a:tr>
            </a:tbl>
          </a:graphicData>
        </a:graphic>
      </p:graphicFrame>
      <p:sp>
        <p:nvSpPr>
          <p:cNvPr id="5" name="Rectangle 1">
            <a:extLst>
              <a:ext uri="{FF2B5EF4-FFF2-40B4-BE49-F238E27FC236}">
                <a16:creationId xmlns:a16="http://schemas.microsoft.com/office/drawing/2014/main" id="{07CFA78F-5280-C250-2634-D6BEB4F6CF5F}"/>
              </a:ext>
            </a:extLst>
          </p:cNvPr>
          <p:cNvSpPr>
            <a:spLocks noGrp="1" noChangeArrowheads="1"/>
          </p:cNvSpPr>
          <p:nvPr>
            <p:ph type="title"/>
          </p:nvPr>
        </p:nvSpPr>
        <p:spPr bwMode="auto">
          <a:xfrm>
            <a:off x="-97459" y="170598"/>
            <a:ext cx="1238691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Region-Specific Precision Mechanization Needs in Zambia (AER I–III)</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29C65D3A-2E2A-248F-7C75-33BFD5B9172B}"/>
              </a:ext>
            </a:extLst>
          </p:cNvPr>
          <p:cNvPicPr>
            <a:picLocks noChangeAspect="1"/>
          </p:cNvPicPr>
          <p:nvPr/>
        </p:nvPicPr>
        <p:blipFill>
          <a:blip r:embed="rId2"/>
          <a:stretch>
            <a:fillRect/>
          </a:stretch>
        </p:blipFill>
        <p:spPr>
          <a:xfrm>
            <a:off x="762000" y="996645"/>
            <a:ext cx="10363200" cy="5657255"/>
          </a:xfrm>
          <a:prstGeom prst="rect">
            <a:avLst/>
          </a:prstGeom>
        </p:spPr>
      </p:pic>
    </p:spTree>
    <p:extLst>
      <p:ext uri="{BB962C8B-B14F-4D97-AF65-F5344CB8AC3E}">
        <p14:creationId xmlns:p14="http://schemas.microsoft.com/office/powerpoint/2010/main" val="1094718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267DB-623F-C63C-F263-91293BDE965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239FF59-929B-A6E5-BEF5-CB94E3E1F6F8}"/>
              </a:ext>
            </a:extLst>
          </p:cNvPr>
          <p:cNvGraphicFramePr>
            <a:graphicFrameLocks noGrp="1"/>
          </p:cNvGraphicFramePr>
          <p:nvPr>
            <p:ph idx="1"/>
            <p:extLst>
              <p:ext uri="{D42A27DB-BD31-4B8C-83A1-F6EECF244321}">
                <p14:modId xmlns:p14="http://schemas.microsoft.com/office/powerpoint/2010/main" val="2522686796"/>
              </p:ext>
            </p:extLst>
          </p:nvPr>
        </p:nvGraphicFramePr>
        <p:xfrm>
          <a:off x="800100" y="920927"/>
          <a:ext cx="10820400" cy="5794248"/>
        </p:xfrm>
        <a:graphic>
          <a:graphicData uri="http://schemas.openxmlformats.org/drawingml/2006/table">
            <a:tbl>
              <a:tblPr firstRow="1" firstCol="1" bandRow="1"/>
              <a:tblGrid>
                <a:gridCol w="2644987">
                  <a:extLst>
                    <a:ext uri="{9D8B030D-6E8A-4147-A177-3AD203B41FA5}">
                      <a16:colId xmlns:a16="http://schemas.microsoft.com/office/drawing/2014/main" val="1738239146"/>
                    </a:ext>
                  </a:extLst>
                </a:gridCol>
                <a:gridCol w="3927404">
                  <a:extLst>
                    <a:ext uri="{9D8B030D-6E8A-4147-A177-3AD203B41FA5}">
                      <a16:colId xmlns:a16="http://schemas.microsoft.com/office/drawing/2014/main" val="3020716184"/>
                    </a:ext>
                  </a:extLst>
                </a:gridCol>
                <a:gridCol w="4248009">
                  <a:extLst>
                    <a:ext uri="{9D8B030D-6E8A-4147-A177-3AD203B41FA5}">
                      <a16:colId xmlns:a16="http://schemas.microsoft.com/office/drawing/2014/main" val="3318618588"/>
                    </a:ext>
                  </a:extLst>
                </a:gridCol>
              </a:tblGrid>
              <a:tr h="751759">
                <a:tc>
                  <a:txBody>
                    <a:bodyPr/>
                    <a:lstStyle/>
                    <a:p>
                      <a:pPr marL="0" marR="0" algn="ctr">
                        <a:lnSpc>
                          <a:spcPct val="115000"/>
                        </a:lnSpc>
                        <a:spcAft>
                          <a:spcPts val="800"/>
                        </a:spcAft>
                        <a:buNone/>
                      </a:pP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Agro-Ecological Region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Priority Precision Mechanization Technologies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Engineering Rationale</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4444723"/>
                  </a:ext>
                </a:extLst>
              </a:tr>
              <a:tr h="1525238">
                <a:tc>
                  <a:txBody>
                    <a:bodyPr/>
                    <a:lstStyle/>
                    <a:p>
                      <a:pPr marL="0" marR="0">
                        <a:lnSpc>
                          <a:spcPct val="115000"/>
                        </a:lnSpc>
                        <a:spcAft>
                          <a:spcPts val="800"/>
                        </a:spcAft>
                        <a:buNone/>
                      </a:pP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AER 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(Low rainfall, drought-prone)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Rippers, direct seeders, animal-drawn planters, two-wheel tractors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Moisture conservation, reduced soil disturbance, and timely planting are critical in dry environments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6462178"/>
                  </a:ext>
                </a:extLst>
              </a:tr>
              <a:tr h="1525238">
                <a:tc>
                  <a:txBody>
                    <a:bodyPr/>
                    <a:lstStyle/>
                    <a:p>
                      <a:pPr marL="0" marR="0">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AER II</a:t>
                      </a: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 (Moderate rainfall, major maize belt)</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Precision planters, calibrated fertilizer applicators, tractor-based conservation implements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Improved input efficiency, reduced over-tillage, and higher field capacity</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4386291"/>
                  </a:ext>
                </a:extLst>
              </a:tr>
              <a:tr h="1525238">
                <a:tc>
                  <a:txBody>
                    <a:bodyPr/>
                    <a:lstStyle/>
                    <a:p>
                      <a:pPr marL="0" marR="0">
                        <a:lnSpc>
                          <a:spcPct val="115000"/>
                        </a:lnSpc>
                        <a:spcAft>
                          <a:spcPts val="800"/>
                        </a:spcAft>
                        <a:buNone/>
                      </a:pPr>
                      <a:r>
                        <a:rPr lang="en-US" sz="2400" b="1" kern="0">
                          <a:effectLst/>
                          <a:latin typeface="Times New Roman" panose="02020603050405020304" pitchFamily="18" charset="0"/>
                          <a:ea typeface="Times New Roman" panose="02020603050405020304" pitchFamily="18" charset="0"/>
                          <a:cs typeface="Times New Roman" panose="02020603050405020304" pitchFamily="18" charset="0"/>
                        </a:rPr>
                        <a:t>AER III</a:t>
                      </a:r>
                      <a:r>
                        <a:rPr lang="en-US" sz="2400" kern="0">
                          <a:effectLst/>
                          <a:latin typeface="Times New Roman" panose="02020603050405020304" pitchFamily="18" charset="0"/>
                          <a:ea typeface="Times New Roman" panose="02020603050405020304" pitchFamily="18" charset="0"/>
                          <a:cs typeface="Times New Roman" panose="02020603050405020304" pitchFamily="18" charset="0"/>
                        </a:rPr>
                        <a:t> (High rainfall, heavy soils)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Low-ground-pressure tractors, residue management tools, post-harvest drying technologies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Reduced soil compaction, improved soil cover, and better post-harvest management under wet conditions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4556270"/>
                  </a:ext>
                </a:extLst>
              </a:tr>
            </a:tbl>
          </a:graphicData>
        </a:graphic>
      </p:graphicFrame>
      <p:sp>
        <p:nvSpPr>
          <p:cNvPr id="5" name="Rectangle 1">
            <a:extLst>
              <a:ext uri="{FF2B5EF4-FFF2-40B4-BE49-F238E27FC236}">
                <a16:creationId xmlns:a16="http://schemas.microsoft.com/office/drawing/2014/main" id="{A150E6DF-18E8-5404-F7C6-1A97DAEA7ACA}"/>
              </a:ext>
            </a:extLst>
          </p:cNvPr>
          <p:cNvSpPr>
            <a:spLocks noGrp="1" noChangeArrowheads="1"/>
          </p:cNvSpPr>
          <p:nvPr>
            <p:ph type="title"/>
          </p:nvPr>
        </p:nvSpPr>
        <p:spPr bwMode="auto">
          <a:xfrm>
            <a:off x="917024" y="401171"/>
            <a:ext cx="105865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Region-Specific Precision Mechanization Needs in Zambia (AER I–III)</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2880FF66-3ADF-FBC6-E633-DFB86416BDFB}"/>
              </a:ext>
            </a:extLst>
          </p:cNvPr>
          <p:cNvPicPr>
            <a:picLocks noChangeAspect="1"/>
          </p:cNvPicPr>
          <p:nvPr/>
        </p:nvPicPr>
        <p:blipFill>
          <a:blip r:embed="rId3"/>
          <a:stretch>
            <a:fillRect/>
          </a:stretch>
        </p:blipFill>
        <p:spPr>
          <a:xfrm>
            <a:off x="149677" y="341709"/>
            <a:ext cx="11892646" cy="6492177"/>
          </a:xfrm>
          <a:prstGeom prst="rect">
            <a:avLst/>
          </a:prstGeom>
        </p:spPr>
      </p:pic>
    </p:spTree>
    <p:extLst>
      <p:ext uri="{BB962C8B-B14F-4D97-AF65-F5344CB8AC3E}">
        <p14:creationId xmlns:p14="http://schemas.microsoft.com/office/powerpoint/2010/main" val="171804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Agro-Ecological Differences</a:t>
            </a:r>
          </a:p>
        </p:txBody>
      </p:sp>
      <p:sp>
        <p:nvSpPr>
          <p:cNvPr id="3" name="Content Placeholder 2"/>
          <p:cNvSpPr>
            <a:spLocks noGrp="1"/>
          </p:cNvSpPr>
          <p:nvPr>
            <p:ph idx="1"/>
          </p:nvPr>
        </p:nvSpPr>
        <p:spPr/>
        <p:txBody>
          <a:bodyPr/>
          <a:lstStyle/>
          <a:p>
            <a:r>
              <a:rPr dirty="0"/>
              <a:t>AER I: drought-prone → moisture conservation tools</a:t>
            </a:r>
          </a:p>
          <a:p>
            <a:r>
              <a:rPr dirty="0"/>
              <a:t>AER II: maize belt → precision input technologies</a:t>
            </a:r>
          </a:p>
          <a:p>
            <a:r>
              <a:rPr dirty="0"/>
              <a:t>AER III: high rainfall → low-compaction machinery</a:t>
            </a:r>
          </a:p>
        </p:txBody>
      </p:sp>
      <p:pic>
        <p:nvPicPr>
          <p:cNvPr id="5" name="Picture 4">
            <a:extLst>
              <a:ext uri="{FF2B5EF4-FFF2-40B4-BE49-F238E27FC236}">
                <a16:creationId xmlns:a16="http://schemas.microsoft.com/office/drawing/2014/main" id="{3F751F39-88E0-515A-6084-880F0A036C5B}"/>
              </a:ext>
            </a:extLst>
          </p:cNvPr>
          <p:cNvPicPr>
            <a:picLocks noChangeAspect="1"/>
          </p:cNvPicPr>
          <p:nvPr/>
        </p:nvPicPr>
        <p:blipFill>
          <a:blip r:embed="rId3"/>
          <a:stretch>
            <a:fillRect/>
          </a:stretch>
        </p:blipFill>
        <p:spPr>
          <a:xfrm>
            <a:off x="93786" y="152400"/>
            <a:ext cx="11793414" cy="64380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Soil–Tool Interaction</a:t>
            </a:r>
          </a:p>
        </p:txBody>
      </p:sp>
      <p:sp>
        <p:nvSpPr>
          <p:cNvPr id="3" name="Content Placeholder 2"/>
          <p:cNvSpPr>
            <a:spLocks noGrp="1"/>
          </p:cNvSpPr>
          <p:nvPr>
            <p:ph idx="1"/>
          </p:nvPr>
        </p:nvSpPr>
        <p:spPr/>
        <p:txBody>
          <a:bodyPr/>
          <a:lstStyle/>
          <a:p>
            <a:r>
              <a:rPr dirty="0"/>
              <a:t> Reduced disturbance lowers draft force</a:t>
            </a:r>
          </a:p>
          <a:p>
            <a:r>
              <a:rPr dirty="0"/>
              <a:t> Improves fuel efficiency</a:t>
            </a:r>
          </a:p>
          <a:p>
            <a:r>
              <a:rPr dirty="0"/>
              <a:t> Preserves soil structure</a:t>
            </a:r>
          </a:p>
          <a:p>
            <a:r>
              <a:rPr dirty="0"/>
              <a:t> Supports conservation agriculture</a:t>
            </a:r>
          </a:p>
        </p:txBody>
      </p:sp>
      <p:pic>
        <p:nvPicPr>
          <p:cNvPr id="5" name="Picture 4">
            <a:extLst>
              <a:ext uri="{FF2B5EF4-FFF2-40B4-BE49-F238E27FC236}">
                <a16:creationId xmlns:a16="http://schemas.microsoft.com/office/drawing/2014/main" id="{2AB49526-4D9B-EB94-C7F8-BE574D9F534D}"/>
              </a:ext>
            </a:extLst>
          </p:cNvPr>
          <p:cNvPicPr>
            <a:picLocks noChangeAspect="1"/>
          </p:cNvPicPr>
          <p:nvPr/>
        </p:nvPicPr>
        <p:blipFill>
          <a:blip r:embed="rId3"/>
          <a:stretch>
            <a:fillRect/>
          </a:stretch>
        </p:blipFill>
        <p:spPr>
          <a:xfrm>
            <a:off x="681162" y="184398"/>
            <a:ext cx="10977437" cy="59925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Precision Mechanization</a:t>
            </a:r>
          </a:p>
        </p:txBody>
      </p:sp>
      <p:sp>
        <p:nvSpPr>
          <p:cNvPr id="3" name="Content Placeholder 2"/>
          <p:cNvSpPr>
            <a:spLocks noGrp="1"/>
          </p:cNvSpPr>
          <p:nvPr>
            <p:ph idx="1"/>
          </p:nvPr>
        </p:nvSpPr>
        <p:spPr/>
        <p:txBody>
          <a:bodyPr/>
          <a:lstStyle/>
          <a:p>
            <a:r>
              <a:rPr dirty="0"/>
              <a:t> Accurate input placement</a:t>
            </a:r>
          </a:p>
          <a:p>
            <a:r>
              <a:rPr dirty="0"/>
              <a:t> Minimal soil disturbance</a:t>
            </a:r>
          </a:p>
          <a:p>
            <a:r>
              <a:rPr dirty="0"/>
              <a:t> Improved efficiency</a:t>
            </a:r>
          </a:p>
          <a:p>
            <a:r>
              <a:rPr dirty="0"/>
              <a:t> Integration with digital tools</a:t>
            </a:r>
          </a:p>
        </p:txBody>
      </p:sp>
      <p:pic>
        <p:nvPicPr>
          <p:cNvPr id="9" name="Picture 8">
            <a:extLst>
              <a:ext uri="{FF2B5EF4-FFF2-40B4-BE49-F238E27FC236}">
                <a16:creationId xmlns:a16="http://schemas.microsoft.com/office/drawing/2014/main" id="{514139A7-BE6A-6F30-3A55-BF6BC65D7258}"/>
              </a:ext>
            </a:extLst>
          </p:cNvPr>
          <p:cNvPicPr>
            <a:picLocks noChangeAspect="1"/>
          </p:cNvPicPr>
          <p:nvPr/>
        </p:nvPicPr>
        <p:blipFill>
          <a:blip r:embed="rId2"/>
          <a:stretch>
            <a:fillRect/>
          </a:stretch>
        </p:blipFill>
        <p:spPr>
          <a:xfrm>
            <a:off x="408781" y="251969"/>
            <a:ext cx="11374437" cy="635406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Proposed Framework</a:t>
            </a:r>
          </a:p>
        </p:txBody>
      </p:sp>
      <p:sp>
        <p:nvSpPr>
          <p:cNvPr id="3" name="Content Placeholder 2"/>
          <p:cNvSpPr>
            <a:spLocks noGrp="1"/>
          </p:cNvSpPr>
          <p:nvPr>
            <p:ph idx="1"/>
          </p:nvPr>
        </p:nvSpPr>
        <p:spPr/>
        <p:txBody>
          <a:bodyPr/>
          <a:lstStyle/>
          <a:p>
            <a:r>
              <a:rPr dirty="0"/>
              <a:t> Farm power systems</a:t>
            </a:r>
          </a:p>
          <a:p>
            <a:r>
              <a:rPr dirty="0"/>
              <a:t> Smart machinery</a:t>
            </a:r>
          </a:p>
          <a:p>
            <a:r>
              <a:rPr dirty="0"/>
              <a:t> Digital decision tools</a:t>
            </a:r>
          </a:p>
          <a:p>
            <a:r>
              <a:rPr dirty="0"/>
              <a:t> Institutional support</a:t>
            </a:r>
          </a:p>
        </p:txBody>
      </p:sp>
      <p:pic>
        <p:nvPicPr>
          <p:cNvPr id="7" name="Picture 6">
            <a:extLst>
              <a:ext uri="{FF2B5EF4-FFF2-40B4-BE49-F238E27FC236}">
                <a16:creationId xmlns:a16="http://schemas.microsoft.com/office/drawing/2014/main" id="{75EE91EA-BADD-516D-98E2-6F424A26E5AC}"/>
              </a:ext>
            </a:extLst>
          </p:cNvPr>
          <p:cNvPicPr>
            <a:picLocks noChangeAspect="1"/>
          </p:cNvPicPr>
          <p:nvPr/>
        </p:nvPicPr>
        <p:blipFill>
          <a:blip r:embed="rId2"/>
          <a:stretch>
            <a:fillRect/>
          </a:stretch>
        </p:blipFill>
        <p:spPr>
          <a:xfrm>
            <a:off x="576564" y="365125"/>
            <a:ext cx="10777235" cy="58832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613F1-A0A4-0F2F-867A-883C63DDF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CE89C-CD17-DD48-B01F-4DCFEE82617C}"/>
              </a:ext>
            </a:extLst>
          </p:cNvPr>
          <p:cNvSpPr>
            <a:spLocks noGrp="1"/>
          </p:cNvSpPr>
          <p:nvPr>
            <p:ph type="title"/>
          </p:nvPr>
        </p:nvSpPr>
        <p:spPr/>
        <p:txBody>
          <a:bodyPr/>
          <a:lstStyle/>
          <a:p>
            <a:r>
              <a:rPr dirty="0"/>
              <a:t>Proposed Framework</a:t>
            </a:r>
          </a:p>
        </p:txBody>
      </p:sp>
      <p:sp>
        <p:nvSpPr>
          <p:cNvPr id="3" name="Content Placeholder 2">
            <a:extLst>
              <a:ext uri="{FF2B5EF4-FFF2-40B4-BE49-F238E27FC236}">
                <a16:creationId xmlns:a16="http://schemas.microsoft.com/office/drawing/2014/main" id="{28AE17EF-7873-0D15-576A-373A35F59B7E}"/>
              </a:ext>
            </a:extLst>
          </p:cNvPr>
          <p:cNvSpPr>
            <a:spLocks noGrp="1"/>
          </p:cNvSpPr>
          <p:nvPr>
            <p:ph idx="1"/>
          </p:nvPr>
        </p:nvSpPr>
        <p:spPr/>
        <p:txBody>
          <a:bodyPr/>
          <a:lstStyle/>
          <a:p>
            <a:r>
              <a:rPr dirty="0"/>
              <a:t> Farm power systems</a:t>
            </a:r>
          </a:p>
          <a:p>
            <a:r>
              <a:rPr dirty="0"/>
              <a:t> Smart machinery</a:t>
            </a:r>
          </a:p>
          <a:p>
            <a:r>
              <a:rPr dirty="0"/>
              <a:t> Digital decision tools</a:t>
            </a:r>
          </a:p>
          <a:p>
            <a:r>
              <a:rPr dirty="0"/>
              <a:t> Institutional support</a:t>
            </a:r>
          </a:p>
        </p:txBody>
      </p:sp>
      <p:pic>
        <p:nvPicPr>
          <p:cNvPr id="5" name="Picture 4">
            <a:extLst>
              <a:ext uri="{FF2B5EF4-FFF2-40B4-BE49-F238E27FC236}">
                <a16:creationId xmlns:a16="http://schemas.microsoft.com/office/drawing/2014/main" id="{4C689F48-7114-C032-CF28-D6B92173EF7E}"/>
              </a:ext>
            </a:extLst>
          </p:cNvPr>
          <p:cNvPicPr>
            <a:picLocks noChangeAspect="1"/>
          </p:cNvPicPr>
          <p:nvPr/>
        </p:nvPicPr>
        <p:blipFill>
          <a:blip r:embed="rId2"/>
          <a:stretch>
            <a:fillRect/>
          </a:stretch>
        </p:blipFill>
        <p:spPr>
          <a:xfrm>
            <a:off x="866172" y="224701"/>
            <a:ext cx="9601200" cy="6408597"/>
          </a:xfrm>
          <a:prstGeom prst="rect">
            <a:avLst/>
          </a:prstGeom>
        </p:spPr>
      </p:pic>
    </p:spTree>
    <p:extLst>
      <p:ext uri="{BB962C8B-B14F-4D97-AF65-F5344CB8AC3E}">
        <p14:creationId xmlns:p14="http://schemas.microsoft.com/office/powerpoint/2010/main" val="37650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Key Enablers</a:t>
            </a:r>
          </a:p>
        </p:txBody>
      </p:sp>
      <p:sp>
        <p:nvSpPr>
          <p:cNvPr id="3" name="Content Placeholder 2"/>
          <p:cNvSpPr>
            <a:spLocks noGrp="1"/>
          </p:cNvSpPr>
          <p:nvPr>
            <p:ph idx="1"/>
          </p:nvPr>
        </p:nvSpPr>
        <p:spPr/>
        <p:txBody>
          <a:bodyPr/>
          <a:lstStyle/>
          <a:p>
            <a:r>
              <a:rPr dirty="0"/>
              <a:t>• Policy support</a:t>
            </a:r>
          </a:p>
          <a:p>
            <a:r>
              <a:rPr dirty="0"/>
              <a:t>• Financing models (leasing, cooperatives)</a:t>
            </a:r>
          </a:p>
          <a:p>
            <a:r>
              <a:rPr dirty="0"/>
              <a:t>• Capacity development</a:t>
            </a:r>
          </a:p>
          <a:p>
            <a:r>
              <a:rPr dirty="0"/>
              <a:t>• Local manufacturing</a:t>
            </a:r>
          </a:p>
        </p:txBody>
      </p:sp>
      <p:pic>
        <p:nvPicPr>
          <p:cNvPr id="5" name="Picture 4">
            <a:extLst>
              <a:ext uri="{FF2B5EF4-FFF2-40B4-BE49-F238E27FC236}">
                <a16:creationId xmlns:a16="http://schemas.microsoft.com/office/drawing/2014/main" id="{53C1583D-AA5F-2192-D116-1B871DB21373}"/>
              </a:ext>
            </a:extLst>
          </p:cNvPr>
          <p:cNvPicPr>
            <a:picLocks noChangeAspect="1"/>
          </p:cNvPicPr>
          <p:nvPr/>
        </p:nvPicPr>
        <p:blipFill>
          <a:blip r:embed="rId3"/>
          <a:stretch>
            <a:fillRect/>
          </a:stretch>
        </p:blipFill>
        <p:spPr>
          <a:xfrm>
            <a:off x="457200" y="350787"/>
            <a:ext cx="11277600" cy="61564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Impact</a:t>
            </a:r>
          </a:p>
        </p:txBody>
      </p:sp>
      <p:sp>
        <p:nvSpPr>
          <p:cNvPr id="3" name="Content Placeholder 2"/>
          <p:cNvSpPr>
            <a:spLocks noGrp="1"/>
          </p:cNvSpPr>
          <p:nvPr>
            <p:ph idx="1"/>
          </p:nvPr>
        </p:nvSpPr>
        <p:spPr/>
        <p:txBody>
          <a:bodyPr/>
          <a:lstStyle/>
          <a:p>
            <a:r>
              <a:rPr dirty="0"/>
              <a:t>• Increased productivity</a:t>
            </a:r>
          </a:p>
          <a:p>
            <a:r>
              <a:rPr dirty="0"/>
              <a:t>• Improved resilience</a:t>
            </a:r>
          </a:p>
          <a:p>
            <a:r>
              <a:rPr dirty="0"/>
              <a:t>• Better soil health</a:t>
            </a:r>
          </a:p>
          <a:p>
            <a:r>
              <a:rPr dirty="0"/>
              <a:t>• Sustainable intensification</a:t>
            </a:r>
          </a:p>
        </p:txBody>
      </p:sp>
      <p:pic>
        <p:nvPicPr>
          <p:cNvPr id="5" name="Picture 4">
            <a:extLst>
              <a:ext uri="{FF2B5EF4-FFF2-40B4-BE49-F238E27FC236}">
                <a16:creationId xmlns:a16="http://schemas.microsoft.com/office/drawing/2014/main" id="{AE7F5AD4-170C-0755-4A9A-1FA2E1FA0337}"/>
              </a:ext>
            </a:extLst>
          </p:cNvPr>
          <p:cNvPicPr>
            <a:picLocks noChangeAspect="1"/>
          </p:cNvPicPr>
          <p:nvPr/>
        </p:nvPicPr>
        <p:blipFill>
          <a:blip r:embed="rId2"/>
          <a:stretch>
            <a:fillRect/>
          </a:stretch>
        </p:blipFill>
        <p:spPr>
          <a:xfrm>
            <a:off x="228600" y="184398"/>
            <a:ext cx="11556138" cy="630847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Conclusion</a:t>
            </a:r>
          </a:p>
        </p:txBody>
      </p:sp>
      <p:sp>
        <p:nvSpPr>
          <p:cNvPr id="3" name="Content Placeholder 2"/>
          <p:cNvSpPr>
            <a:spLocks noGrp="1"/>
          </p:cNvSpPr>
          <p:nvPr>
            <p:ph idx="1"/>
          </p:nvPr>
        </p:nvSpPr>
        <p:spPr/>
        <p:txBody>
          <a:bodyPr/>
          <a:lstStyle/>
          <a:p>
            <a:r>
              <a:rPr dirty="0"/>
              <a:t>Precision mechanization enables scalable climate-smart agriculture in Zambia.</a:t>
            </a:r>
          </a:p>
          <a:p>
            <a:r>
              <a:rPr dirty="0"/>
              <a:t>Requires coordinated engineering, policy, and institutional action.</a:t>
            </a:r>
          </a:p>
        </p:txBody>
      </p:sp>
      <p:pic>
        <p:nvPicPr>
          <p:cNvPr id="5" name="Picture 4">
            <a:extLst>
              <a:ext uri="{FF2B5EF4-FFF2-40B4-BE49-F238E27FC236}">
                <a16:creationId xmlns:a16="http://schemas.microsoft.com/office/drawing/2014/main" id="{0F0408FC-8E28-28C6-6992-56AD4660EBBA}"/>
              </a:ext>
            </a:extLst>
          </p:cNvPr>
          <p:cNvPicPr>
            <a:picLocks noChangeAspect="1"/>
          </p:cNvPicPr>
          <p:nvPr/>
        </p:nvPicPr>
        <p:blipFill>
          <a:blip r:embed="rId2"/>
          <a:stretch>
            <a:fillRect/>
          </a:stretch>
        </p:blipFill>
        <p:spPr>
          <a:xfrm>
            <a:off x="457200" y="350787"/>
            <a:ext cx="11251336" cy="614208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235361">
            <a:off x="1599200" y="1419838"/>
            <a:ext cx="8229600" cy="2438401"/>
          </a:xfrm>
        </p:spPr>
        <p:txBody>
          <a:bodyPr>
            <a:normAutofit/>
          </a:bodyPr>
          <a:lstStyle/>
          <a:p>
            <a:pPr algn="ctr">
              <a:buFont typeface="Wingdings" panose="05000000000000000000" pitchFamily="2" charset="2"/>
              <a:buNone/>
              <a:defRPr/>
            </a:pPr>
            <a:r>
              <a:rPr lang="en-US" sz="15000" b="1" dirty="0">
                <a:solidFill>
                  <a:srgbClr val="FF0000"/>
                </a:solidFill>
                <a:latin typeface="Edwardian Script ITC" panose="030303020407070D0804" pitchFamily="66" charset="0"/>
              </a:rPr>
              <a:t>The End</a:t>
            </a:r>
          </a:p>
        </p:txBody>
      </p:sp>
      <p:sp>
        <p:nvSpPr>
          <p:cNvPr id="2" name="Rectangle 1"/>
          <p:cNvSpPr/>
          <p:nvPr/>
        </p:nvSpPr>
        <p:spPr>
          <a:xfrm>
            <a:off x="3048000" y="5031110"/>
            <a:ext cx="7543800" cy="584775"/>
          </a:xfrm>
          <a:prstGeom prst="rect">
            <a:avLst/>
          </a:prstGeom>
        </p:spPr>
        <p:txBody>
          <a:bodyPr wrap="square">
            <a:spAutoFit/>
          </a:bodyPr>
          <a:lstStyle/>
          <a:p>
            <a:r>
              <a:rPr lang="en-US" sz="3200" dirty="0">
                <a:solidFill>
                  <a:srgbClr val="0000CC"/>
                </a:solidFill>
                <a:latin typeface="Times New Roman" panose="02020603050405020304" pitchFamily="18" charset="0"/>
                <a:cs typeface="Times New Roman" panose="02020603050405020304" pitchFamily="18" charset="0"/>
              </a:rPr>
              <a:t>THANK YOU FOR YOUR ATTENTION.</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1263</TotalTime>
  <Words>1924</Words>
  <Application>Microsoft Office PowerPoint</Application>
  <PresentationFormat>Widescreen</PresentationFormat>
  <Paragraphs>124</Paragraphs>
  <Slides>17</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Calibri</vt:lpstr>
      <vt:lpstr>Calibri Light</vt:lpstr>
      <vt:lpstr>Edwardian Script ITC</vt:lpstr>
      <vt:lpstr>Times New Roman</vt:lpstr>
      <vt:lpstr>Wingdings</vt:lpstr>
      <vt:lpstr>Office Theme</vt:lpstr>
      <vt:lpstr>2025 ENGINEERING INSTITUTION OF ZAMBIA SYMPOSIUM</vt:lpstr>
      <vt:lpstr>Context</vt:lpstr>
      <vt:lpstr>Core Problem</vt:lpstr>
      <vt:lpstr>Key Data</vt:lpstr>
      <vt:lpstr>Mechanization Gap</vt:lpstr>
      <vt:lpstr>Engineering Insight</vt:lpstr>
      <vt:lpstr>Region-Specific Precision Mechanization Needs in Zambia (AER I–III)</vt:lpstr>
      <vt:lpstr> Region-Specific Precision Mechanization Needs in Zambia (AER I–III)</vt:lpstr>
      <vt:lpstr>Agro-Ecological Differences</vt:lpstr>
      <vt:lpstr>Soil–Tool Interaction</vt:lpstr>
      <vt:lpstr>Precision Mechanization</vt:lpstr>
      <vt:lpstr>Proposed Framework</vt:lpstr>
      <vt:lpstr>Proposed Framework</vt:lpstr>
      <vt:lpstr>Key Enablers</vt:lpstr>
      <vt:lpstr>Impact</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UNIVERSITY OF ZAMBIA SCHOOL OF ENGINEERING DEPARTMENT OF MECHANICAL ENGINEERING   ME 431 – STRENGTH OF MATERIALS II  Principal Strains in Three Dimensions</dc:title>
  <dc:creator>GMMunakaampe</dc:creator>
  <cp:lastModifiedBy>Reviewer</cp:lastModifiedBy>
  <cp:revision>90</cp:revision>
  <dcterms:created xsi:type="dcterms:W3CDTF">2010-10-03T08:05:00Z</dcterms:created>
  <dcterms:modified xsi:type="dcterms:W3CDTF">2026-04-04T15:38:11Z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DCD78AD881EE4DE9BC671C63386891F3</vt:lpwstr>
  </property>
  <property fmtid="{D5CDD505-2E9C-101B-9397-08002B2CF9AE}" pid="3" name="KSOProductBuildVer">
    <vt:lpwstr>2057-11.2.0.11486</vt:lpwstr>
  </property>
</Properties>
</file>