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66" r:id="rId3"/>
    <p:sldId id="257" r:id="rId4"/>
    <p:sldId id="282" r:id="rId5"/>
    <p:sldId id="258" r:id="rId6"/>
    <p:sldId id="284" r:id="rId7"/>
    <p:sldId id="261" r:id="rId8"/>
    <p:sldId id="285" r:id="rId9"/>
    <p:sldId id="286" r:id="rId10"/>
    <p:sldId id="287" r:id="rId11"/>
    <p:sldId id="271" r:id="rId12"/>
    <p:sldId id="274" r:id="rId13"/>
    <p:sldId id="275" r:id="rId14"/>
    <p:sldId id="276" r:id="rId15"/>
    <p:sldId id="277" r:id="rId16"/>
    <p:sldId id="289" r:id="rId17"/>
    <p:sldId id="290" r:id="rId18"/>
    <p:sldId id="279" r:id="rId19"/>
    <p:sldId id="280" r:id="rId20"/>
    <p:sldId id="288" r:id="rId21"/>
  </p:sldIdLst>
  <p:sldSz cx="12192000" cy="6858000"/>
  <p:notesSz cx="6858000" cy="9144000"/>
  <p:embeddedFontLst>
    <p:embeddedFont>
      <p:font typeface="Poppins Semi-Bold" panose="020B0604020202020204" charset="0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63" userDrawn="1">
          <p15:clr>
            <a:srgbClr val="A4A3A4"/>
          </p15:clr>
        </p15:guide>
        <p15:guide id="2" pos="19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83" d="100"/>
          <a:sy n="83" d="100"/>
        </p:scale>
        <p:origin x="586" y="72"/>
      </p:cViewPr>
      <p:guideLst>
        <p:guide orient="horz" pos="1463"/>
        <p:guide pos="19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3"/>
            <a:ext cx="5181600" cy="908050"/>
          </a:xfrm>
        </p:spPr>
        <p:txBody>
          <a:bodyPr anchor="t"/>
          <a:lstStyle>
            <a:lvl1pPr algn="l">
              <a:defRPr sz="266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1pPr>
            <a:lvl2pPr marL="304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00" indent="0">
              <a:buNone/>
              <a:defRPr sz="1065">
                <a:solidFill>
                  <a:schemeClr val="tx1">
                    <a:tint val="75000"/>
                  </a:schemeClr>
                </a:solidFill>
              </a:defRPr>
            </a:lvl3pPr>
            <a:lvl4pPr marL="9144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4pPr>
            <a:lvl5pPr marL="12192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5pPr>
            <a:lvl6pPr marL="15240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6pPr>
            <a:lvl7pPr marL="18288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7pPr>
            <a:lvl8pPr marL="21336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8pPr>
            <a:lvl9pPr marL="24384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5"/>
            </a:lvl1pPr>
            <a:lvl2pPr>
              <a:defRPr sz="1600"/>
            </a:lvl2pPr>
            <a:lvl3pPr>
              <a:defRPr sz="133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5"/>
            </a:lvl1pPr>
            <a:lvl2pPr>
              <a:defRPr sz="1600"/>
            </a:lvl2pPr>
            <a:lvl3pPr>
              <a:defRPr sz="133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00" indent="0">
              <a:buNone/>
              <a:defRPr sz="1335" b="1"/>
            </a:lvl2pPr>
            <a:lvl3pPr marL="609600" indent="0">
              <a:buNone/>
              <a:defRPr sz="1200" b="1"/>
            </a:lvl3pPr>
            <a:lvl4pPr marL="914400" indent="0">
              <a:buNone/>
              <a:defRPr sz="1065" b="1"/>
            </a:lvl4pPr>
            <a:lvl5pPr marL="1219200" indent="0">
              <a:buNone/>
              <a:defRPr sz="1065" b="1"/>
            </a:lvl5pPr>
            <a:lvl6pPr marL="1524000" indent="0">
              <a:buNone/>
              <a:defRPr sz="1065" b="1"/>
            </a:lvl6pPr>
            <a:lvl7pPr marL="1828800" indent="0">
              <a:buNone/>
              <a:defRPr sz="1065" b="1"/>
            </a:lvl7pPr>
            <a:lvl8pPr marL="2133600" indent="0">
              <a:buNone/>
              <a:defRPr sz="1065" b="1"/>
            </a:lvl8pPr>
            <a:lvl9pPr marL="2438400" indent="0">
              <a:buNone/>
              <a:defRPr sz="106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5"/>
            </a:lvl2pPr>
            <a:lvl3pPr>
              <a:defRPr sz="1200"/>
            </a:lvl3pPr>
            <a:lvl4pPr>
              <a:defRPr sz="1065"/>
            </a:lvl4pPr>
            <a:lvl5pPr>
              <a:defRPr sz="1065"/>
            </a:lvl5pPr>
            <a:lvl6pPr>
              <a:defRPr sz="1065"/>
            </a:lvl6pPr>
            <a:lvl7pPr>
              <a:defRPr sz="1065"/>
            </a:lvl7pPr>
            <a:lvl8pPr>
              <a:defRPr sz="1065"/>
            </a:lvl8pPr>
            <a:lvl9pPr>
              <a:defRPr sz="10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3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00" indent="0">
              <a:buNone/>
              <a:defRPr sz="1335" b="1"/>
            </a:lvl2pPr>
            <a:lvl3pPr marL="609600" indent="0">
              <a:buNone/>
              <a:defRPr sz="1200" b="1"/>
            </a:lvl3pPr>
            <a:lvl4pPr marL="914400" indent="0">
              <a:buNone/>
              <a:defRPr sz="1065" b="1"/>
            </a:lvl4pPr>
            <a:lvl5pPr marL="1219200" indent="0">
              <a:buNone/>
              <a:defRPr sz="1065" b="1"/>
            </a:lvl5pPr>
            <a:lvl6pPr marL="1524000" indent="0">
              <a:buNone/>
              <a:defRPr sz="1065" b="1"/>
            </a:lvl6pPr>
            <a:lvl7pPr marL="1828800" indent="0">
              <a:buNone/>
              <a:defRPr sz="1065" b="1"/>
            </a:lvl7pPr>
            <a:lvl8pPr marL="2133600" indent="0">
              <a:buNone/>
              <a:defRPr sz="1065" b="1"/>
            </a:lvl8pPr>
            <a:lvl9pPr marL="2438400" indent="0">
              <a:buNone/>
              <a:defRPr sz="106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3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5"/>
            </a:lvl2pPr>
            <a:lvl3pPr>
              <a:defRPr sz="1200"/>
            </a:lvl3pPr>
            <a:lvl4pPr>
              <a:defRPr sz="1065"/>
            </a:lvl4pPr>
            <a:lvl5pPr>
              <a:defRPr sz="1065"/>
            </a:lvl5pPr>
            <a:lvl6pPr>
              <a:defRPr sz="1065"/>
            </a:lvl6pPr>
            <a:lvl7pPr>
              <a:defRPr sz="1065"/>
            </a:lvl7pPr>
            <a:lvl8pPr>
              <a:defRPr sz="1065"/>
            </a:lvl8pPr>
            <a:lvl9pPr>
              <a:defRPr sz="10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3"/>
            <a:ext cx="3407833" cy="3902075"/>
          </a:xfrm>
        </p:spPr>
        <p:txBody>
          <a:bodyPr/>
          <a:lstStyle>
            <a:lvl1pPr>
              <a:defRPr sz="2135"/>
            </a:lvl1pPr>
            <a:lvl2pPr>
              <a:defRPr sz="1865"/>
            </a:lvl2pPr>
            <a:lvl3pPr>
              <a:defRPr sz="1600"/>
            </a:lvl3pPr>
            <a:lvl4pPr>
              <a:defRPr sz="1335"/>
            </a:lvl4pPr>
            <a:lvl5pPr>
              <a:defRPr sz="1335"/>
            </a:lvl5pPr>
            <a:lvl6pPr>
              <a:defRPr sz="1335"/>
            </a:lvl6pPr>
            <a:lvl7pPr>
              <a:defRPr sz="1335"/>
            </a:lvl7pPr>
            <a:lvl8pPr>
              <a:defRPr sz="1335"/>
            </a:lvl8pPr>
            <a:lvl9pPr>
              <a:defRPr sz="13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3"/>
            <a:ext cx="2005542" cy="3127375"/>
          </a:xfrm>
        </p:spPr>
        <p:txBody>
          <a:bodyPr/>
          <a:lstStyle>
            <a:lvl1pPr marL="0" indent="0">
              <a:buNone/>
              <a:defRPr sz="935"/>
            </a:lvl1pPr>
            <a:lvl2pPr marL="304800" indent="0">
              <a:buNone/>
              <a:defRPr sz="800"/>
            </a:lvl2pPr>
            <a:lvl3pPr marL="609600" indent="0">
              <a:buNone/>
              <a:defRPr sz="665"/>
            </a:lvl3pPr>
            <a:lvl4pPr marL="914400" indent="0">
              <a:buNone/>
              <a:defRPr sz="600"/>
            </a:lvl4pPr>
            <a:lvl5pPr marL="1219200" indent="0">
              <a:buNone/>
              <a:defRPr sz="600"/>
            </a:lvl5pPr>
            <a:lvl6pPr marL="1524000" indent="0">
              <a:buNone/>
              <a:defRPr sz="600"/>
            </a:lvl6pPr>
            <a:lvl7pPr marL="1828800" indent="0">
              <a:buNone/>
              <a:defRPr sz="600"/>
            </a:lvl7pPr>
            <a:lvl8pPr marL="2133600" indent="0">
              <a:buNone/>
              <a:defRPr sz="600"/>
            </a:lvl8pPr>
            <a:lvl9pPr marL="243840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5"/>
            </a:lvl1pPr>
            <a:lvl2pPr marL="304800" indent="0">
              <a:buNone/>
              <a:defRPr sz="1865"/>
            </a:lvl2pPr>
            <a:lvl3pPr marL="609600" indent="0">
              <a:buNone/>
              <a:defRPr sz="1600"/>
            </a:lvl3pPr>
            <a:lvl4pPr marL="914400" indent="0">
              <a:buNone/>
              <a:defRPr sz="1335"/>
            </a:lvl4pPr>
            <a:lvl5pPr marL="1219200" indent="0">
              <a:buNone/>
              <a:defRPr sz="1335"/>
            </a:lvl5pPr>
            <a:lvl6pPr marL="1524000" indent="0">
              <a:buNone/>
              <a:defRPr sz="1335"/>
            </a:lvl6pPr>
            <a:lvl7pPr marL="1828800" indent="0">
              <a:buNone/>
              <a:defRPr sz="1335"/>
            </a:lvl7pPr>
            <a:lvl8pPr marL="2133600" indent="0">
              <a:buNone/>
              <a:defRPr sz="1335"/>
            </a:lvl8pPr>
            <a:lvl9pPr marL="2438400" indent="0">
              <a:buNone/>
              <a:defRPr sz="133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5"/>
            </a:lvl1pPr>
            <a:lvl2pPr marL="304800" indent="0">
              <a:buNone/>
              <a:defRPr sz="800"/>
            </a:lvl2pPr>
            <a:lvl3pPr marL="609600" indent="0">
              <a:buNone/>
              <a:defRPr sz="665"/>
            </a:lvl3pPr>
            <a:lvl4pPr marL="914400" indent="0">
              <a:buNone/>
              <a:defRPr sz="600"/>
            </a:lvl4pPr>
            <a:lvl5pPr marL="1219200" indent="0">
              <a:buNone/>
              <a:defRPr sz="600"/>
            </a:lvl5pPr>
            <a:lvl6pPr marL="1524000" indent="0">
              <a:buNone/>
              <a:defRPr sz="600"/>
            </a:lvl6pPr>
            <a:lvl7pPr marL="1828800" indent="0">
              <a:buNone/>
              <a:defRPr sz="600"/>
            </a:lvl7pPr>
            <a:lvl8pPr marL="2133600" indent="0">
              <a:buNone/>
              <a:defRPr sz="600"/>
            </a:lvl8pPr>
            <a:lvl9pPr marL="243840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09600" rtl="0" eaLnBrk="1" latinLnBrk="0" hangingPunct="1">
        <a:spcBef>
          <a:spcPct val="0"/>
        </a:spcBef>
        <a:buNone/>
        <a:defRPr sz="29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09600" rtl="0" eaLnBrk="1" latinLnBrk="0" hangingPunct="1">
        <a:spcBef>
          <a:spcPct val="13000"/>
        </a:spcBef>
        <a:buFont typeface="Arial" panose="020B0604020202020204" pitchFamily="34" charset="0"/>
        <a:buChar char="•"/>
        <a:defRPr sz="2135" kern="1200">
          <a:solidFill>
            <a:schemeClr val="tx1"/>
          </a:solidFill>
          <a:latin typeface="+mn-lt"/>
          <a:ea typeface="+mn-ea"/>
          <a:cs typeface="+mn-cs"/>
        </a:defRPr>
      </a:lvl1pPr>
      <a:lvl2pPr marL="495300" indent="-190500" algn="l" defTabSz="609600" rtl="0" eaLnBrk="1" latinLnBrk="0" hangingPunct="1">
        <a:spcBef>
          <a:spcPct val="13000"/>
        </a:spcBef>
        <a:buFont typeface="Arial" panose="020B0604020202020204" pitchFamily="34" charset="0"/>
        <a:buChar char="–"/>
        <a:defRPr sz="1865" kern="1200">
          <a:solidFill>
            <a:schemeClr val="tx1"/>
          </a:solidFill>
          <a:latin typeface="+mn-lt"/>
          <a:ea typeface="+mn-ea"/>
          <a:cs typeface="+mn-cs"/>
        </a:defRPr>
      </a:lvl2pPr>
      <a:lvl3pPr marL="762000" indent="-152400" algn="l" defTabSz="609600" rtl="0" eaLnBrk="1" latinLnBrk="0" hangingPunct="1">
        <a:spcBef>
          <a:spcPct val="13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00" indent="-152400" algn="l" defTabSz="609600" rtl="0" eaLnBrk="1" latinLnBrk="0" hangingPunct="1">
        <a:spcBef>
          <a:spcPct val="13000"/>
        </a:spcBef>
        <a:buFont typeface="Arial" panose="020B0604020202020204" pitchFamily="34" charset="0"/>
        <a:buChar char="–"/>
        <a:defRPr sz="1335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152400" algn="l" defTabSz="609600" rtl="0" eaLnBrk="1" latinLnBrk="0" hangingPunct="1">
        <a:spcBef>
          <a:spcPct val="13000"/>
        </a:spcBef>
        <a:buFont typeface="Arial" panose="020B0604020202020204" pitchFamily="34" charset="0"/>
        <a:buChar char="»"/>
        <a:defRPr sz="1335" kern="1200">
          <a:solidFill>
            <a:schemeClr val="tx1"/>
          </a:solidFill>
          <a:latin typeface="+mn-lt"/>
          <a:ea typeface="+mn-ea"/>
          <a:cs typeface="+mn-cs"/>
        </a:defRPr>
      </a:lvl5pPr>
      <a:lvl6pPr marL="1676400" indent="-152400" algn="l" defTabSz="609600" rtl="0" eaLnBrk="1" latinLnBrk="0" hangingPunct="1">
        <a:spcBef>
          <a:spcPct val="13000"/>
        </a:spcBef>
        <a:buFont typeface="Arial" panose="020B0604020202020204" pitchFamily="34" charset="0"/>
        <a:buChar char="•"/>
        <a:defRPr sz="1335" kern="1200">
          <a:solidFill>
            <a:schemeClr val="tx1"/>
          </a:solidFill>
          <a:latin typeface="+mn-lt"/>
          <a:ea typeface="+mn-ea"/>
          <a:cs typeface="+mn-cs"/>
        </a:defRPr>
      </a:lvl6pPr>
      <a:lvl7pPr marL="1981200" indent="-152400" algn="l" defTabSz="609600" rtl="0" eaLnBrk="1" latinLnBrk="0" hangingPunct="1">
        <a:spcBef>
          <a:spcPct val="13000"/>
        </a:spcBef>
        <a:buFont typeface="Arial" panose="020B0604020202020204" pitchFamily="34" charset="0"/>
        <a:buChar char="•"/>
        <a:defRPr sz="1335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52400" algn="l" defTabSz="609600" rtl="0" eaLnBrk="1" latinLnBrk="0" hangingPunct="1">
        <a:spcBef>
          <a:spcPct val="13000"/>
        </a:spcBef>
        <a:buFont typeface="Arial" panose="020B0604020202020204" pitchFamily="34" charset="0"/>
        <a:buChar char="•"/>
        <a:defRPr sz="1335" kern="1200">
          <a:solidFill>
            <a:schemeClr val="tx1"/>
          </a:solidFill>
          <a:latin typeface="+mn-lt"/>
          <a:ea typeface="+mn-ea"/>
          <a:cs typeface="+mn-cs"/>
        </a:defRPr>
      </a:lvl8pPr>
      <a:lvl9pPr marL="2590800" indent="-152400" algn="l" defTabSz="609600" rtl="0" eaLnBrk="1" latinLnBrk="0" hangingPunct="1">
        <a:spcBef>
          <a:spcPct val="13000"/>
        </a:spcBef>
        <a:buFont typeface="Arial" panose="020B0604020202020204" pitchFamily="34" charset="0"/>
        <a:buChar char="•"/>
        <a:defRPr sz="13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6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4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86446" y="598457"/>
            <a:ext cx="2692881" cy="349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0"/>
              </a:lnSpc>
            </a:pPr>
            <a:r>
              <a:rPr lang="en-US" sz="1700" b="1">
                <a:solidFill>
                  <a:srgbClr val="FFFFFF"/>
                </a:solidFill>
                <a:latin typeface="Poppins Semi-Bold" panose="00000700000000000000"/>
                <a:ea typeface="Poppins Semi-Bold" panose="00000700000000000000"/>
                <a:cs typeface="Poppins Semi-Bold" panose="00000700000000000000"/>
                <a:sym typeface="Poppins Semi-Bold" panose="00000700000000000000"/>
              </a:rPr>
              <a:t>Thynk Unlimited</a:t>
            </a:r>
          </a:p>
        </p:txBody>
      </p:sp>
      <p:sp>
        <p:nvSpPr>
          <p:cNvPr id="8" name="Title 1"/>
          <p:cNvSpPr>
            <a:spLocks noGrp="1"/>
          </p:cNvSpPr>
          <p:nvPr/>
        </p:nvSpPr>
        <p:spPr>
          <a:xfrm>
            <a:off x="2632075" y="1905000"/>
            <a:ext cx="6927850" cy="609600"/>
          </a:xfrm>
          <a:prstGeom prst="rect">
            <a:avLst/>
          </a:prstGeom>
          <a:noFill/>
        </p:spPr>
        <p:txBody>
          <a:bodyPr vert="horz" lIns="60960" tIns="30480" rIns="60960" bIns="304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ENGINEERING INSTITUTION OF ZAMBIA SYMPOSIUM</a:t>
            </a:r>
          </a:p>
        </p:txBody>
      </p:sp>
      <p:pic>
        <p:nvPicPr>
          <p:cNvPr id="11" name="Picture 10" descr="EIZ Green Log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7800" y="83185"/>
            <a:ext cx="1672133" cy="1719682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12" name="Subtitle 2"/>
          <p:cNvSpPr>
            <a:spLocks noGrp="1"/>
          </p:cNvSpPr>
          <p:nvPr/>
        </p:nvSpPr>
        <p:spPr>
          <a:xfrm>
            <a:off x="304800" y="2927685"/>
            <a:ext cx="11582400" cy="113952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MONITORING OF ROAD MARKINGS USING ARTIFICIAL INTELLIGENCE</a:t>
            </a:r>
          </a:p>
        </p:txBody>
      </p:sp>
      <p:sp>
        <p:nvSpPr>
          <p:cNvPr id="13" name="Subtitle 2"/>
          <p:cNvSpPr txBox="1"/>
          <p:nvPr/>
        </p:nvSpPr>
        <p:spPr>
          <a:xfrm>
            <a:off x="3076574" y="4495800"/>
            <a:ext cx="8048625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	: Silishebo </a:t>
            </a:r>
            <a:r>
              <a:rPr lang="en-US" sz="2400" b="1" dirty="0" err="1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Litebele</a:t>
            </a: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Balimu Mwiya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	:	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 </a:t>
            </a:r>
            <a:r>
              <a:rPr lang="en-US" alt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GB" sz="2400" b="1" baseline="30000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 202</a:t>
            </a:r>
            <a:r>
              <a:rPr lang="en-US" alt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4" name="Rectangle 7"/>
          <p:cNvSpPr/>
          <p:nvPr/>
        </p:nvSpPr>
        <p:spPr>
          <a:xfrm>
            <a:off x="2811235" y="5914990"/>
            <a:ext cx="656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Avani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Victoria Falls Resort, Livingstone, Zambia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4CD68"/>
            </a:gs>
            <a:gs pos="100000">
              <a:srgbClr val="0B6E38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/>
          <p:cNvSpPr txBox="1"/>
          <p:nvPr/>
        </p:nvSpPr>
        <p:spPr>
          <a:xfrm>
            <a:off x="990600" y="1524000"/>
            <a:ext cx="4442460" cy="59055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ts val="2730"/>
              </a:lnSpc>
            </a:pPr>
            <a:endParaRPr lang="en-US" sz="2800" b="1">
              <a:solidFill>
                <a:srgbClr val="FFFFFF"/>
              </a:solidFill>
              <a:latin typeface="Times New Roman" panose="02020603050405020304" pitchFamily="18" charset="0"/>
              <a:ea typeface="Poppins Semi-Bold" panose="00000700000000000000"/>
              <a:cs typeface="Times New Roman" panose="02020603050405020304" pitchFamily="18" charset="0"/>
              <a:sym typeface="Poppins Semi-Bold" panose="00000700000000000000"/>
            </a:endParaRPr>
          </a:p>
          <a:p>
            <a:pPr algn="l">
              <a:lnSpc>
                <a:spcPts val="2730"/>
              </a:lnSpc>
            </a:pPr>
            <a:endParaRPr lang="en-US" sz="2800" b="1">
              <a:solidFill>
                <a:srgbClr val="FFFFFF"/>
              </a:solidFill>
              <a:latin typeface="Times New Roman" panose="02020603050405020304" pitchFamily="18" charset="0"/>
              <a:ea typeface="Poppins Semi-Bold" panose="00000700000000000000"/>
              <a:cs typeface="Times New Roman" panose="02020603050405020304" pitchFamily="18" charset="0"/>
              <a:sym typeface="Poppins Semi-Bold" panose="00000700000000000000"/>
            </a:endParaRPr>
          </a:p>
          <a:p>
            <a:pPr algn="l">
              <a:lnSpc>
                <a:spcPts val="2730"/>
              </a:lnSpc>
            </a:pPr>
            <a:endParaRPr lang="en-US" sz="2800" b="1">
              <a:solidFill>
                <a:srgbClr val="FFFFFF"/>
              </a:solidFill>
              <a:latin typeface="Times New Roman" panose="02020603050405020304" pitchFamily="18" charset="0"/>
              <a:ea typeface="Poppins Semi-Bold" panose="00000700000000000000"/>
              <a:cs typeface="Times New Roman" panose="02020603050405020304" pitchFamily="18" charset="0"/>
              <a:sym typeface="Poppins Semi-Bold" panose="00000700000000000000"/>
            </a:endParaRPr>
          </a:p>
        </p:txBody>
      </p:sp>
      <p:sp>
        <p:nvSpPr>
          <p:cNvPr id="24" name="Freeform 10"/>
          <p:cNvSpPr/>
          <p:nvPr/>
        </p:nvSpPr>
        <p:spPr>
          <a:xfrm>
            <a:off x="0" y="-76200"/>
            <a:ext cx="12193905" cy="6960870"/>
          </a:xfrm>
          <a:custGeom>
            <a:avLst/>
            <a:gdLst/>
            <a:ahLst/>
            <a:cxnLst/>
            <a:rect l="l" t="t" r="r" b="b"/>
            <a:pathLst>
              <a:path w="1243631" h="1430427">
                <a:moveTo>
                  <a:pt x="0" y="0"/>
                </a:moveTo>
                <a:lnTo>
                  <a:pt x="1243631" y="0"/>
                </a:lnTo>
                <a:lnTo>
                  <a:pt x="1243631" y="1430427"/>
                </a:lnTo>
                <a:lnTo>
                  <a:pt x="0" y="1430427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124200" y="223520"/>
            <a:ext cx="5943600" cy="32933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ts val="2730"/>
              </a:lnSpc>
            </a:pPr>
            <a:r>
              <a:rPr lang="en-US" sz="2800" b="1" dirty="0">
                <a:latin typeface="Times New Roman" panose="02020603050405020304" pitchFamily="18" charset="0"/>
                <a:ea typeface="Poppins Semi-Bold" panose="00000700000000000000"/>
                <a:cs typeface="Times New Roman" panose="02020603050405020304" pitchFamily="18" charset="0"/>
                <a:sym typeface="Poppins Semi-Bold" panose="00000700000000000000"/>
              </a:rPr>
              <a:t>LAYOUT OF THE PRESENTATION 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ea typeface="Poppins Semi-Bold" panose="00000700000000000000"/>
              <a:cs typeface="Times New Roman" panose="02020603050405020304" pitchFamily="18" charset="0"/>
              <a:sym typeface="Poppins Semi-Bold" panose="00000700000000000000"/>
            </a:endParaRPr>
          </a:p>
        </p:txBody>
      </p:sp>
      <p:grpSp>
        <p:nvGrpSpPr>
          <p:cNvPr id="21" name="Group 9"/>
          <p:cNvGrpSpPr/>
          <p:nvPr/>
        </p:nvGrpSpPr>
        <p:grpSpPr>
          <a:xfrm>
            <a:off x="451801" y="669511"/>
            <a:ext cx="11288395" cy="6064250"/>
            <a:chOff x="0" y="0"/>
            <a:chExt cx="1243631" cy="1430427"/>
          </a:xfrm>
        </p:grpSpPr>
        <p:sp>
          <p:nvSpPr>
            <p:cNvPr id="15" name="Freeform 10"/>
            <p:cNvSpPr/>
            <p:nvPr/>
          </p:nvSpPr>
          <p:spPr>
            <a:xfrm>
              <a:off x="0" y="0"/>
              <a:ext cx="1243631" cy="1430427"/>
            </a:xfrm>
            <a:custGeom>
              <a:avLst/>
              <a:gdLst/>
              <a:ahLst/>
              <a:cxnLst/>
              <a:rect l="l" t="t" r="r" b="b"/>
              <a:pathLst>
                <a:path w="1243631" h="1430427">
                  <a:moveTo>
                    <a:pt x="0" y="0"/>
                  </a:moveTo>
                  <a:lnTo>
                    <a:pt x="1243631" y="0"/>
                  </a:lnTo>
                  <a:lnTo>
                    <a:pt x="1243631" y="1430427"/>
                  </a:lnTo>
                  <a:lnTo>
                    <a:pt x="0" y="1430427"/>
                  </a:lnTo>
                  <a:close/>
                </a:path>
              </a:pathLst>
            </a:custGeom>
            <a:solidFill>
              <a:srgbClr val="80BF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1"/>
            <p:cNvSpPr txBox="1"/>
            <p:nvPr/>
          </p:nvSpPr>
          <p:spPr>
            <a:xfrm>
              <a:off x="0" y="0"/>
              <a:ext cx="1243631" cy="1430427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1" name="TextBox 3"/>
          <p:cNvSpPr txBox="1"/>
          <p:nvPr/>
        </p:nvSpPr>
        <p:spPr>
          <a:xfrm>
            <a:off x="3385502" y="944845"/>
            <a:ext cx="5420995" cy="41148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2730"/>
              </a:lnSpc>
            </a:pP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Semi-Bold" panose="00000700000000000000"/>
              <a:cs typeface="Times New Roman" panose="02020603050405020304" pitchFamily="18" charset="0"/>
              <a:sym typeface="Poppins Semi-Bold" panose="00000700000000000000"/>
            </a:endParaRPr>
          </a:p>
          <a:p>
            <a:pPr marL="457200" marR="0" lvl="0" indent="-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r>
              <a:rPr lang="en-US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Introduction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   </a:t>
            </a:r>
          </a:p>
          <a:p>
            <a:pPr marL="457200" marR="0" lvl="0" indent="-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r>
              <a:rPr lang="en-US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Literature Review</a:t>
            </a:r>
          </a:p>
          <a:p>
            <a:pPr marL="457200" marR="0" lvl="0" indent="-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Methodology                                                                                                                                                                                  </a:t>
            </a:r>
          </a:p>
          <a:p>
            <a:pPr marL="457200" marR="0" lvl="0" indent="-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Results</a:t>
            </a:r>
          </a:p>
          <a:p>
            <a:pPr marL="457200" marR="0" lvl="0" indent="-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r>
              <a:rPr lang="en-US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Conclusion</a:t>
            </a:r>
          </a:p>
          <a:p>
            <a:pPr marL="457200" marR="0" lvl="0" indent="-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r>
              <a:rPr lang="en-US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Limitations</a:t>
            </a:r>
          </a:p>
          <a:p>
            <a:pPr marL="457200" marR="0" lvl="0" indent="-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Recommendations</a:t>
            </a:r>
          </a:p>
          <a:p>
            <a:pPr marL="457200" marR="0" lvl="0" indent="-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r>
              <a:rPr lang="en-US" sz="3200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References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                  </a:t>
            </a:r>
          </a:p>
          <a:p>
            <a:pPr>
              <a:lnSpc>
                <a:spcPts val="2730"/>
              </a:lnSpc>
            </a:pP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Semi-Bold" panose="00000700000000000000"/>
              <a:cs typeface="Times New Roman" panose="02020603050405020304" pitchFamily="18" charset="0"/>
              <a:sym typeface="Poppins Semi-Bold" panose="00000700000000000000"/>
            </a:endParaRPr>
          </a:p>
          <a:p>
            <a:pPr>
              <a:lnSpc>
                <a:spcPts val="2730"/>
              </a:lnSpc>
            </a:pP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Semi-Bold" panose="00000700000000000000"/>
              <a:cs typeface="Times New Roman" panose="02020603050405020304" pitchFamily="18" charset="0"/>
              <a:sym typeface="Poppins Semi-Bold" panose="00000700000000000000"/>
            </a:endParaRPr>
          </a:p>
          <a:p>
            <a:pPr>
              <a:lnSpc>
                <a:spcPts val="2730"/>
              </a:lnSpc>
            </a:pP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Semi-Bold" panose="00000700000000000000"/>
              <a:cs typeface="Times New Roman" panose="02020603050405020304" pitchFamily="18" charset="0"/>
              <a:sym typeface="Poppins Semi-Bold" panose="00000700000000000000"/>
            </a:endParaRPr>
          </a:p>
          <a:p>
            <a:pPr>
              <a:lnSpc>
                <a:spcPts val="2730"/>
              </a:lnSpc>
            </a:pP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Semi-Bold" panose="00000700000000000000"/>
              <a:cs typeface="Times New Roman" panose="02020603050405020304" pitchFamily="18" charset="0"/>
              <a:sym typeface="Poppins Semi-Bold" panose="00000700000000000000"/>
            </a:endParaRPr>
          </a:p>
          <a:p>
            <a:pPr>
              <a:lnSpc>
                <a:spcPts val="2730"/>
              </a:lnSpc>
            </a:pP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Semi-Bold" panose="00000700000000000000"/>
              <a:cs typeface="Times New Roman" panose="02020603050405020304" pitchFamily="18" charset="0"/>
              <a:sym typeface="Poppins Semi-Bold" panose="00000700000000000000"/>
            </a:endParaRPr>
          </a:p>
          <a:p>
            <a:pPr>
              <a:lnSpc>
                <a:spcPts val="2730"/>
              </a:lnSpc>
            </a:pP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Semi-Bold" panose="00000700000000000000"/>
              <a:cs typeface="Times New Roman" panose="02020603050405020304" pitchFamily="18" charset="0"/>
              <a:sym typeface="Poppins Semi-Bold" panose="00000700000000000000"/>
            </a:endParaRPr>
          </a:p>
        </p:txBody>
      </p:sp>
      <p:pic>
        <p:nvPicPr>
          <p:cNvPr id="2" name="Picture 1" descr="EIZ Green Logo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9525000" y="4572000"/>
            <a:ext cx="2010056" cy="2067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4CD68"/>
            </a:gs>
            <a:gs pos="100000">
              <a:srgbClr val="0B6E38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5720" y="0"/>
            <a:ext cx="8966200" cy="6934200"/>
            <a:chOff x="-1258551" y="30104"/>
            <a:chExt cx="2316445" cy="2739437"/>
          </a:xfrm>
        </p:grpSpPr>
        <p:sp>
          <p:nvSpPr>
            <p:cNvPr id="3" name="Freeform 3"/>
            <p:cNvSpPr/>
            <p:nvPr/>
          </p:nvSpPr>
          <p:spPr>
            <a:xfrm>
              <a:off x="-1258551" y="30104"/>
              <a:ext cx="2026051" cy="2709333"/>
            </a:xfrm>
            <a:custGeom>
              <a:avLst/>
              <a:gdLst/>
              <a:ahLst/>
              <a:cxnLst/>
              <a:rect l="l" t="t" r="r" b="b"/>
              <a:pathLst>
                <a:path w="1941470" h="2709333">
                  <a:moveTo>
                    <a:pt x="0" y="0"/>
                  </a:moveTo>
                  <a:lnTo>
                    <a:pt x="1941470" y="0"/>
                  </a:lnTo>
                  <a:lnTo>
                    <a:pt x="194147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1113837" y="60208"/>
              <a:ext cx="2171731" cy="2709333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86446" y="598457"/>
            <a:ext cx="2692881" cy="349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0"/>
              </a:lnSpc>
            </a:pPr>
            <a:r>
              <a:rPr lang="en-US" sz="1700" b="1">
                <a:solidFill>
                  <a:srgbClr val="FFFFFF"/>
                </a:solidFill>
                <a:latin typeface="Poppins Semi-Bold" panose="00000700000000000000"/>
                <a:ea typeface="Poppins Semi-Bold" panose="00000700000000000000"/>
                <a:cs typeface="Poppins Semi-Bold" panose="00000700000000000000"/>
                <a:sym typeface="Poppins Semi-Bold" panose="00000700000000000000"/>
              </a:rPr>
              <a:t>Thynk Unlimited</a:t>
            </a:r>
          </a:p>
        </p:txBody>
      </p:sp>
      <p:sp>
        <p:nvSpPr>
          <p:cNvPr id="77" name="Google Shape;77;p11"/>
          <p:cNvSpPr txBox="1"/>
          <p:nvPr/>
        </p:nvSpPr>
        <p:spPr>
          <a:xfrm>
            <a:off x="135589" y="386999"/>
            <a:ext cx="7179612" cy="4026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57200" algn="just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Road markings ensure safety for all road users such as drivers,pedestrians,cyclicts and motocylists.</a:t>
            </a:r>
          </a:p>
          <a:p>
            <a:pPr marL="457200" marR="0" lvl="0" indent="-457200" algn="just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280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  <a:sym typeface="Arial" panose="020B0604020202020204"/>
            </a:endParaRPr>
          </a:p>
          <a:p>
            <a:pPr marL="457200" marR="0" lvl="0" indent="-457200" algn="just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80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Road markings manage and regulate traffic  through rules,obligations and restrictions</a:t>
            </a:r>
          </a:p>
          <a:p>
            <a:pPr marR="0" lvl="0" algn="just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	</a:t>
            </a:r>
            <a:r>
              <a:rPr lang="en-US" altLang="en-US" sz="2400" i="1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(Babic et al., 2022)</a:t>
            </a:r>
          </a:p>
          <a:p>
            <a:pPr marL="457200" marR="0" lvl="0" indent="-457200" algn="just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280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  <a:sym typeface="Arial" panose="020B0604020202020204"/>
            </a:endParaRPr>
          </a:p>
        </p:txBody>
      </p:sp>
      <p:grpSp>
        <p:nvGrpSpPr>
          <p:cNvPr id="23" name="Group 9"/>
          <p:cNvGrpSpPr/>
          <p:nvPr/>
        </p:nvGrpSpPr>
        <p:grpSpPr>
          <a:xfrm rot="5400000">
            <a:off x="6553200" y="1184910"/>
            <a:ext cx="6939915" cy="4469765"/>
            <a:chOff x="0" y="0"/>
            <a:chExt cx="1243631" cy="1430427"/>
          </a:xfrm>
        </p:grpSpPr>
        <p:sp>
          <p:nvSpPr>
            <p:cNvPr id="24" name="Freeform 10"/>
            <p:cNvSpPr/>
            <p:nvPr/>
          </p:nvSpPr>
          <p:spPr>
            <a:xfrm>
              <a:off x="0" y="0"/>
              <a:ext cx="1243631" cy="1430427"/>
            </a:xfrm>
            <a:custGeom>
              <a:avLst/>
              <a:gdLst/>
              <a:ahLst/>
              <a:cxnLst/>
              <a:rect l="l" t="t" r="r" b="b"/>
              <a:pathLst>
                <a:path w="1243631" h="1430427">
                  <a:moveTo>
                    <a:pt x="0" y="0"/>
                  </a:moveTo>
                  <a:lnTo>
                    <a:pt x="1243631" y="0"/>
                  </a:lnTo>
                  <a:lnTo>
                    <a:pt x="1243631" y="1430427"/>
                  </a:lnTo>
                  <a:lnTo>
                    <a:pt x="0" y="1430427"/>
                  </a:lnTo>
                  <a:close/>
                </a:path>
              </a:pathLst>
            </a:custGeom>
            <a:solidFill>
              <a:srgbClr val="80BF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11"/>
            <p:cNvSpPr txBox="1"/>
            <p:nvPr/>
          </p:nvSpPr>
          <p:spPr>
            <a:xfrm>
              <a:off x="0" y="0"/>
              <a:ext cx="1243631" cy="1430427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880582" y="-50165"/>
            <a:ext cx="4333189" cy="913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70"/>
              </a:lnSpc>
            </a:pPr>
            <a:r>
              <a:rPr lang="en-US" sz="3200" b="1" dirty="0"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INTRODUCTION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Bold" panose="00000800000000000000"/>
              <a:cs typeface="Times New Roman" panose="02020603050405020304" pitchFamily="18" charset="0"/>
              <a:sym typeface="Poppins Bold" panose="00000800000000000000"/>
            </a:endParaRPr>
          </a:p>
        </p:txBody>
      </p:sp>
      <p:pic>
        <p:nvPicPr>
          <p:cNvPr id="5" name="Picture 4" descr="EIZ Green Logo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0203715" y="4779900"/>
            <a:ext cx="2010056" cy="2067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4CD68"/>
            </a:gs>
            <a:gs pos="100000">
              <a:srgbClr val="0B6E38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5720" y="0"/>
            <a:ext cx="8966200" cy="6934200"/>
            <a:chOff x="-1258551" y="30104"/>
            <a:chExt cx="2316445" cy="2739437"/>
          </a:xfrm>
        </p:grpSpPr>
        <p:sp>
          <p:nvSpPr>
            <p:cNvPr id="3" name="Freeform 3"/>
            <p:cNvSpPr/>
            <p:nvPr/>
          </p:nvSpPr>
          <p:spPr>
            <a:xfrm>
              <a:off x="-1258551" y="30104"/>
              <a:ext cx="2026051" cy="2709333"/>
            </a:xfrm>
            <a:custGeom>
              <a:avLst/>
              <a:gdLst/>
              <a:ahLst/>
              <a:cxnLst/>
              <a:rect l="l" t="t" r="r" b="b"/>
              <a:pathLst>
                <a:path w="1941470" h="2709333">
                  <a:moveTo>
                    <a:pt x="0" y="0"/>
                  </a:moveTo>
                  <a:lnTo>
                    <a:pt x="1941470" y="0"/>
                  </a:lnTo>
                  <a:lnTo>
                    <a:pt x="194147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1113837" y="60208"/>
              <a:ext cx="2171731" cy="2709333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86446" y="598457"/>
            <a:ext cx="2692881" cy="349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0"/>
              </a:lnSpc>
            </a:pPr>
            <a:r>
              <a:rPr lang="en-US" sz="1700" b="1">
                <a:solidFill>
                  <a:srgbClr val="FFFFFF"/>
                </a:solidFill>
                <a:latin typeface="Poppins Semi-Bold" panose="00000700000000000000"/>
                <a:ea typeface="Poppins Semi-Bold" panose="00000700000000000000"/>
                <a:cs typeface="Poppins Semi-Bold" panose="00000700000000000000"/>
                <a:sym typeface="Poppins Semi-Bold" panose="00000700000000000000"/>
              </a:rPr>
              <a:t>Thynk Unlimited</a:t>
            </a:r>
          </a:p>
        </p:txBody>
      </p:sp>
      <p:sp>
        <p:nvSpPr>
          <p:cNvPr id="77" name="Google Shape;77;p11"/>
          <p:cNvSpPr txBox="1"/>
          <p:nvPr/>
        </p:nvSpPr>
        <p:spPr>
          <a:xfrm>
            <a:off x="135589" y="386999"/>
            <a:ext cx="7568564" cy="543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457200" algn="just">
              <a:lnSpc>
                <a:spcPct val="108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Markings comprise longitudinal lines such as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centre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 lines, edge lines. Transverse lines such as stop lines and give way lines </a:t>
            </a:r>
          </a:p>
          <a:p>
            <a:pPr lvl="0" algn="ctr">
              <a:lnSpc>
                <a:spcPct val="108000"/>
              </a:lnSpc>
              <a:spcAft>
                <a:spcPts val="600"/>
              </a:spcAft>
            </a:pPr>
            <a:r>
              <a:rPr lang="en-US" altLang="en-US" sz="2400" i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(Ministry of Transport and Communication, 2016)</a:t>
            </a:r>
          </a:p>
          <a:p>
            <a:pPr marL="457200" indent="-457200" algn="just">
              <a:lnSpc>
                <a:spcPct val="108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ea typeface="DM Sans Bold"/>
                <a:cs typeface="Times New Roman" panose="02020603050405020304" pitchFamily="18" charset="0"/>
                <a:sym typeface="DM Sans Bold"/>
              </a:rPr>
              <a:t>Worn-out markings and visibility are some of the cited causes of traffic accidents </a:t>
            </a:r>
          </a:p>
          <a:p>
            <a:pPr algn="just">
              <a:lnSpc>
                <a:spcPct val="108000"/>
              </a:lnSpc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ea typeface="DM Sans Bold"/>
                <a:cs typeface="Times New Roman" panose="02020603050405020304" pitchFamily="18" charset="0"/>
                <a:sym typeface="DM Sans Bold"/>
              </a:rPr>
              <a:t>	</a:t>
            </a:r>
            <a:r>
              <a:rPr lang="en-US" sz="2400" i="1" dirty="0">
                <a:latin typeface="Times New Roman" panose="02020603050405020304" pitchFamily="18" charset="0"/>
                <a:ea typeface="DM Sans Bold"/>
                <a:cs typeface="Times New Roman" panose="02020603050405020304" pitchFamily="18" charset="0"/>
                <a:sym typeface="DM Sans Bold"/>
              </a:rPr>
              <a:t>(Office of the Auditor General, 2015).</a:t>
            </a:r>
          </a:p>
          <a:p>
            <a:pPr marL="457200" indent="-457200">
              <a:lnSpc>
                <a:spcPct val="108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ea typeface="DM Sans Bold"/>
                <a:cs typeface="Times New Roman" panose="02020603050405020304" pitchFamily="18" charset="0"/>
                <a:sym typeface="DM Sans Bold"/>
              </a:rPr>
              <a:t>Manual inspections by RDA and RTSA are time consuming, prone to human error and costly.</a:t>
            </a:r>
          </a:p>
          <a:p>
            <a:pPr marL="457200" indent="-457200">
              <a:lnSpc>
                <a:spcPct val="108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ea typeface="DM Sans Bold"/>
                <a:cs typeface="Times New Roman" panose="02020603050405020304" pitchFamily="18" charset="0"/>
                <a:sym typeface="DM Sans Bold"/>
              </a:rPr>
              <a:t>Lack of automated systems makes road marking monitoring inefficient</a:t>
            </a:r>
          </a:p>
        </p:txBody>
      </p:sp>
      <p:grpSp>
        <p:nvGrpSpPr>
          <p:cNvPr id="23" name="Group 9"/>
          <p:cNvGrpSpPr/>
          <p:nvPr/>
        </p:nvGrpSpPr>
        <p:grpSpPr>
          <a:xfrm rot="5400000">
            <a:off x="6553200" y="1184910"/>
            <a:ext cx="6939915" cy="4469765"/>
            <a:chOff x="0" y="0"/>
            <a:chExt cx="1243631" cy="1430427"/>
          </a:xfrm>
        </p:grpSpPr>
        <p:sp>
          <p:nvSpPr>
            <p:cNvPr id="24" name="Freeform 10"/>
            <p:cNvSpPr/>
            <p:nvPr/>
          </p:nvSpPr>
          <p:spPr>
            <a:xfrm>
              <a:off x="0" y="0"/>
              <a:ext cx="1243631" cy="1430427"/>
            </a:xfrm>
            <a:custGeom>
              <a:avLst/>
              <a:gdLst/>
              <a:ahLst/>
              <a:cxnLst/>
              <a:rect l="l" t="t" r="r" b="b"/>
              <a:pathLst>
                <a:path w="1243631" h="1430427">
                  <a:moveTo>
                    <a:pt x="0" y="0"/>
                  </a:moveTo>
                  <a:lnTo>
                    <a:pt x="1243631" y="0"/>
                  </a:lnTo>
                  <a:lnTo>
                    <a:pt x="1243631" y="1430427"/>
                  </a:lnTo>
                  <a:lnTo>
                    <a:pt x="0" y="1430427"/>
                  </a:lnTo>
                  <a:close/>
                </a:path>
              </a:pathLst>
            </a:custGeom>
            <a:solidFill>
              <a:srgbClr val="80BF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11"/>
            <p:cNvSpPr txBox="1"/>
            <p:nvPr/>
          </p:nvSpPr>
          <p:spPr>
            <a:xfrm>
              <a:off x="0" y="0"/>
              <a:ext cx="1243631" cy="1430427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880582" y="-50165"/>
            <a:ext cx="4333189" cy="913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70"/>
              </a:lnSpc>
            </a:pPr>
            <a:r>
              <a:rPr lang="en-US" sz="3200" b="1" dirty="0"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INTRODUCTION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Bold" panose="00000800000000000000"/>
              <a:cs typeface="Times New Roman" panose="02020603050405020304" pitchFamily="18" charset="0"/>
              <a:sym typeface="Poppins Bold" panose="00000800000000000000"/>
            </a:endParaRPr>
          </a:p>
        </p:txBody>
      </p:sp>
      <p:pic>
        <p:nvPicPr>
          <p:cNvPr id="5" name="Picture 4" descr="EIZ Green Logo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0203715" y="4779900"/>
            <a:ext cx="2010056" cy="2067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451215" y="0"/>
            <a:ext cx="3321685" cy="6858000"/>
            <a:chOff x="0" y="0"/>
            <a:chExt cx="9255532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5013" r="5013"/>
            <a:stretch>
              <a:fillRect/>
            </a:stretch>
          </p:blipFill>
          <p:spPr>
            <a:xfrm flipH="1">
              <a:off x="0" y="0"/>
              <a:ext cx="9255532" cy="13716000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1066800" y="0"/>
            <a:ext cx="7751445" cy="13182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9340"/>
              </a:lnSpc>
            </a:pPr>
            <a:r>
              <a:rPr lang="en-US" sz="3200" b="1"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REVIEWED LITERATURE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Bold" panose="00000800000000000000"/>
              <a:cs typeface="Times New Roman" panose="02020603050405020304" pitchFamily="18" charset="0"/>
              <a:sym typeface="Poppins Bold" panose="000008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7844" y="1383351"/>
            <a:ext cx="7565390" cy="3408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Advancement in digital technology, have increased interest in remote road maintenance and monitoring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(Karimzadeh and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Shoghli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2020).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Smart dashboard cameras extend beyond conventional video recording functionality; </a:t>
            </a:r>
          </a:p>
          <a:p>
            <a:pPr marL="457200" indent="-457200"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incorporated with sophisticated systems that perform real-time visual data analysis. </a:t>
            </a:r>
          </a:p>
        </p:txBody>
      </p:sp>
      <p:pic>
        <p:nvPicPr>
          <p:cNvPr id="22" name="Picture 21" descr="EIZ Green Log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29" y="76200"/>
            <a:ext cx="1286256" cy="1322832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27" name="Freeform 10"/>
          <p:cNvSpPr/>
          <p:nvPr/>
        </p:nvSpPr>
        <p:spPr>
          <a:xfrm rot="5400000">
            <a:off x="8850630" y="2924810"/>
            <a:ext cx="6872605" cy="1027430"/>
          </a:xfrm>
          <a:custGeom>
            <a:avLst/>
            <a:gdLst/>
            <a:ahLst/>
            <a:cxnLst/>
            <a:rect l="l" t="t" r="r" b="b"/>
            <a:pathLst>
              <a:path w="1243631" h="1430427">
                <a:moveTo>
                  <a:pt x="0" y="0"/>
                </a:moveTo>
                <a:lnTo>
                  <a:pt x="1243631" y="0"/>
                </a:lnTo>
                <a:lnTo>
                  <a:pt x="1243631" y="1430427"/>
                </a:lnTo>
                <a:lnTo>
                  <a:pt x="0" y="1430427"/>
                </a:lnTo>
                <a:close/>
              </a:path>
            </a:pathLst>
          </a:custGeom>
          <a:solidFill>
            <a:srgbClr val="80BFAC"/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451215" y="0"/>
            <a:ext cx="3321685" cy="6858000"/>
            <a:chOff x="0" y="0"/>
            <a:chExt cx="9255532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5013" r="5013"/>
            <a:stretch>
              <a:fillRect/>
            </a:stretch>
          </p:blipFill>
          <p:spPr>
            <a:xfrm flipH="1">
              <a:off x="0" y="0"/>
              <a:ext cx="9255532" cy="13716000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1066800" y="0"/>
            <a:ext cx="7751445" cy="13182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9340"/>
              </a:lnSpc>
            </a:pPr>
            <a:r>
              <a:rPr lang="en-US" sz="3200" b="1" dirty="0"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REVIEWED LITERATURE 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Bold" panose="00000800000000000000"/>
              <a:cs typeface="Times New Roman" panose="02020603050405020304" pitchFamily="18" charset="0"/>
              <a:sym typeface="Poppins Bold" panose="000008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47345" y="1318260"/>
            <a:ext cx="7882255" cy="38728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08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use of wide-angle and high-resolution cameras,which capture clear and detailed road footage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(Heravi et al., 2024). </a:t>
            </a:r>
          </a:p>
          <a:p>
            <a:pPr marL="457200" indent="-457200" algn="just">
              <a:lnSpc>
                <a:spcPct val="108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advanced systems use algorithms to automatically detect and classify road defects</a:t>
            </a:r>
          </a:p>
          <a:p>
            <a:pPr marL="457200" indent="-457200" algn="just">
              <a:lnSpc>
                <a:spcPct val="108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 will struggle to detect worn markings without proper training to distinguish them from proper ones 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Kong et al., 2022) </a:t>
            </a:r>
          </a:p>
        </p:txBody>
      </p:sp>
      <p:pic>
        <p:nvPicPr>
          <p:cNvPr id="22" name="Picture 21" descr="EIZ Green Log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29" y="76200"/>
            <a:ext cx="1286256" cy="1322832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27" name="Freeform 10"/>
          <p:cNvSpPr/>
          <p:nvPr/>
        </p:nvSpPr>
        <p:spPr>
          <a:xfrm rot="5400000">
            <a:off x="8850630" y="2924810"/>
            <a:ext cx="6872605" cy="1027430"/>
          </a:xfrm>
          <a:custGeom>
            <a:avLst/>
            <a:gdLst/>
            <a:ahLst/>
            <a:cxnLst/>
            <a:rect l="l" t="t" r="r" b="b"/>
            <a:pathLst>
              <a:path w="1243631" h="1430427">
                <a:moveTo>
                  <a:pt x="0" y="0"/>
                </a:moveTo>
                <a:lnTo>
                  <a:pt x="1243631" y="0"/>
                </a:lnTo>
                <a:lnTo>
                  <a:pt x="1243631" y="1430427"/>
                </a:lnTo>
                <a:lnTo>
                  <a:pt x="0" y="1430427"/>
                </a:lnTo>
                <a:close/>
              </a:path>
            </a:pathLst>
          </a:custGeom>
          <a:solidFill>
            <a:srgbClr val="80BFAC"/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BF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029710" cy="7167880"/>
            <a:chOff x="0" y="0"/>
            <a:chExt cx="9255532" cy="1433525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5094" r="15094" b="18906"/>
            <a:stretch>
              <a:fillRect/>
            </a:stretch>
          </p:blipFill>
          <p:spPr>
            <a:xfrm flipH="1">
              <a:off x="0" y="0"/>
              <a:ext cx="9255532" cy="14335251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0" y="2540000"/>
            <a:ext cx="4202430" cy="4627880"/>
          </a:xfrm>
          <a:custGeom>
            <a:avLst/>
            <a:gdLst/>
            <a:ahLst/>
            <a:cxnLst/>
            <a:rect l="l" t="t" r="r" b="b"/>
            <a:pathLst>
              <a:path w="6941649" h="6941649">
                <a:moveTo>
                  <a:pt x="0" y="0"/>
                </a:moveTo>
                <a:lnTo>
                  <a:pt x="6941649" y="0"/>
                </a:lnTo>
                <a:lnTo>
                  <a:pt x="6941649" y="6941650"/>
                </a:lnTo>
                <a:lnTo>
                  <a:pt x="0" y="694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4184650" y="0"/>
            <a:ext cx="8007350" cy="5134610"/>
            <a:chOff x="0" y="0"/>
            <a:chExt cx="2859390" cy="2028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859390" cy="2028604"/>
            </a:xfrm>
            <a:custGeom>
              <a:avLst/>
              <a:gdLst/>
              <a:ahLst/>
              <a:cxnLst/>
              <a:rect l="l" t="t" r="r" b="b"/>
              <a:pathLst>
                <a:path w="2859390" h="2028604">
                  <a:moveTo>
                    <a:pt x="0" y="0"/>
                  </a:moveTo>
                  <a:lnTo>
                    <a:pt x="2859390" y="0"/>
                  </a:lnTo>
                  <a:lnTo>
                    <a:pt x="2859390" y="2028604"/>
                  </a:lnTo>
                  <a:lnTo>
                    <a:pt x="0" y="20286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2859390" cy="2028604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876800" y="0"/>
            <a:ext cx="723011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155"/>
              </a:lnSpc>
            </a:pPr>
            <a:r>
              <a:rPr lang="en-US" sz="3200" b="1" dirty="0"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METHODOLOGY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Bold" panose="00000800000000000000"/>
              <a:cs typeface="Times New Roman" panose="02020603050405020304" pitchFamily="18" charset="0"/>
              <a:sym typeface="Poppins Bold" panose="000008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090795" y="1263650"/>
            <a:ext cx="6935470" cy="250507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just">
              <a:lnSpc>
                <a:spcPts val="3360"/>
              </a:lnSpc>
            </a:pPr>
            <a:endParaRPr lang="en-US" sz="2600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pic>
        <p:nvPicPr>
          <p:cNvPr id="5" name="Picture 4" descr="EIZ Green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0494584" y="5146925"/>
            <a:ext cx="1608045" cy="16537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217035" y="1225550"/>
            <a:ext cx="7727950" cy="3499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S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tudy focuses on regulatory markings which are longitudinal and pedestrian markings in Lusaka, Zambia.</a:t>
            </a:r>
          </a:p>
          <a:p>
            <a:pPr marL="457200" indent="-457200"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E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quipment, AI and applications that are currently being used on monitoring of road markings on a global scale were considered.</a:t>
            </a:r>
          </a:p>
          <a:p>
            <a:pPr marL="457200" indent="-457200"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4102735" y="9372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BF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066540" cy="7167880"/>
            <a:chOff x="0" y="0"/>
            <a:chExt cx="9255532" cy="1433525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5094" r="15094" b="18906"/>
            <a:stretch>
              <a:fillRect/>
            </a:stretch>
          </p:blipFill>
          <p:spPr>
            <a:xfrm flipH="1">
              <a:off x="0" y="0"/>
              <a:ext cx="9255532" cy="14335251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0" y="2540000"/>
            <a:ext cx="4252595" cy="4627880"/>
          </a:xfrm>
          <a:custGeom>
            <a:avLst/>
            <a:gdLst/>
            <a:ahLst/>
            <a:cxnLst/>
            <a:rect l="l" t="t" r="r" b="b"/>
            <a:pathLst>
              <a:path w="6941649" h="6941649">
                <a:moveTo>
                  <a:pt x="0" y="0"/>
                </a:moveTo>
                <a:lnTo>
                  <a:pt x="6941649" y="0"/>
                </a:lnTo>
                <a:lnTo>
                  <a:pt x="6941649" y="6941650"/>
                </a:lnTo>
                <a:lnTo>
                  <a:pt x="0" y="694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4348480" y="0"/>
            <a:ext cx="7843520" cy="5134610"/>
            <a:chOff x="0" y="0"/>
            <a:chExt cx="2859390" cy="2028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859390" cy="2028604"/>
            </a:xfrm>
            <a:custGeom>
              <a:avLst/>
              <a:gdLst/>
              <a:ahLst/>
              <a:cxnLst/>
              <a:rect l="l" t="t" r="r" b="b"/>
              <a:pathLst>
                <a:path w="2859390" h="2028604">
                  <a:moveTo>
                    <a:pt x="0" y="0"/>
                  </a:moveTo>
                  <a:lnTo>
                    <a:pt x="2859390" y="0"/>
                  </a:lnTo>
                  <a:lnTo>
                    <a:pt x="2859390" y="2028604"/>
                  </a:lnTo>
                  <a:lnTo>
                    <a:pt x="0" y="20286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2859390" cy="2028604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876800" y="0"/>
            <a:ext cx="723011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155"/>
              </a:lnSpc>
            </a:pPr>
            <a:r>
              <a:rPr lang="en-US" sz="3200" b="1" dirty="0"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METHODOLOGY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Bold" panose="00000800000000000000"/>
              <a:cs typeface="Times New Roman" panose="02020603050405020304" pitchFamily="18" charset="0"/>
              <a:sym typeface="Poppins Bold" panose="000008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090795" y="1263650"/>
            <a:ext cx="6935470" cy="250507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just">
              <a:lnSpc>
                <a:spcPts val="3360"/>
              </a:lnSpc>
            </a:pPr>
            <a:endParaRPr lang="en-US" sz="2600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pic>
        <p:nvPicPr>
          <p:cNvPr id="5" name="Picture 4" descr="EIZ Green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0494584" y="5146925"/>
            <a:ext cx="1608045" cy="16537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532630" y="1225550"/>
            <a:ext cx="7412355" cy="4582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Expert Consultation </a:t>
            </a:r>
          </a:p>
          <a:p>
            <a:pPr indent="0" algn="just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In-depth interviews with technical experts at R.D.A on the challenges and procedures in monitoring of road markings detection.</a:t>
            </a:r>
          </a:p>
          <a:p>
            <a:pPr marL="457200" indent="-457200" algn="just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Field Site Identification</a:t>
            </a:r>
          </a:p>
          <a:p>
            <a:pPr indent="0" algn="just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Strategic selection of roads with longitudinal and pedestrian markings without obscuring trees and shadows within Lusaka.</a:t>
            </a:r>
          </a:p>
          <a:p>
            <a:pPr marL="457200" indent="-457200"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BF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984625" cy="7167880"/>
            <a:chOff x="0" y="0"/>
            <a:chExt cx="9255532" cy="1433525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5094" r="15094" b="18906"/>
            <a:stretch>
              <a:fillRect/>
            </a:stretch>
          </p:blipFill>
          <p:spPr>
            <a:xfrm flipH="1">
              <a:off x="0" y="0"/>
              <a:ext cx="9255532" cy="14335251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0" y="2540000"/>
            <a:ext cx="4155440" cy="4627880"/>
          </a:xfrm>
          <a:custGeom>
            <a:avLst/>
            <a:gdLst/>
            <a:ahLst/>
            <a:cxnLst/>
            <a:rect l="l" t="t" r="r" b="b"/>
            <a:pathLst>
              <a:path w="6941649" h="6941649">
                <a:moveTo>
                  <a:pt x="0" y="0"/>
                </a:moveTo>
                <a:lnTo>
                  <a:pt x="6941649" y="0"/>
                </a:lnTo>
                <a:lnTo>
                  <a:pt x="6941649" y="6941650"/>
                </a:lnTo>
                <a:lnTo>
                  <a:pt x="0" y="694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4292600" y="0"/>
            <a:ext cx="7899400" cy="5134610"/>
            <a:chOff x="0" y="0"/>
            <a:chExt cx="2859390" cy="2028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859390" cy="2028604"/>
            </a:xfrm>
            <a:custGeom>
              <a:avLst/>
              <a:gdLst/>
              <a:ahLst/>
              <a:cxnLst/>
              <a:rect l="l" t="t" r="r" b="b"/>
              <a:pathLst>
                <a:path w="2859390" h="2028604">
                  <a:moveTo>
                    <a:pt x="0" y="0"/>
                  </a:moveTo>
                  <a:lnTo>
                    <a:pt x="2859390" y="0"/>
                  </a:lnTo>
                  <a:lnTo>
                    <a:pt x="2859390" y="2028604"/>
                  </a:lnTo>
                  <a:lnTo>
                    <a:pt x="0" y="20286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2859390" cy="2028604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876800" y="0"/>
            <a:ext cx="723011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155"/>
              </a:lnSpc>
            </a:pPr>
            <a:r>
              <a:rPr lang="en-US" sz="3200" b="1" dirty="0"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METHODOLOGY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Bold" panose="00000800000000000000"/>
              <a:cs typeface="Times New Roman" panose="02020603050405020304" pitchFamily="18" charset="0"/>
              <a:sym typeface="Poppins Bold" panose="000008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090795" y="1263650"/>
            <a:ext cx="6935470" cy="250507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just">
              <a:lnSpc>
                <a:spcPts val="3360"/>
              </a:lnSpc>
            </a:pPr>
            <a:endParaRPr lang="en-US" sz="2600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pic>
        <p:nvPicPr>
          <p:cNvPr id="5" name="Picture 4" descr="EIZ Green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0494584" y="5146925"/>
            <a:ext cx="1608045" cy="16537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292600" y="1225550"/>
            <a:ext cx="7652385" cy="303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Experimental and Simulation </a:t>
            </a:r>
          </a:p>
          <a:p>
            <a:pPr marL="457200" indent="-457200" algn="just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Dataset of 1,900 transverse and longitudinal road marking images were obtained from RDA and captured during daylight.</a:t>
            </a:r>
          </a:p>
          <a:p>
            <a:pPr marL="457200" indent="-457200" algn="just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datasets were divided into training, testing and validation in an 70:20:10 ratio.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BF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096385" cy="7167880"/>
            <a:chOff x="0" y="0"/>
            <a:chExt cx="9255532" cy="1433525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5094" r="15094" b="18906"/>
            <a:stretch>
              <a:fillRect/>
            </a:stretch>
          </p:blipFill>
          <p:spPr>
            <a:xfrm flipH="1">
              <a:off x="0" y="0"/>
              <a:ext cx="9255532" cy="14335251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0" y="2540000"/>
            <a:ext cx="4387850" cy="4627880"/>
          </a:xfrm>
          <a:custGeom>
            <a:avLst/>
            <a:gdLst/>
            <a:ahLst/>
            <a:cxnLst/>
            <a:rect l="l" t="t" r="r" b="b"/>
            <a:pathLst>
              <a:path w="6941649" h="6941649">
                <a:moveTo>
                  <a:pt x="0" y="0"/>
                </a:moveTo>
                <a:lnTo>
                  <a:pt x="6941649" y="0"/>
                </a:lnTo>
                <a:lnTo>
                  <a:pt x="6941649" y="6941650"/>
                </a:lnTo>
                <a:lnTo>
                  <a:pt x="0" y="694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4387850" y="0"/>
            <a:ext cx="7804150" cy="5146675"/>
            <a:chOff x="0" y="0"/>
            <a:chExt cx="2859390" cy="2028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859390" cy="2028604"/>
            </a:xfrm>
            <a:custGeom>
              <a:avLst/>
              <a:gdLst/>
              <a:ahLst/>
              <a:cxnLst/>
              <a:rect l="l" t="t" r="r" b="b"/>
              <a:pathLst>
                <a:path w="2859390" h="2028604">
                  <a:moveTo>
                    <a:pt x="0" y="0"/>
                  </a:moveTo>
                  <a:lnTo>
                    <a:pt x="2859390" y="0"/>
                  </a:lnTo>
                  <a:lnTo>
                    <a:pt x="2859390" y="2028604"/>
                  </a:lnTo>
                  <a:lnTo>
                    <a:pt x="0" y="20286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2859390" cy="2028604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876800" y="0"/>
            <a:ext cx="723011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155"/>
              </a:lnSpc>
            </a:pPr>
            <a:r>
              <a:rPr lang="en-US" sz="3200" b="1" dirty="0"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METHODOLOGY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Bold" panose="00000800000000000000"/>
              <a:cs typeface="Times New Roman" panose="02020603050405020304" pitchFamily="18" charset="0"/>
              <a:sym typeface="Poppins Bold" panose="000008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090795" y="1263650"/>
            <a:ext cx="6935470" cy="250507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just">
              <a:lnSpc>
                <a:spcPts val="3360"/>
              </a:lnSpc>
            </a:pPr>
            <a:endParaRPr lang="en-US" sz="2600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pic>
        <p:nvPicPr>
          <p:cNvPr id="5" name="Picture 4" descr="EIZ Green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0494584" y="5146925"/>
            <a:ext cx="1608045" cy="16537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442460" y="1225550"/>
            <a:ext cx="7502525" cy="3846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AI object detection models were trained namely YOLOv8, YOLOv11 and RT-DETR on different rate areas:</a:t>
            </a:r>
          </a:p>
          <a:p>
            <a:pPr marL="914400" lvl="1" indent="-457200" algn="just">
              <a:buFont typeface="Times New Roman" panose="02020603050405020304" pitchFamily="18" charset="0"/>
              <a:buChar char="‒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Precision</a:t>
            </a:r>
          </a:p>
          <a:p>
            <a:pPr marL="914400" lvl="1" indent="-457200" algn="just">
              <a:buFont typeface="Times New Roman" panose="02020603050405020304" pitchFamily="18" charset="0"/>
              <a:buChar char="‒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 average precision (mAP50) </a:t>
            </a:r>
          </a:p>
          <a:p>
            <a:pPr marL="914400" lvl="1" indent="-457200" algn="just">
              <a:buFont typeface="Times New Roman" panose="02020603050405020304" pitchFamily="18" charset="0"/>
              <a:buChar char="‒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Recall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-time detection framework or validation  was evaluated on the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Nangwenya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Road in Lusaka.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D8A8D">
                <a:alpha val="100000"/>
              </a:srgbClr>
            </a:gs>
            <a:gs pos="50000">
              <a:srgbClr val="0A3F3A">
                <a:alpha val="100000"/>
              </a:srgbClr>
            </a:gs>
            <a:gs pos="100000">
              <a:srgbClr val="2BA69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635" y="734060"/>
            <a:ext cx="12191365" cy="6123940"/>
            <a:chOff x="0" y="0"/>
            <a:chExt cx="1959670" cy="25494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9670" cy="2549477"/>
            </a:xfrm>
            <a:custGeom>
              <a:avLst/>
              <a:gdLst/>
              <a:ahLst/>
              <a:cxnLst/>
              <a:rect l="l" t="t" r="r" b="b"/>
              <a:pathLst>
                <a:path w="1959670" h="2549477">
                  <a:moveTo>
                    <a:pt x="0" y="0"/>
                  </a:moveTo>
                  <a:lnTo>
                    <a:pt x="1959670" y="0"/>
                  </a:lnTo>
                  <a:lnTo>
                    <a:pt x="1959670" y="2549477"/>
                  </a:lnTo>
                  <a:lnTo>
                    <a:pt x="0" y="25494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959670" cy="2549476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0"/>
            <a:ext cx="12192000" cy="734060"/>
            <a:chOff x="0" y="0"/>
            <a:chExt cx="1959670" cy="5389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59670" cy="538992"/>
            </a:xfrm>
            <a:custGeom>
              <a:avLst/>
              <a:gdLst/>
              <a:ahLst/>
              <a:cxnLst/>
              <a:rect l="l" t="t" r="r" b="b"/>
              <a:pathLst>
                <a:path w="1959670" h="538992">
                  <a:moveTo>
                    <a:pt x="0" y="0"/>
                  </a:moveTo>
                  <a:lnTo>
                    <a:pt x="1959670" y="0"/>
                  </a:lnTo>
                  <a:lnTo>
                    <a:pt x="1959670" y="538992"/>
                  </a:lnTo>
                  <a:lnTo>
                    <a:pt x="0" y="538992"/>
                  </a:lnTo>
                  <a:close/>
                </a:path>
              </a:pathLst>
            </a:custGeom>
            <a:solidFill>
              <a:srgbClr val="80BF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959670" cy="538992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62000" y="-609600"/>
            <a:ext cx="10092055" cy="12166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12230"/>
              </a:lnSpc>
            </a:pPr>
            <a:r>
              <a:rPr lang="en-US" sz="3200" b="1">
                <a:solidFill>
                  <a:schemeClr val="tx1"/>
                </a:solidFill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AI MODELS TRAINED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5265" y="685800"/>
            <a:ext cx="11888470" cy="476186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indent="0" algn="l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indent="0" algn="ctr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pic>
        <p:nvPicPr>
          <p:cNvPr id="2" name="Picture 1" descr="image of annotation box"/>
          <p:cNvPicPr>
            <a:picLocks noChangeAspect="1"/>
          </p:cNvPicPr>
          <p:nvPr/>
        </p:nvPicPr>
        <p:blipFill>
          <a:blip r:embed="rId3"/>
          <a:srcRect l="3190" t="8505" r="2459" b="2774"/>
          <a:stretch>
            <a:fillRect/>
          </a:stretch>
        </p:blipFill>
        <p:spPr>
          <a:xfrm>
            <a:off x="0" y="1225550"/>
            <a:ext cx="5581015" cy="3484880"/>
          </a:xfrm>
          <a:prstGeom prst="rect">
            <a:avLst/>
          </a:prstGeom>
        </p:spPr>
      </p:pic>
      <p:pic>
        <p:nvPicPr>
          <p:cNvPr id="3" name="Picture 2" descr="results"/>
          <p:cNvPicPr>
            <a:picLocks noChangeAspect="1"/>
          </p:cNvPicPr>
          <p:nvPr/>
        </p:nvPicPr>
        <p:blipFill>
          <a:blip r:embed="rId4"/>
          <a:srcRect t="2661" b="12196"/>
          <a:stretch>
            <a:fillRect/>
          </a:stretch>
        </p:blipFill>
        <p:spPr>
          <a:xfrm>
            <a:off x="635" y="4572000"/>
            <a:ext cx="5418455" cy="2438379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611533" y="662960"/>
            <a:ext cx="164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YOLOv8</a:t>
            </a:r>
          </a:p>
        </p:txBody>
      </p:sp>
      <p:pic>
        <p:nvPicPr>
          <p:cNvPr id="17" name="Picture 16" descr="1 image"/>
          <p:cNvPicPr>
            <a:picLocks noChangeAspect="1"/>
          </p:cNvPicPr>
          <p:nvPr/>
        </p:nvPicPr>
        <p:blipFill>
          <a:blip r:embed="rId5"/>
          <a:srcRect l="2383" t="6335" r="3581" b="7978"/>
          <a:stretch>
            <a:fillRect/>
          </a:stretch>
        </p:blipFill>
        <p:spPr>
          <a:xfrm>
            <a:off x="6324600" y="1219200"/>
            <a:ext cx="5487670" cy="3479800"/>
          </a:xfrm>
          <a:prstGeom prst="rect">
            <a:avLst/>
          </a:prstGeom>
        </p:spPr>
      </p:pic>
      <p:pic>
        <p:nvPicPr>
          <p:cNvPr id="18" name="Picture 17" descr="result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2238" y="4560235"/>
            <a:ext cx="5075629" cy="2434930"/>
          </a:xfrm>
          <a:prstGeom prst="rect">
            <a:avLst/>
          </a:prstGeom>
        </p:spPr>
      </p:pic>
      <p:sp>
        <p:nvSpPr>
          <p:cNvPr id="19" name="Text Box 18"/>
          <p:cNvSpPr txBox="1"/>
          <p:nvPr/>
        </p:nvSpPr>
        <p:spPr>
          <a:xfrm>
            <a:off x="5538279" y="5537582"/>
            <a:ext cx="180530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20" name="Text Box 19"/>
          <p:cNvSpPr txBox="1"/>
          <p:nvPr/>
        </p:nvSpPr>
        <p:spPr>
          <a:xfrm>
            <a:off x="8229600" y="765175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YOLOv11</a:t>
            </a:r>
          </a:p>
        </p:txBody>
      </p:sp>
      <p:pic>
        <p:nvPicPr>
          <p:cNvPr id="15" name="Picture 14" descr="EIZ Green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58163" y="-4988"/>
            <a:ext cx="1005028" cy="1033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D8A8D">
                <a:alpha val="100000"/>
              </a:srgbClr>
            </a:gs>
            <a:gs pos="50000">
              <a:srgbClr val="0A3F3A">
                <a:alpha val="100000"/>
              </a:srgbClr>
            </a:gs>
            <a:gs pos="100000">
              <a:srgbClr val="2BA69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635" y="734060"/>
            <a:ext cx="12191365" cy="6123940"/>
            <a:chOff x="0" y="0"/>
            <a:chExt cx="1959670" cy="25494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9670" cy="2549477"/>
            </a:xfrm>
            <a:custGeom>
              <a:avLst/>
              <a:gdLst/>
              <a:ahLst/>
              <a:cxnLst/>
              <a:rect l="l" t="t" r="r" b="b"/>
              <a:pathLst>
                <a:path w="1959670" h="2549477">
                  <a:moveTo>
                    <a:pt x="0" y="0"/>
                  </a:moveTo>
                  <a:lnTo>
                    <a:pt x="1959670" y="0"/>
                  </a:lnTo>
                  <a:lnTo>
                    <a:pt x="1959670" y="2549477"/>
                  </a:lnTo>
                  <a:lnTo>
                    <a:pt x="0" y="25494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959670" cy="2549476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0"/>
            <a:ext cx="12192000" cy="734060"/>
            <a:chOff x="0" y="0"/>
            <a:chExt cx="1959670" cy="5389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59670" cy="538992"/>
            </a:xfrm>
            <a:custGeom>
              <a:avLst/>
              <a:gdLst/>
              <a:ahLst/>
              <a:cxnLst/>
              <a:rect l="l" t="t" r="r" b="b"/>
              <a:pathLst>
                <a:path w="1959670" h="538992">
                  <a:moveTo>
                    <a:pt x="0" y="0"/>
                  </a:moveTo>
                  <a:lnTo>
                    <a:pt x="1959670" y="0"/>
                  </a:lnTo>
                  <a:lnTo>
                    <a:pt x="1959670" y="538992"/>
                  </a:lnTo>
                  <a:lnTo>
                    <a:pt x="0" y="538992"/>
                  </a:lnTo>
                  <a:close/>
                </a:path>
              </a:pathLst>
            </a:custGeom>
            <a:solidFill>
              <a:srgbClr val="80BF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959670" cy="538992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62000" y="-609600"/>
            <a:ext cx="10092055" cy="12166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12230"/>
              </a:lnSpc>
            </a:pPr>
            <a:r>
              <a:rPr lang="en-US" sz="3200" b="1">
                <a:solidFill>
                  <a:schemeClr val="tx1"/>
                </a:solidFill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AI MODELS RESULTS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5" y="734060"/>
            <a:ext cx="12191365" cy="476186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indent="0" algn="l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indent="0" algn="ctr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graphicFrame>
        <p:nvGraphicFramePr>
          <p:cNvPr id="17" name="Table 16"/>
          <p:cNvGraphicFramePr/>
          <p:nvPr>
            <p:custDataLst>
              <p:tags r:id="rId1"/>
            </p:custDataLst>
          </p:nvPr>
        </p:nvGraphicFramePr>
        <p:xfrm>
          <a:off x="634" y="4267200"/>
          <a:ext cx="12190731" cy="2626360"/>
        </p:xfrm>
        <a:graphic>
          <a:graphicData uri="http://schemas.openxmlformats.org/drawingml/2006/table">
            <a:tbl>
              <a:tblPr/>
              <a:tblGrid>
                <a:gridCol w="204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5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597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3115"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 b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Model Name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69850" indent="-6985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 b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Precision </a:t>
                      </a:r>
                    </a:p>
                    <a:p>
                      <a:pPr marL="69850" indent="-6985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 b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 b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Recall  </a:t>
                      </a:r>
                    </a:p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 b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 b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mAP50</a:t>
                      </a:r>
                    </a:p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 b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(%)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F1-Score =  (2x</a:t>
                      </a: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                       </a:t>
                      </a:r>
                      <a:r>
                        <a:rPr sz="26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)x10</a:t>
                      </a: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sz="2600" b="1" dirty="0"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>
                          <a:latin typeface="Times New Roman" panose="02020603050405020304"/>
                          <a:ea typeface="SimSun" panose="02010600030101010101" pitchFamily="2" charset="-122"/>
                        </a:rPr>
                        <a:t>YOLOv8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>
                          <a:latin typeface="Times New Roman" panose="02020603050405020304"/>
                          <a:ea typeface="SimSun" panose="02010600030101010101" pitchFamily="2" charset="-122"/>
                        </a:rPr>
                        <a:t>44.3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>
                          <a:latin typeface="Times New Roman" panose="02020603050405020304"/>
                          <a:ea typeface="SimSun" panose="02010600030101010101" pitchFamily="2" charset="-122"/>
                        </a:rPr>
                        <a:t>42.8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>
                          <a:latin typeface="Times New Roman" panose="02020603050405020304"/>
                          <a:ea typeface="SimSun" panose="02010600030101010101" pitchFamily="2" charset="-122"/>
                        </a:rPr>
                        <a:t>44.5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0.44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255"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>
                          <a:latin typeface="Times New Roman" panose="02020603050405020304"/>
                          <a:ea typeface="SimSun" panose="02010600030101010101" pitchFamily="2" charset="-122"/>
                        </a:rPr>
                        <a:t>YOLOv11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>
                          <a:latin typeface="Times New Roman" panose="02020603050405020304"/>
                          <a:ea typeface="SimSun" panose="02010600030101010101" pitchFamily="2" charset="-122"/>
                        </a:rPr>
                        <a:t>58.9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>
                          <a:latin typeface="Times New Roman" panose="02020603050405020304"/>
                          <a:ea typeface="SimSun" panose="02010600030101010101" pitchFamily="2" charset="-122"/>
                        </a:rPr>
                        <a:t>43.2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>
                          <a:latin typeface="Times New Roman" panose="02020603050405020304"/>
                          <a:ea typeface="SimSun" panose="02010600030101010101" pitchFamily="2" charset="-122"/>
                        </a:rPr>
                        <a:t>44.7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0.5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140"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RT-DETR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>
                          <a:latin typeface="Times New Roman" panose="02020603050405020304"/>
                          <a:ea typeface="SimSun" panose="02010600030101010101" pitchFamily="2" charset="-122"/>
                        </a:rPr>
                        <a:t>49.9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>
                          <a:latin typeface="Times New Roman" panose="02020603050405020304"/>
                          <a:ea typeface="SimSun" panose="02010600030101010101" pitchFamily="2" charset="-122"/>
                        </a:rPr>
                        <a:t>40.0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>
                          <a:latin typeface="Times New Roman" panose="02020603050405020304"/>
                          <a:ea typeface="SimSun" panose="02010600030101010101" pitchFamily="2" charset="-122"/>
                        </a:rPr>
                        <a:t>41.4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6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0.45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" name="Picture 17"/>
          <p:cNvPicPr/>
          <p:nvPr/>
        </p:nvPicPr>
        <p:blipFill>
          <a:blip r:embed="rId4"/>
          <a:stretch>
            <a:fillRect/>
          </a:stretch>
        </p:blipFill>
        <p:spPr>
          <a:xfrm>
            <a:off x="8763000" y="4486275"/>
            <a:ext cx="1942465" cy="531495"/>
          </a:xfrm>
          <a:prstGeom prst="rect">
            <a:avLst/>
          </a:prstGeom>
        </p:spPr>
      </p:pic>
      <p:pic>
        <p:nvPicPr>
          <p:cNvPr id="19" name="Picture 18" descr="annotation"/>
          <p:cNvPicPr>
            <a:picLocks noChangeAspect="1"/>
          </p:cNvPicPr>
          <p:nvPr/>
        </p:nvPicPr>
        <p:blipFill>
          <a:blip r:embed="rId5"/>
          <a:srcRect l="1057" t="5157" r="4035" b="10282"/>
          <a:stretch>
            <a:fillRect/>
          </a:stretch>
        </p:blipFill>
        <p:spPr>
          <a:xfrm>
            <a:off x="635" y="978535"/>
            <a:ext cx="5942965" cy="3288665"/>
          </a:xfrm>
          <a:prstGeom prst="rect">
            <a:avLst/>
          </a:prstGeom>
        </p:spPr>
      </p:pic>
      <p:sp>
        <p:nvSpPr>
          <p:cNvPr id="20" name="Text Box 19"/>
          <p:cNvSpPr txBox="1"/>
          <p:nvPr/>
        </p:nvSpPr>
        <p:spPr>
          <a:xfrm>
            <a:off x="1705612" y="571599"/>
            <a:ext cx="16471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/>
                <a:ea typeface="SimSun" panose="02010600030101010101" pitchFamily="2" charset="-122"/>
              </a:rPr>
              <a:t>RT-DETR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 descr="result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391" y="1298832"/>
            <a:ext cx="5212807" cy="2709288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8839199" y="685800"/>
            <a:ext cx="1866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pic>
        <p:nvPicPr>
          <p:cNvPr id="2" name="Picture 1" descr="EIZ Green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58163" y="-4988"/>
            <a:ext cx="1005028" cy="1033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D8A8D">
                <a:alpha val="100000"/>
              </a:srgbClr>
            </a:gs>
            <a:gs pos="50000">
              <a:srgbClr val="0A3F3A">
                <a:alpha val="100000"/>
              </a:srgbClr>
            </a:gs>
            <a:gs pos="100000">
              <a:srgbClr val="2BA69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635" y="734060"/>
            <a:ext cx="12191365" cy="6123940"/>
            <a:chOff x="0" y="0"/>
            <a:chExt cx="1959670" cy="25494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9670" cy="2549477"/>
            </a:xfrm>
            <a:custGeom>
              <a:avLst/>
              <a:gdLst/>
              <a:ahLst/>
              <a:cxnLst/>
              <a:rect l="l" t="t" r="r" b="b"/>
              <a:pathLst>
                <a:path w="1959670" h="2549477">
                  <a:moveTo>
                    <a:pt x="0" y="0"/>
                  </a:moveTo>
                  <a:lnTo>
                    <a:pt x="1959670" y="0"/>
                  </a:lnTo>
                  <a:lnTo>
                    <a:pt x="1959670" y="2549477"/>
                  </a:lnTo>
                  <a:lnTo>
                    <a:pt x="0" y="25494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959670" cy="2549476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-1"/>
            <a:ext cx="12192000" cy="1011001"/>
            <a:chOff x="0" y="0"/>
            <a:chExt cx="1959670" cy="5389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59670" cy="538992"/>
            </a:xfrm>
            <a:custGeom>
              <a:avLst/>
              <a:gdLst/>
              <a:ahLst/>
              <a:cxnLst/>
              <a:rect l="l" t="t" r="r" b="b"/>
              <a:pathLst>
                <a:path w="1959670" h="538992">
                  <a:moveTo>
                    <a:pt x="0" y="0"/>
                  </a:moveTo>
                  <a:lnTo>
                    <a:pt x="1959670" y="0"/>
                  </a:lnTo>
                  <a:lnTo>
                    <a:pt x="1959670" y="538992"/>
                  </a:lnTo>
                  <a:lnTo>
                    <a:pt x="0" y="538992"/>
                  </a:lnTo>
                  <a:close/>
                </a:path>
              </a:pathLst>
            </a:custGeom>
            <a:solidFill>
              <a:srgbClr val="80BF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959670" cy="538992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62000" y="-609600"/>
            <a:ext cx="10092055" cy="12166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12230"/>
              </a:lnSpc>
            </a:pP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REAL-TIME DETECTION RESULTS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5" y="734060"/>
            <a:ext cx="11888470" cy="476186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indent="0" algn="l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indent="0" algn="ctr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257948" y="891877"/>
            <a:ext cx="1717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YOLOv11</a:t>
            </a:r>
          </a:p>
        </p:txBody>
      </p:sp>
      <p:pic>
        <p:nvPicPr>
          <p:cNvPr id="4" name="Picture 3" descr="Screenshot 2025-09-22 030557"/>
          <p:cNvPicPr>
            <a:picLocks noChangeAspect="1"/>
          </p:cNvPicPr>
          <p:nvPr/>
        </p:nvPicPr>
        <p:blipFill>
          <a:blip r:embed="rId3"/>
          <a:srcRect r="5449" b="4636"/>
          <a:stretch>
            <a:fillRect/>
          </a:stretch>
        </p:blipFill>
        <p:spPr>
          <a:xfrm>
            <a:off x="0" y="1432560"/>
            <a:ext cx="6158865" cy="5363845"/>
          </a:xfrm>
          <a:prstGeom prst="rect">
            <a:avLst/>
          </a:prstGeom>
        </p:spPr>
      </p:pic>
      <p:pic>
        <p:nvPicPr>
          <p:cNvPr id="15" name="Picture 14" descr="Screenshot 2025-09-22 032925"/>
          <p:cNvPicPr>
            <a:picLocks noChangeAspect="1"/>
          </p:cNvPicPr>
          <p:nvPr/>
        </p:nvPicPr>
        <p:blipFill>
          <a:blip r:embed="rId4"/>
          <a:srcRect t="2517" r="5490" b="5524"/>
          <a:stretch>
            <a:fillRect/>
          </a:stretch>
        </p:blipFill>
        <p:spPr>
          <a:xfrm>
            <a:off x="6172200" y="1348740"/>
            <a:ext cx="6014720" cy="5433060"/>
          </a:xfrm>
          <a:prstGeom prst="rect">
            <a:avLst/>
          </a:prstGeom>
        </p:spPr>
      </p:pic>
      <p:sp>
        <p:nvSpPr>
          <p:cNvPr id="16" name="Text Box 15"/>
          <p:cNvSpPr txBox="1"/>
          <p:nvPr/>
        </p:nvSpPr>
        <p:spPr>
          <a:xfrm>
            <a:off x="2217012" y="891877"/>
            <a:ext cx="1717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YOLOv8</a:t>
            </a:r>
          </a:p>
        </p:txBody>
      </p:sp>
      <p:pic>
        <p:nvPicPr>
          <p:cNvPr id="2" name="Picture 1" descr="EIZ Green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8163" y="-4988"/>
            <a:ext cx="1005028" cy="1033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D8A8D">
                <a:alpha val="100000"/>
              </a:srgbClr>
            </a:gs>
            <a:gs pos="50000">
              <a:srgbClr val="0A3F3A">
                <a:alpha val="100000"/>
              </a:srgbClr>
            </a:gs>
            <a:gs pos="100000">
              <a:srgbClr val="2BA69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635" y="734060"/>
            <a:ext cx="12191365" cy="6123940"/>
            <a:chOff x="0" y="0"/>
            <a:chExt cx="1959670" cy="25494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9670" cy="2549477"/>
            </a:xfrm>
            <a:custGeom>
              <a:avLst/>
              <a:gdLst/>
              <a:ahLst/>
              <a:cxnLst/>
              <a:rect l="l" t="t" r="r" b="b"/>
              <a:pathLst>
                <a:path w="1959670" h="2549477">
                  <a:moveTo>
                    <a:pt x="0" y="0"/>
                  </a:moveTo>
                  <a:lnTo>
                    <a:pt x="1959670" y="0"/>
                  </a:lnTo>
                  <a:lnTo>
                    <a:pt x="1959670" y="2549477"/>
                  </a:lnTo>
                  <a:lnTo>
                    <a:pt x="0" y="25494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959670" cy="2549476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-1"/>
            <a:ext cx="12192000" cy="859871"/>
            <a:chOff x="0" y="0"/>
            <a:chExt cx="1959670" cy="5389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59670" cy="538992"/>
            </a:xfrm>
            <a:custGeom>
              <a:avLst/>
              <a:gdLst/>
              <a:ahLst/>
              <a:cxnLst/>
              <a:rect l="l" t="t" r="r" b="b"/>
              <a:pathLst>
                <a:path w="1959670" h="538992">
                  <a:moveTo>
                    <a:pt x="0" y="0"/>
                  </a:moveTo>
                  <a:lnTo>
                    <a:pt x="1959670" y="0"/>
                  </a:lnTo>
                  <a:lnTo>
                    <a:pt x="1959670" y="538992"/>
                  </a:lnTo>
                  <a:lnTo>
                    <a:pt x="0" y="538992"/>
                  </a:lnTo>
                  <a:close/>
                </a:path>
              </a:pathLst>
            </a:custGeom>
            <a:solidFill>
              <a:srgbClr val="80BF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959670" cy="538992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62000" y="-609600"/>
            <a:ext cx="10092055" cy="12166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12230"/>
              </a:lnSpc>
            </a:pP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REAL-TIME DETECTION RESULTS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5" y="734060"/>
            <a:ext cx="11888470" cy="476186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indent="0" algn="l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indent="0" algn="ctr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3536315" y="762000"/>
            <a:ext cx="454342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>
                <a:latin typeface="Times New Roman" panose="02020603050405020304" pitchFamily="18" charset="0"/>
                <a:cs typeface="Times New Roman" panose="02020603050405020304" pitchFamily="18" charset="0"/>
              </a:rPr>
              <a:t>Real-Time Detector Transformer</a:t>
            </a:r>
          </a:p>
        </p:txBody>
      </p:sp>
      <p:pic>
        <p:nvPicPr>
          <p:cNvPr id="2" name="Picture 1" descr="Screenshot 2025-10-01 095123"/>
          <p:cNvPicPr>
            <a:picLocks noChangeAspect="1"/>
          </p:cNvPicPr>
          <p:nvPr/>
        </p:nvPicPr>
        <p:blipFill>
          <a:blip r:embed="rId3"/>
          <a:srcRect b="3659"/>
          <a:stretch>
            <a:fillRect/>
          </a:stretch>
        </p:blipFill>
        <p:spPr>
          <a:xfrm>
            <a:off x="0" y="1281430"/>
            <a:ext cx="12192635" cy="5400040"/>
          </a:xfrm>
          <a:prstGeom prst="rect">
            <a:avLst/>
          </a:prstGeom>
        </p:spPr>
      </p:pic>
      <p:pic>
        <p:nvPicPr>
          <p:cNvPr id="3" name="Picture 2" descr="EIZ Green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8163" y="-4988"/>
            <a:ext cx="1005028" cy="1033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D8A8D">
                <a:alpha val="100000"/>
              </a:srgbClr>
            </a:gs>
            <a:gs pos="50000">
              <a:srgbClr val="0A3F3A">
                <a:alpha val="100000"/>
              </a:srgbClr>
            </a:gs>
            <a:gs pos="100000">
              <a:srgbClr val="2BA69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635" y="734060"/>
            <a:ext cx="12191365" cy="6123940"/>
            <a:chOff x="0" y="0"/>
            <a:chExt cx="1959670" cy="25494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9670" cy="2549477"/>
            </a:xfrm>
            <a:custGeom>
              <a:avLst/>
              <a:gdLst/>
              <a:ahLst/>
              <a:cxnLst/>
              <a:rect l="l" t="t" r="r" b="b"/>
              <a:pathLst>
                <a:path w="1959670" h="2549477">
                  <a:moveTo>
                    <a:pt x="0" y="0"/>
                  </a:moveTo>
                  <a:lnTo>
                    <a:pt x="1959670" y="0"/>
                  </a:lnTo>
                  <a:lnTo>
                    <a:pt x="1959670" y="2549477"/>
                  </a:lnTo>
                  <a:lnTo>
                    <a:pt x="0" y="25494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959670" cy="2549476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0"/>
            <a:ext cx="12192000" cy="1061274"/>
            <a:chOff x="0" y="0"/>
            <a:chExt cx="1959670" cy="5389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59670" cy="538992"/>
            </a:xfrm>
            <a:custGeom>
              <a:avLst/>
              <a:gdLst/>
              <a:ahLst/>
              <a:cxnLst/>
              <a:rect l="l" t="t" r="r" b="b"/>
              <a:pathLst>
                <a:path w="1959670" h="538992">
                  <a:moveTo>
                    <a:pt x="0" y="0"/>
                  </a:moveTo>
                  <a:lnTo>
                    <a:pt x="1959670" y="0"/>
                  </a:lnTo>
                  <a:lnTo>
                    <a:pt x="1959670" y="538992"/>
                  </a:lnTo>
                  <a:lnTo>
                    <a:pt x="0" y="538992"/>
                  </a:lnTo>
                  <a:close/>
                </a:path>
              </a:pathLst>
            </a:custGeom>
            <a:solidFill>
              <a:srgbClr val="80BF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959670" cy="538992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62000" y="-609600"/>
            <a:ext cx="10092055" cy="12166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12230"/>
              </a:lnSpc>
            </a:pP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CONCLUSION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5" y="734060"/>
            <a:ext cx="11888470" cy="476186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indent="0" algn="l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indent="0" algn="ctr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sp>
        <p:nvSpPr>
          <p:cNvPr id="3" name="Google Shape;269;p20"/>
          <p:cNvSpPr txBox="1"/>
          <p:nvPr/>
        </p:nvSpPr>
        <p:spPr>
          <a:xfrm>
            <a:off x="132277" y="1061276"/>
            <a:ext cx="12095480" cy="148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2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Existing practices in detecting road markings</a:t>
            </a: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</a:pPr>
            <a:r>
              <a:rPr lang="en-US" altLang="en-US" sz="280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Visual inspection of road markings conducted on a quarterly basis</a:t>
            </a: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None/>
            </a:pPr>
            <a:r>
              <a:rPr lang="en-US" altLang="en-US" sz="280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 </a:t>
            </a: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None/>
            </a:pPr>
            <a:r>
              <a:rPr lang="en-US" altLang="en-US" sz="2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Challenges in detecting road markings</a:t>
            </a: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</a:pPr>
            <a:r>
              <a:rPr lang="en-US" altLang="en-US" sz="280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Lack of a automated system and laid down standards for monitoring them</a:t>
            </a: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</a:pPr>
            <a:r>
              <a:rPr lang="en-US" altLang="en-US" sz="280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Poor quality paints that are non reflective</a:t>
            </a: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</a:pPr>
            <a:endParaRPr lang="en-US" altLang="en-US" sz="280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  <a:sym typeface="Arial" panose="020B0604020202020204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None/>
            </a:pPr>
            <a:r>
              <a:rPr lang="en-US" altLang="en-US" sz="2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Input factors for classifying and assessing road markings</a:t>
            </a: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</a:pPr>
            <a:r>
              <a:rPr lang="en-US" altLang="en-US" sz="280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High-resolution visuals of the road surface</a:t>
            </a: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</a:pPr>
            <a:r>
              <a:rPr lang="en-US" altLang="en-US" sz="280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Lighting conditions which will enable the cameras or sensors detect the road markings accurately</a:t>
            </a:r>
          </a:p>
        </p:txBody>
      </p:sp>
      <p:pic>
        <p:nvPicPr>
          <p:cNvPr id="2" name="Picture 1" descr="EIZ Green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8163" y="-4988"/>
            <a:ext cx="1005028" cy="1033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D8A8D">
                <a:alpha val="100000"/>
              </a:srgbClr>
            </a:gs>
            <a:gs pos="50000">
              <a:srgbClr val="0A3F3A">
                <a:alpha val="100000"/>
              </a:srgbClr>
            </a:gs>
            <a:gs pos="100000">
              <a:srgbClr val="2BA69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635" y="734060"/>
            <a:ext cx="12191365" cy="6123940"/>
            <a:chOff x="0" y="0"/>
            <a:chExt cx="1959670" cy="25494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9670" cy="2549477"/>
            </a:xfrm>
            <a:custGeom>
              <a:avLst/>
              <a:gdLst/>
              <a:ahLst/>
              <a:cxnLst/>
              <a:rect l="l" t="t" r="r" b="b"/>
              <a:pathLst>
                <a:path w="1959670" h="2549477">
                  <a:moveTo>
                    <a:pt x="0" y="0"/>
                  </a:moveTo>
                  <a:lnTo>
                    <a:pt x="1959670" y="0"/>
                  </a:lnTo>
                  <a:lnTo>
                    <a:pt x="1959670" y="2549477"/>
                  </a:lnTo>
                  <a:lnTo>
                    <a:pt x="0" y="25494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959670" cy="2549476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0"/>
            <a:ext cx="12192000" cy="1061274"/>
            <a:chOff x="0" y="0"/>
            <a:chExt cx="1959670" cy="5389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59670" cy="538992"/>
            </a:xfrm>
            <a:custGeom>
              <a:avLst/>
              <a:gdLst/>
              <a:ahLst/>
              <a:cxnLst/>
              <a:rect l="l" t="t" r="r" b="b"/>
              <a:pathLst>
                <a:path w="1959670" h="538992">
                  <a:moveTo>
                    <a:pt x="0" y="0"/>
                  </a:moveTo>
                  <a:lnTo>
                    <a:pt x="1959670" y="0"/>
                  </a:lnTo>
                  <a:lnTo>
                    <a:pt x="1959670" y="538992"/>
                  </a:lnTo>
                  <a:lnTo>
                    <a:pt x="0" y="538992"/>
                  </a:lnTo>
                  <a:close/>
                </a:path>
              </a:pathLst>
            </a:custGeom>
            <a:solidFill>
              <a:srgbClr val="80BF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959670" cy="538992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62000" y="-609600"/>
            <a:ext cx="10092055" cy="12166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12230"/>
              </a:lnSpc>
            </a:pP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CONCLUSION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5" y="734060"/>
            <a:ext cx="11888470" cy="476186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indent="0" algn="l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indent="0" algn="ctr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sp>
        <p:nvSpPr>
          <p:cNvPr id="3" name="Google Shape;269;p20"/>
          <p:cNvSpPr txBox="1"/>
          <p:nvPr/>
        </p:nvSpPr>
        <p:spPr>
          <a:xfrm>
            <a:off x="69049" y="1604146"/>
            <a:ext cx="12095480" cy="148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Proposed AI model to detect road markings</a:t>
            </a:r>
            <a:endParaRPr lang="en-US" altLang="en-US" sz="28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  <a:sym typeface="Arial" panose="020B0604020202020204"/>
            </a:endParaRP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YOLOv11 was found to be a superior AI model compared to YOLOv8 and RT-DETR</a:t>
            </a: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YOLOv11-based automated road marking system is feasible for integration with RDA systems.</a:t>
            </a: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Despite its viability, the model cannot guarantee 100% detection accuracy due to false negative rate. </a:t>
            </a: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Therefore, human verification or secondary validation remains essential to ensure all markings are detected.</a:t>
            </a: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</a:pPr>
            <a:endParaRPr lang="en-US" altLang="en-US" sz="280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  <a:sym typeface="Arial" panose="020B0604020202020204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sz="280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  <a:sym typeface="Arial" panose="020B0604020202020204"/>
            </a:endParaRPr>
          </a:p>
        </p:txBody>
      </p:sp>
      <p:pic>
        <p:nvPicPr>
          <p:cNvPr id="2" name="Picture 1" descr="EIZ Green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8163" y="-4988"/>
            <a:ext cx="1005028" cy="1033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D8A8D">
                <a:alpha val="100000"/>
              </a:srgbClr>
            </a:gs>
            <a:gs pos="50000">
              <a:srgbClr val="0A3F3A">
                <a:alpha val="100000"/>
              </a:srgbClr>
            </a:gs>
            <a:gs pos="100000">
              <a:srgbClr val="2BA69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635" y="734060"/>
            <a:ext cx="12191365" cy="6123940"/>
            <a:chOff x="0" y="0"/>
            <a:chExt cx="1959670" cy="25494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9670" cy="2549477"/>
            </a:xfrm>
            <a:custGeom>
              <a:avLst/>
              <a:gdLst/>
              <a:ahLst/>
              <a:cxnLst/>
              <a:rect l="l" t="t" r="r" b="b"/>
              <a:pathLst>
                <a:path w="1959670" h="2549477">
                  <a:moveTo>
                    <a:pt x="0" y="0"/>
                  </a:moveTo>
                  <a:lnTo>
                    <a:pt x="1959670" y="0"/>
                  </a:lnTo>
                  <a:lnTo>
                    <a:pt x="1959670" y="2549477"/>
                  </a:lnTo>
                  <a:lnTo>
                    <a:pt x="0" y="25494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959670" cy="2549476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0"/>
            <a:ext cx="12192000" cy="1061274"/>
            <a:chOff x="0" y="0"/>
            <a:chExt cx="1959670" cy="5389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59670" cy="538992"/>
            </a:xfrm>
            <a:custGeom>
              <a:avLst/>
              <a:gdLst/>
              <a:ahLst/>
              <a:cxnLst/>
              <a:rect l="l" t="t" r="r" b="b"/>
              <a:pathLst>
                <a:path w="1959670" h="538992">
                  <a:moveTo>
                    <a:pt x="0" y="0"/>
                  </a:moveTo>
                  <a:lnTo>
                    <a:pt x="1959670" y="0"/>
                  </a:lnTo>
                  <a:lnTo>
                    <a:pt x="1959670" y="538992"/>
                  </a:lnTo>
                  <a:lnTo>
                    <a:pt x="0" y="538992"/>
                  </a:lnTo>
                  <a:close/>
                </a:path>
              </a:pathLst>
            </a:custGeom>
            <a:solidFill>
              <a:srgbClr val="80BF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959670" cy="538992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98842" y="-583155"/>
            <a:ext cx="10092055" cy="12166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12230"/>
              </a:lnSpc>
            </a:pPr>
            <a:r>
              <a:rPr lang="en-US" sz="3200" b="1" dirty="0"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LIMITATIONS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Poppins Bold" panose="00000800000000000000"/>
              <a:cs typeface="Times New Roman" panose="02020603050405020304" pitchFamily="18" charset="0"/>
              <a:sym typeface="Poppins Bold" panose="000008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35" y="734060"/>
            <a:ext cx="11888470" cy="476186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indent="0" algn="l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indent="0" algn="ctr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sp>
        <p:nvSpPr>
          <p:cNvPr id="3" name="Google Shape;269;p20"/>
          <p:cNvSpPr txBox="1"/>
          <p:nvPr/>
        </p:nvSpPr>
        <p:spPr>
          <a:xfrm>
            <a:off x="69049" y="1604146"/>
            <a:ext cx="12095480" cy="148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indent="-45720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size of 525 images can be considered a modest dataset. </a:t>
            </a:r>
          </a:p>
          <a:p>
            <a:pPr marL="457200" indent="-45720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Though adequate to begin training a model, but in comparison to some studies which use 1,000 images, it is a modest sample.</a:t>
            </a:r>
          </a:p>
          <a:p>
            <a:pPr indent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ractical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challenges of obtaining labelled infrastructure data, affect model performance specifically for RT-DETR, as larger training set sizes are usually recommended.</a:t>
            </a:r>
          </a:p>
          <a:p>
            <a:pPr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2" name="Picture 1" descr="EIZ Green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8163" y="-4988"/>
            <a:ext cx="1005028" cy="1033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D8A8D">
                <a:alpha val="100000"/>
              </a:srgbClr>
            </a:gs>
            <a:gs pos="50000">
              <a:srgbClr val="0A3F3A">
                <a:alpha val="100000"/>
              </a:srgbClr>
            </a:gs>
            <a:gs pos="100000">
              <a:srgbClr val="2BA69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635" y="734060"/>
            <a:ext cx="12191365" cy="6123940"/>
            <a:chOff x="0" y="0"/>
            <a:chExt cx="1959670" cy="25494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9670" cy="2549477"/>
            </a:xfrm>
            <a:custGeom>
              <a:avLst/>
              <a:gdLst/>
              <a:ahLst/>
              <a:cxnLst/>
              <a:rect l="l" t="t" r="r" b="b"/>
              <a:pathLst>
                <a:path w="1959670" h="2549477">
                  <a:moveTo>
                    <a:pt x="0" y="0"/>
                  </a:moveTo>
                  <a:lnTo>
                    <a:pt x="1959670" y="0"/>
                  </a:lnTo>
                  <a:lnTo>
                    <a:pt x="1959670" y="2549477"/>
                  </a:lnTo>
                  <a:lnTo>
                    <a:pt x="0" y="25494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959670" cy="2549476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0"/>
            <a:ext cx="12192000" cy="1047750"/>
            <a:chOff x="0" y="0"/>
            <a:chExt cx="1959670" cy="5389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59670" cy="538992"/>
            </a:xfrm>
            <a:custGeom>
              <a:avLst/>
              <a:gdLst/>
              <a:ahLst/>
              <a:cxnLst/>
              <a:rect l="l" t="t" r="r" b="b"/>
              <a:pathLst>
                <a:path w="1959670" h="538992">
                  <a:moveTo>
                    <a:pt x="0" y="0"/>
                  </a:moveTo>
                  <a:lnTo>
                    <a:pt x="1959670" y="0"/>
                  </a:lnTo>
                  <a:lnTo>
                    <a:pt x="1959670" y="538992"/>
                  </a:lnTo>
                  <a:lnTo>
                    <a:pt x="0" y="538992"/>
                  </a:lnTo>
                  <a:close/>
                </a:path>
              </a:pathLst>
            </a:custGeom>
            <a:solidFill>
              <a:srgbClr val="80BF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959670" cy="538992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62000" y="-609600"/>
            <a:ext cx="10092055" cy="12166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12230"/>
              </a:lnSpc>
            </a:pP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RECOMMENDATIONS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0" y="1048385"/>
            <a:ext cx="11888470" cy="476186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indent="0" algn="l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indent="0" algn="ctr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sp>
        <p:nvSpPr>
          <p:cNvPr id="3" name="Google Shape;269;p20"/>
          <p:cNvSpPr txBox="1"/>
          <p:nvPr/>
        </p:nvSpPr>
        <p:spPr>
          <a:xfrm>
            <a:off x="97376" y="1435417"/>
            <a:ext cx="12095480" cy="148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RDA should utilize large datasets for enhanced analysis and train the model under challenging conditions.</a:t>
            </a:r>
          </a:p>
          <a:p>
            <a:pPr marR="0" lvl="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altLang="en-US" sz="280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  <a:sym typeface="Arial" panose="020B0604020202020204"/>
            </a:endParaRP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RDA should work with different types of road markings to ensure comprehensive coverage.</a:t>
            </a:r>
          </a:p>
          <a:p>
            <a:pPr marR="0" lvl="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altLang="en-US" sz="280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  <a:sym typeface="Arial" panose="020B0604020202020204"/>
            </a:endParaRP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RDA should invest in high-performance computer hardware with recommended specifications such as CPU: i9/Ryzen 9,GPU: RTX 4080/4090, RAM 64GB+ and storage of 2TB SSD.</a:t>
            </a:r>
            <a:endParaRPr lang="en-US" altLang="en-US" sz="280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  <a:sym typeface="Arial" panose="020B0604020202020204"/>
            </a:endParaRPr>
          </a:p>
        </p:txBody>
      </p:sp>
      <p:pic>
        <p:nvPicPr>
          <p:cNvPr id="2" name="Picture 1" descr="EIZ Green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8163" y="-4988"/>
            <a:ext cx="1005028" cy="1033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D8A8D">
                <a:alpha val="100000"/>
              </a:srgbClr>
            </a:gs>
            <a:gs pos="50000">
              <a:srgbClr val="0A3F3A">
                <a:alpha val="100000"/>
              </a:srgbClr>
            </a:gs>
            <a:gs pos="100000">
              <a:srgbClr val="2BA69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636" y="734060"/>
            <a:ext cx="12191364" cy="6276340"/>
            <a:chOff x="0" y="0"/>
            <a:chExt cx="1959670" cy="25494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9670" cy="2549477"/>
            </a:xfrm>
            <a:custGeom>
              <a:avLst/>
              <a:gdLst/>
              <a:ahLst/>
              <a:cxnLst/>
              <a:rect l="l" t="t" r="r" b="b"/>
              <a:pathLst>
                <a:path w="1959670" h="2549477">
                  <a:moveTo>
                    <a:pt x="0" y="0"/>
                  </a:moveTo>
                  <a:lnTo>
                    <a:pt x="1959670" y="0"/>
                  </a:lnTo>
                  <a:lnTo>
                    <a:pt x="1959670" y="2549477"/>
                  </a:lnTo>
                  <a:lnTo>
                    <a:pt x="0" y="25494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959670" cy="2549476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-1"/>
            <a:ext cx="12192000" cy="1028619"/>
            <a:chOff x="0" y="0"/>
            <a:chExt cx="1959670" cy="5389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59670" cy="538992"/>
            </a:xfrm>
            <a:custGeom>
              <a:avLst/>
              <a:gdLst/>
              <a:ahLst/>
              <a:cxnLst/>
              <a:rect l="l" t="t" r="r" b="b"/>
              <a:pathLst>
                <a:path w="1959670" h="538992">
                  <a:moveTo>
                    <a:pt x="0" y="0"/>
                  </a:moveTo>
                  <a:lnTo>
                    <a:pt x="1959670" y="0"/>
                  </a:lnTo>
                  <a:lnTo>
                    <a:pt x="1959670" y="538992"/>
                  </a:lnTo>
                  <a:lnTo>
                    <a:pt x="0" y="538992"/>
                  </a:lnTo>
                  <a:close/>
                </a:path>
              </a:pathLst>
            </a:custGeom>
            <a:solidFill>
              <a:srgbClr val="80BF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959670" cy="538992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62000" y="-609600"/>
            <a:ext cx="10092055" cy="12166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12230"/>
              </a:lnSpc>
            </a:pP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Poppins Bold" panose="00000800000000000000"/>
                <a:cs typeface="Times New Roman" panose="02020603050405020304" pitchFamily="18" charset="0"/>
                <a:sym typeface="Poppins Bold" panose="00000800000000000000"/>
              </a:rPr>
              <a:t>REFERENCES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0" y="1048385"/>
            <a:ext cx="11888470" cy="476186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indent="0" algn="l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indent="0" algn="ctr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sp>
        <p:nvSpPr>
          <p:cNvPr id="3" name="Google Shape;269;p20"/>
          <p:cNvSpPr txBox="1"/>
          <p:nvPr/>
        </p:nvSpPr>
        <p:spPr>
          <a:xfrm>
            <a:off x="101150" y="1202601"/>
            <a:ext cx="11989699" cy="148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v"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Antariksa, G., Chakraborty, R.,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Somvanshi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, S., Das, S.,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Jalayer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, M., Patel, D. and Mills, D., 2025. Comparative analysis of advanced AI-based object detection models for pavement marking quality assessment during daytime.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arXiv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 preprint arXiv:2503.11008. https://doi.org/10.48550/arXiv.2503.11008      [Accessed on 20th June 2025]</a:t>
            </a: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v"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Bernard, H. R. (2002). Research methods in anthropology: Qualitative and quantitative approaches (3rd ed.). Walnut Creek, CA: Alta Mira Press.</a:t>
            </a: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v"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Braun, V. and Clarke, V. (2006). Using thematic analysis in psychology. Qualitative Research in Psychology, [online] 3(2), pp.77–101.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doi:https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://doi.org/10.1191/1478088706qp063oa. [Accessed 29 Jun. 2025]</a:t>
            </a: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v"/>
            </a:pP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Chengula,D.H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 (2018) Study on Performance of Road Signs and Markings along TANZAM Highway in Mbeya Region, Tanzania .Mbeya: University of Mbeya.</a:t>
            </a:r>
            <a:endParaRPr lang="en-US" altLang="en-US" sz="2400" b="1" u="none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  <a:sym typeface="Arial" panose="020B0604020202020204"/>
            </a:endParaRPr>
          </a:p>
          <a:p>
            <a:pPr marL="457200" marR="0" lvl="0" indent="-457200" algn="l" rtl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v"/>
            </a:pP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Kabamba.C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 (2024)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Rda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 And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Ernkate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 Launch Road Safety Mobile Application.[Online] Available from: https://www.rda.org.zm/?p=2862 [Accessed: 19th March 2025]</a:t>
            </a:r>
            <a:endParaRPr lang="en-US" altLang="en-US" sz="2400" u="none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  <a:sym typeface="Arial" panose="020B0604020202020204"/>
            </a:endParaRPr>
          </a:p>
          <a:p>
            <a:pPr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endParaRPr lang="en-US" altLang="en-US" sz="24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  <a:sym typeface="Arial" panose="020B0604020202020204"/>
            </a:endParaRPr>
          </a:p>
        </p:txBody>
      </p:sp>
      <p:pic>
        <p:nvPicPr>
          <p:cNvPr id="2" name="Picture 1" descr="EIZ Green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8163" y="-4988"/>
            <a:ext cx="1005028" cy="1033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D8A8D">
                <a:alpha val="100000"/>
              </a:srgbClr>
            </a:gs>
            <a:gs pos="50000">
              <a:srgbClr val="0A3F3A">
                <a:alpha val="100000"/>
              </a:srgbClr>
            </a:gs>
            <a:gs pos="100000">
              <a:srgbClr val="2BA69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0" y="-1"/>
            <a:ext cx="12192000" cy="1056559"/>
            <a:chOff x="0" y="0"/>
            <a:chExt cx="1959670" cy="5389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59670" cy="538992"/>
            </a:xfrm>
            <a:custGeom>
              <a:avLst/>
              <a:gdLst/>
              <a:ahLst/>
              <a:cxnLst/>
              <a:rect l="l" t="t" r="r" b="b"/>
              <a:pathLst>
                <a:path w="1959670" h="538992">
                  <a:moveTo>
                    <a:pt x="0" y="0"/>
                  </a:moveTo>
                  <a:lnTo>
                    <a:pt x="1959670" y="0"/>
                  </a:lnTo>
                  <a:lnTo>
                    <a:pt x="1959670" y="538992"/>
                  </a:lnTo>
                  <a:lnTo>
                    <a:pt x="0" y="538992"/>
                  </a:lnTo>
                  <a:close/>
                </a:path>
              </a:pathLst>
            </a:custGeom>
            <a:solidFill>
              <a:srgbClr val="80BF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959670" cy="538992"/>
            </a:xfrm>
            <a:prstGeom prst="rect">
              <a:avLst/>
            </a:prstGeom>
          </p:spPr>
          <p:txBody>
            <a:bodyPr lIns="33866" tIns="33866" rIns="33866" bIns="33866" rtlCol="0" anchor="ctr"/>
            <a:lstStyle/>
            <a:p>
              <a:pPr algn="ctr">
                <a:lnSpc>
                  <a:spcPts val="2730"/>
                </a:lnSpc>
              </a:pPr>
              <a:endParaRPr sz="120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0" y="1048385"/>
            <a:ext cx="11888470" cy="476186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indent="0" algn="l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indent="0" algn="ctr" fontAlgn="auto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u="sng" dirty="0">
              <a:solidFill>
                <a:schemeClr val="tx1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solidFill>
                <a:srgbClr val="0B4B49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6000" dirty="0">
                <a:solidFill>
                  <a:schemeClr val="bg1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THE END</a:t>
            </a:r>
          </a:p>
        </p:txBody>
      </p:sp>
      <p:sp>
        <p:nvSpPr>
          <p:cNvPr id="3" name="Google Shape;269;p20"/>
          <p:cNvSpPr txBox="1"/>
          <p:nvPr/>
        </p:nvSpPr>
        <p:spPr>
          <a:xfrm>
            <a:off x="635" y="762000"/>
            <a:ext cx="12095480" cy="148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endParaRPr lang="en-US" altLang="en-US" sz="24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  <a:sym typeface="Arial" panose="020B0604020202020204"/>
            </a:endParaRPr>
          </a:p>
        </p:txBody>
      </p:sp>
      <p:pic>
        <p:nvPicPr>
          <p:cNvPr id="4" name="Picture 3" descr="EIZ Green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090972" y="620210"/>
            <a:ext cx="2010056" cy="2067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959*206"/>
  <p:tag name="TABLE_ENDDRAG_RECT" val="0*336*959*20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995</Words>
  <Application>Microsoft Office PowerPoint</Application>
  <PresentationFormat>Widescreen</PresentationFormat>
  <Paragraphs>164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Times New Roman</vt:lpstr>
      <vt:lpstr>Wingdings</vt:lpstr>
      <vt:lpstr>Calibri</vt:lpstr>
      <vt:lpstr>Poppins Semi-Bold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and White Modern Artificial Intelligence Presentation</dc:title>
  <dc:creator>M</dc:creator>
  <cp:lastModifiedBy>Reviewer</cp:lastModifiedBy>
  <cp:revision>65</cp:revision>
  <dcterms:created xsi:type="dcterms:W3CDTF">2006-08-16T00:00:00Z</dcterms:created>
  <dcterms:modified xsi:type="dcterms:W3CDTF">2026-04-04T08:10:59Z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D758874168B94658B918D19EAEBE4D58_12</vt:lpwstr>
  </property>
  <property fmtid="{D5CDD505-2E9C-101B-9397-08002B2CF9AE}" pid="3" name="KSOProductBuildVer">
    <vt:lpwstr>1033-12.2.0.23196</vt:lpwstr>
  </property>
</Properties>
</file>