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rial Bold" panose="020B0704020202020204" pitchFamily="34" charset="0"/>
      <p:regular r:id="rId21"/>
      <p:bold r:id="rId22"/>
    </p:embeddedFont>
    <p:embeddedFont>
      <p:font typeface="Arial Bold Italics" panose="020B0604020202020204" charset="0"/>
      <p:regular r:id="rId23"/>
    </p:embeddedFont>
    <p:embeddedFont>
      <p:font typeface="Arial Italics" panose="020B0604020202020204" charset="0"/>
      <p:regular r:id="rId24"/>
    </p:embeddedFont>
    <p:embeddedFont>
      <p:font typeface="Open Sans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53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71850" y="2328155"/>
            <a:ext cx="11544300" cy="1371600"/>
            <a:chOff x="0" y="0"/>
            <a:chExt cx="15392400" cy="182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92400" cy="1828800"/>
            </a:xfrm>
            <a:custGeom>
              <a:avLst/>
              <a:gdLst/>
              <a:ahLst/>
              <a:cxnLst/>
              <a:rect l="l" t="t" r="r" b="b"/>
              <a:pathLst>
                <a:path w="15392400" h="1828800">
                  <a:moveTo>
                    <a:pt x="0" y="0"/>
                  </a:moveTo>
                  <a:lnTo>
                    <a:pt x="15392400" y="0"/>
                  </a:lnTo>
                  <a:lnTo>
                    <a:pt x="1539240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3999" b="-113999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5392400" cy="181927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3960"/>
                </a:lnSpc>
              </a:pPr>
              <a:r>
                <a:rPr lang="en-US" sz="3600" b="1">
                  <a:solidFill>
                    <a:srgbClr val="0AAA3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2026 ENGINEERING INSTITUTION OF ZAMBIA SYMPOSIUM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8635" y="4209081"/>
            <a:ext cx="17190720" cy="1554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5400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ENGINEERING WASTE-TO-VALUE SYSTEMS FOR </a:t>
            </a:r>
          </a:p>
          <a:p>
            <a:pPr algn="ctr">
              <a:lnSpc>
                <a:spcPts val="5940"/>
              </a:lnSpc>
            </a:pPr>
            <a:r>
              <a:rPr lang="en-US" sz="5400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A CIRCULAR ECONOMY IN ZAMBIA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07501" y="130310"/>
            <a:ext cx="2072997" cy="1978770"/>
            <a:chOff x="0" y="0"/>
            <a:chExt cx="3352800" cy="3200400"/>
          </a:xfrm>
        </p:grpSpPr>
        <p:sp>
          <p:nvSpPr>
            <p:cNvPr id="7" name="Freeform 7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774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308296" y="7326752"/>
            <a:ext cx="9671409" cy="1026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00" b="1">
                <a:solidFill>
                  <a:srgbClr val="00AA3F"/>
                </a:solidFill>
                <a:latin typeface="Arial Bold"/>
                <a:ea typeface="Arial Bold"/>
                <a:cs typeface="Arial Bold"/>
                <a:sym typeface="Arial Bold"/>
              </a:rPr>
              <a:t>Presenter: Eng. Robert Mwenya</a:t>
            </a:r>
          </a:p>
          <a:p>
            <a:pPr algn="ctr">
              <a:lnSpc>
                <a:spcPts val="3960"/>
              </a:lnSpc>
            </a:pPr>
            <a:r>
              <a:rPr lang="en-US" sz="3600" b="1">
                <a:solidFill>
                  <a:srgbClr val="00AA3F"/>
                </a:solidFill>
                <a:latin typeface="Arial Bold"/>
                <a:ea typeface="Arial Bold"/>
                <a:cs typeface="Arial Bold"/>
                <a:sym typeface="Arial Bold"/>
              </a:rPr>
              <a:t>Date:	Thursday, 16ᵗʰ April 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72058" y="9267825"/>
            <a:ext cx="10743883" cy="53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Avani Victoria Falls Resort, Livingstone, Zambia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76361" y="5995762"/>
            <a:ext cx="12735278" cy="41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2"/>
              </a:lnSpc>
            </a:pPr>
            <a:r>
              <a:rPr lang="en-US" sz="2802" b="1" i="1">
                <a:solidFill>
                  <a:srgbClr val="FF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Integrating Recycling, Composting and Anaerobic Digestion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7739355" y="0"/>
            <a:ext cx="548645" cy="10502061"/>
            <a:chOff x="0" y="0"/>
            <a:chExt cx="433497" cy="82979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3497" cy="8297925"/>
            </a:xfrm>
            <a:custGeom>
              <a:avLst/>
              <a:gdLst/>
              <a:ahLst/>
              <a:cxnLst/>
              <a:rect l="l" t="t" r="r" b="b"/>
              <a:pathLst>
                <a:path w="433497" h="8297925">
                  <a:moveTo>
                    <a:pt x="0" y="0"/>
                  </a:moveTo>
                  <a:lnTo>
                    <a:pt x="433497" y="0"/>
                  </a:lnTo>
                  <a:lnTo>
                    <a:pt x="433497" y="8297925"/>
                  </a:lnTo>
                  <a:lnTo>
                    <a:pt x="0" y="8297925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33497" cy="8336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-131324"/>
            <a:ext cx="545916" cy="10633384"/>
            <a:chOff x="0" y="0"/>
            <a:chExt cx="431341" cy="840168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31341" cy="8401686"/>
            </a:xfrm>
            <a:custGeom>
              <a:avLst/>
              <a:gdLst/>
              <a:ahLst/>
              <a:cxnLst/>
              <a:rect l="l" t="t" r="r" b="b"/>
              <a:pathLst>
                <a:path w="431341" h="8401686">
                  <a:moveTo>
                    <a:pt x="0" y="0"/>
                  </a:moveTo>
                  <a:lnTo>
                    <a:pt x="431341" y="0"/>
                  </a:lnTo>
                  <a:lnTo>
                    <a:pt x="431341" y="8401686"/>
                  </a:lnTo>
                  <a:lnTo>
                    <a:pt x="0" y="8401686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31341" cy="84397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02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5143500"/>
            <a:ext cx="5143500" cy="5143500"/>
            <a:chOff x="0" y="0"/>
            <a:chExt cx="4064000" cy="4064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0" cy="4064000"/>
            </a:xfrm>
            <a:custGeom>
              <a:avLst/>
              <a:gdLst/>
              <a:ahLst/>
              <a:cxnLst/>
              <a:rect l="l" t="t" r="r" b="b"/>
              <a:pathLst>
                <a:path w="4064000" h="4064000">
                  <a:moveTo>
                    <a:pt x="0" y="0"/>
                  </a:moveTo>
                  <a:lnTo>
                    <a:pt x="4064000" y="0"/>
                  </a:lnTo>
                  <a:lnTo>
                    <a:pt x="4064000" y="4064000"/>
                  </a:lnTo>
                  <a:lnTo>
                    <a:pt x="0" y="40640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064000" cy="410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1221340"/>
            <a:ext cx="7170619" cy="8036960"/>
            <a:chOff x="0" y="0"/>
            <a:chExt cx="9560825" cy="10715947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 l="20232" r="20232"/>
            <a:stretch>
              <a:fillRect/>
            </a:stretch>
          </p:blipFill>
          <p:spPr>
            <a:xfrm>
              <a:off x="0" y="0"/>
              <a:ext cx="9560825" cy="10715947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8672334" y="1376558"/>
            <a:ext cx="8192870" cy="141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THE CHALLENGE: MUNICIPAL SOLID WASTE IN ZAMBIA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51418" y="2777887"/>
            <a:ext cx="8586966" cy="6287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Rapid urbanisation → ↑ municipal solid waste (MSW)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0.5–0.7 kg/person/day waste generation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Organic fraction &gt;50%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Disposal-dominated systems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Low material and energy recovery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Environmental impacts: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Methane emissions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Groundwater contamination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7" name="Freeform 17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774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97365" y="8822456"/>
            <a:ext cx="183753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03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628650" y="9520947"/>
            <a:ext cx="19545300" cy="766053"/>
            <a:chOff x="0" y="0"/>
            <a:chExt cx="15443200" cy="6052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443200" cy="605277"/>
            </a:xfrm>
            <a:custGeom>
              <a:avLst/>
              <a:gdLst/>
              <a:ahLst/>
              <a:cxnLst/>
              <a:rect l="l" t="t" r="r" b="b"/>
              <a:pathLst>
                <a:path w="15443200" h="605277">
                  <a:moveTo>
                    <a:pt x="0" y="0"/>
                  </a:moveTo>
                  <a:lnTo>
                    <a:pt x="15443200" y="0"/>
                  </a:lnTo>
                  <a:lnTo>
                    <a:pt x="15443200" y="605277"/>
                  </a:lnTo>
                  <a:lnTo>
                    <a:pt x="0" y="605277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5443200" cy="643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55162" y="1540387"/>
            <a:ext cx="7404138" cy="6825017"/>
            <a:chOff x="0" y="0"/>
            <a:chExt cx="9872184" cy="9100022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 l="9367" r="9367"/>
            <a:stretch>
              <a:fillRect/>
            </a:stretch>
          </p:blipFill>
          <p:spPr>
            <a:xfrm>
              <a:off x="0" y="0"/>
              <a:ext cx="9872184" cy="9100022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3230925" y="702628"/>
            <a:ext cx="11826151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OPPORTUNITY: RESOURCE RECOVERY POTENTIAL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6663" y="1311787"/>
            <a:ext cx="10019835" cy="7697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 organic waste fraction (&gt;50%)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Suitable for biological treatment: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Composting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Anaerobic digestion (AD)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Recoverable recyclables: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Plastics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Metals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Paper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Untapped energy potential from waste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Opportunity for local value addition (SMEs)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Transition from waste disposal → resource recovery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7" name="Freeform 17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774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04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628650" y="9520947"/>
            <a:ext cx="19545300" cy="766053"/>
            <a:chOff x="0" y="0"/>
            <a:chExt cx="15443200" cy="6052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443200" cy="605277"/>
            </a:xfrm>
            <a:custGeom>
              <a:avLst/>
              <a:gdLst/>
              <a:ahLst/>
              <a:cxnLst/>
              <a:rect l="l" t="t" r="r" b="b"/>
              <a:pathLst>
                <a:path w="15443200" h="605277">
                  <a:moveTo>
                    <a:pt x="0" y="0"/>
                  </a:moveTo>
                  <a:lnTo>
                    <a:pt x="15443200" y="0"/>
                  </a:lnTo>
                  <a:lnTo>
                    <a:pt x="15443200" y="605277"/>
                  </a:lnTo>
                  <a:lnTo>
                    <a:pt x="0" y="605277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5443200" cy="643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096172" y="1028700"/>
            <a:ext cx="6031804" cy="8229600"/>
            <a:chOff x="0" y="0"/>
            <a:chExt cx="8042406" cy="1097280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 l="25546" r="25546"/>
            <a:stretch>
              <a:fillRect/>
            </a:stretch>
          </p:blipFill>
          <p:spPr>
            <a:xfrm>
              <a:off x="0" y="0"/>
              <a:ext cx="8042406" cy="10972800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028700" y="942975"/>
            <a:ext cx="9934122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STUDY OBJECTIVES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6663" y="1885313"/>
            <a:ext cx="9739509" cy="6287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Assess challenges in MSW management in Zambia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 an integrated Waste-to-Value (WTV) system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Combine: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Recycling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Composting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Anaerobic digestion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Evaluate environmental and economic benefits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Propose a phased implementation strategy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7" name="Freeform 17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774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05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5143500"/>
            <a:ext cx="5143500" cy="5143500"/>
            <a:chOff x="0" y="0"/>
            <a:chExt cx="4064000" cy="4064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0" cy="4064000"/>
            </a:xfrm>
            <a:custGeom>
              <a:avLst/>
              <a:gdLst/>
              <a:ahLst/>
              <a:cxnLst/>
              <a:rect l="l" t="t" r="r" b="b"/>
              <a:pathLst>
                <a:path w="4064000" h="4064000">
                  <a:moveTo>
                    <a:pt x="0" y="0"/>
                  </a:moveTo>
                  <a:lnTo>
                    <a:pt x="4064000" y="0"/>
                  </a:lnTo>
                  <a:lnTo>
                    <a:pt x="4064000" y="4064000"/>
                  </a:lnTo>
                  <a:lnTo>
                    <a:pt x="0" y="40640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064000" cy="410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1028700"/>
            <a:ext cx="7170619" cy="8036960"/>
            <a:chOff x="0" y="0"/>
            <a:chExt cx="9560825" cy="10715947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 l="14697" r="25747"/>
            <a:stretch>
              <a:fillRect/>
            </a:stretch>
          </p:blipFill>
          <p:spPr>
            <a:xfrm>
              <a:off x="0" y="0"/>
              <a:ext cx="9560825" cy="10715947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8199319" y="904875"/>
            <a:ext cx="9059981" cy="61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WASTE-TO-VALUE (WTV) CONCEPT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06255" y="1885313"/>
            <a:ext cx="7928042" cy="6287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Conversion of waste into valuable products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Circular economy approach</a:t>
            </a:r>
          </a:p>
          <a:p>
            <a:pPr marL="604513" lvl="1" indent="-302256" algn="l">
              <a:lnSpc>
                <a:spcPts val="55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 recovery pathways: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Materials (recycling)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Energy (biogas)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Soil products (compost, digestate)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Integrated waste management system</a:t>
            </a:r>
          </a:p>
          <a:p>
            <a:pPr marL="1209026" lvl="2" indent="-403009" algn="l">
              <a:lnSpc>
                <a:spcPts val="55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Reduces reliance on disposal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7" name="Freeform 17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774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8356" y="2606890"/>
            <a:ext cx="16568636" cy="6053892"/>
            <a:chOff x="0" y="0"/>
            <a:chExt cx="13091268" cy="47833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091268" cy="4783322"/>
            </a:xfrm>
            <a:custGeom>
              <a:avLst/>
              <a:gdLst/>
              <a:ahLst/>
              <a:cxnLst/>
              <a:rect l="l" t="t" r="r" b="b"/>
              <a:pathLst>
                <a:path w="13091268" h="4783322">
                  <a:moveTo>
                    <a:pt x="0" y="0"/>
                  </a:moveTo>
                  <a:lnTo>
                    <a:pt x="13091268" y="0"/>
                  </a:lnTo>
                  <a:lnTo>
                    <a:pt x="13091268" y="4783322"/>
                  </a:lnTo>
                  <a:lnTo>
                    <a:pt x="0" y="4783322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091268" cy="4821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2" name="Freeform 12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028700" y="2899531"/>
            <a:ext cx="16230600" cy="5479727"/>
          </a:xfrm>
          <a:custGeom>
            <a:avLst/>
            <a:gdLst/>
            <a:ahLst/>
            <a:cxnLst/>
            <a:rect l="l" t="t" r="r" b="b"/>
            <a:pathLst>
              <a:path w="16230600" h="5479727">
                <a:moveTo>
                  <a:pt x="0" y="0"/>
                </a:moveTo>
                <a:lnTo>
                  <a:pt x="16230600" y="0"/>
                </a:lnTo>
                <a:lnTo>
                  <a:pt x="16230600" y="5479727"/>
                </a:lnTo>
                <a:lnTo>
                  <a:pt x="0" y="5479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2282" r="-4148" b="-43243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66240" y="942975"/>
            <a:ext cx="8192870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INTEGRATED WASTE-TO-VALUE SYSTEM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-131323"/>
            <a:ext cx="1247572" cy="1160023"/>
            <a:chOff x="0" y="0"/>
            <a:chExt cx="985736" cy="9165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85736" cy="916562"/>
            </a:xfrm>
            <a:custGeom>
              <a:avLst/>
              <a:gdLst/>
              <a:ahLst/>
              <a:cxnLst/>
              <a:rect l="l" t="t" r="r" b="b"/>
              <a:pathLst>
                <a:path w="985736" h="916562">
                  <a:moveTo>
                    <a:pt x="0" y="0"/>
                  </a:moveTo>
                  <a:lnTo>
                    <a:pt x="985736" y="0"/>
                  </a:lnTo>
                  <a:lnTo>
                    <a:pt x="985736" y="916562"/>
                  </a:lnTo>
                  <a:lnTo>
                    <a:pt x="0" y="916562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85736" cy="954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07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628650" y="9520947"/>
            <a:ext cx="19545300" cy="766053"/>
            <a:chOff x="0" y="0"/>
            <a:chExt cx="15443200" cy="6052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443200" cy="605277"/>
            </a:xfrm>
            <a:custGeom>
              <a:avLst/>
              <a:gdLst/>
              <a:ahLst/>
              <a:cxnLst/>
              <a:rect l="l" t="t" r="r" b="b"/>
              <a:pathLst>
                <a:path w="15443200" h="605277">
                  <a:moveTo>
                    <a:pt x="0" y="0"/>
                  </a:moveTo>
                  <a:lnTo>
                    <a:pt x="15443200" y="0"/>
                  </a:lnTo>
                  <a:lnTo>
                    <a:pt x="15443200" y="605277"/>
                  </a:lnTo>
                  <a:lnTo>
                    <a:pt x="0" y="605277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5443200" cy="643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903973" y="1028700"/>
            <a:ext cx="5224003" cy="8229600"/>
            <a:chOff x="0" y="0"/>
            <a:chExt cx="6965338" cy="1097280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 l="28821" r="28821"/>
            <a:stretch>
              <a:fillRect/>
            </a:stretch>
          </p:blipFill>
          <p:spPr>
            <a:xfrm>
              <a:off x="0" y="0"/>
              <a:ext cx="6965338" cy="10972800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836501" y="942975"/>
            <a:ext cx="9934122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METHODOLOGICAL APPROACH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28316" y="1728487"/>
            <a:ext cx="10475657" cy="693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System boundary: waste generation → final products</a:t>
            </a:r>
          </a:p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Functional unit: 1 tonne of municipal solid waste (MSW)</a:t>
            </a:r>
          </a:p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Feedstock characterisation: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Organic fraction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Moisture content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Recyclables content</a:t>
            </a:r>
          </a:p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 synthesis: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Segregation → MRF → Treatment pathways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Mass and energy balance estimation</a:t>
            </a:r>
          </a:p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Performance evaluation: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Material recovery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Energy generation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 spc="1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Environmental impact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7" name="Freeform 17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774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08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5143500"/>
            <a:ext cx="5143500" cy="5143500"/>
            <a:chOff x="0" y="0"/>
            <a:chExt cx="4064000" cy="4064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0" cy="4064000"/>
            </a:xfrm>
            <a:custGeom>
              <a:avLst/>
              <a:gdLst/>
              <a:ahLst/>
              <a:cxnLst/>
              <a:rect l="l" t="t" r="r" b="b"/>
              <a:pathLst>
                <a:path w="4064000" h="4064000">
                  <a:moveTo>
                    <a:pt x="0" y="0"/>
                  </a:moveTo>
                  <a:lnTo>
                    <a:pt x="4064000" y="0"/>
                  </a:lnTo>
                  <a:lnTo>
                    <a:pt x="4064000" y="4064000"/>
                  </a:lnTo>
                  <a:lnTo>
                    <a:pt x="0" y="40640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064000" cy="410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1729092"/>
            <a:ext cx="6741994" cy="7336569"/>
            <a:chOff x="0" y="0"/>
            <a:chExt cx="8989325" cy="9782092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 l="24211" r="24211"/>
            <a:stretch>
              <a:fillRect/>
            </a:stretch>
          </p:blipFill>
          <p:spPr>
            <a:xfrm>
              <a:off x="0" y="0"/>
              <a:ext cx="8989325" cy="9782092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8102591" y="2299984"/>
            <a:ext cx="9059981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DESIGN BASIS AND KEY ASSUMPTIONS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05864" y="3268027"/>
            <a:ext cx="9253436" cy="3655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Organic fraction: ~55% of total MSW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Biogas yield: ~100 m³/tonne of organic waste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Electrical conversion efficiency: ~35%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Plastics recovery efficiency: 70–75%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Compost/digestate yield: 25–35% of organic input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System scale: 100 tonnes/day (illustrative case)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7" name="Freeform 17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774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-117129"/>
            <a:ext cx="1112446" cy="1145829"/>
            <a:chOff x="0" y="0"/>
            <a:chExt cx="878970" cy="9053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970" cy="905346"/>
            </a:xfrm>
            <a:custGeom>
              <a:avLst/>
              <a:gdLst/>
              <a:ahLst/>
              <a:cxnLst/>
              <a:rect l="l" t="t" r="r" b="b"/>
              <a:pathLst>
                <a:path w="878970" h="905346">
                  <a:moveTo>
                    <a:pt x="0" y="0"/>
                  </a:moveTo>
                  <a:lnTo>
                    <a:pt x="878970" y="0"/>
                  </a:lnTo>
                  <a:lnTo>
                    <a:pt x="878970" y="905346"/>
                  </a:lnTo>
                  <a:lnTo>
                    <a:pt x="0" y="905346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78970" cy="943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84534" y="9943607"/>
            <a:ext cx="20048707" cy="491490"/>
            <a:chOff x="0" y="0"/>
            <a:chExt cx="15840953" cy="3883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840954" cy="388338"/>
            </a:xfrm>
            <a:custGeom>
              <a:avLst/>
              <a:gdLst/>
              <a:ahLst/>
              <a:cxnLst/>
              <a:rect l="l" t="t" r="r" b="b"/>
              <a:pathLst>
                <a:path w="15840954" h="388338">
                  <a:moveTo>
                    <a:pt x="0" y="0"/>
                  </a:moveTo>
                  <a:lnTo>
                    <a:pt x="15840954" y="0"/>
                  </a:lnTo>
                  <a:lnTo>
                    <a:pt x="15840954" y="388338"/>
                  </a:lnTo>
                  <a:lnTo>
                    <a:pt x="0" y="388338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5840953" cy="426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2" name="Freeform 12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09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00384" y="1044804"/>
            <a:ext cx="9287232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SYSTEM OUTPUTS AND MATERIAL FLOWS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8434" y="1811249"/>
            <a:ext cx="7818277" cy="1560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8" lvl="1" indent="-302259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waste processed: 100 tonnes/day</a:t>
            </a:r>
          </a:p>
          <a:p>
            <a:pPr marL="604518" lvl="1" indent="-302259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Waste recovered: 55–65%</a:t>
            </a:r>
          </a:p>
          <a:p>
            <a:pPr marL="604518" lvl="1" indent="-302259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Organic waste treated: 30–40 tonnes/day</a:t>
            </a:r>
          </a:p>
        </p:txBody>
      </p:sp>
      <p:sp>
        <p:nvSpPr>
          <p:cNvPr id="16" name="Freeform 16"/>
          <p:cNvSpPr/>
          <p:nvPr/>
        </p:nvSpPr>
        <p:spPr>
          <a:xfrm>
            <a:off x="4280853" y="3666719"/>
            <a:ext cx="9726295" cy="6069162"/>
          </a:xfrm>
          <a:custGeom>
            <a:avLst/>
            <a:gdLst/>
            <a:ahLst/>
            <a:cxnLst/>
            <a:rect l="l" t="t" r="r" b="b"/>
            <a:pathLst>
              <a:path w="9726295" h="6069162">
                <a:moveTo>
                  <a:pt x="0" y="0"/>
                </a:moveTo>
                <a:lnTo>
                  <a:pt x="9726294" y="0"/>
                </a:lnTo>
                <a:lnTo>
                  <a:pt x="9726294" y="6069162"/>
                </a:lnTo>
                <a:lnTo>
                  <a:pt x="0" y="6069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98" t="-126350" r="-119620" b="-19564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8936108" y="1811249"/>
            <a:ext cx="8837542" cy="1560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8" lvl="1" indent="-302259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Recyclables recovered: 8–10 tonnes/day</a:t>
            </a:r>
          </a:p>
          <a:p>
            <a:pPr marL="604518" lvl="1" indent="-302259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Compost and digestate: 8–12 tonnes/day</a:t>
            </a:r>
          </a:p>
          <a:p>
            <a:pPr marL="604518" lvl="1" indent="-302259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Residual waste: directed to controlled disposal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-240760"/>
            <a:ext cx="1247572" cy="1269460"/>
            <a:chOff x="0" y="0"/>
            <a:chExt cx="985736" cy="10030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85736" cy="1003030"/>
            </a:xfrm>
            <a:custGeom>
              <a:avLst/>
              <a:gdLst/>
              <a:ahLst/>
              <a:cxnLst/>
              <a:rect l="l" t="t" r="r" b="b"/>
              <a:pathLst>
                <a:path w="985736" h="1003030">
                  <a:moveTo>
                    <a:pt x="0" y="0"/>
                  </a:moveTo>
                  <a:lnTo>
                    <a:pt x="985736" y="0"/>
                  </a:lnTo>
                  <a:lnTo>
                    <a:pt x="985736" y="1003030"/>
                  </a:lnTo>
                  <a:lnTo>
                    <a:pt x="0" y="100303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85736" cy="1041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10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1543050" y="9547215"/>
            <a:ext cx="20880422" cy="698201"/>
            <a:chOff x="0" y="0"/>
            <a:chExt cx="16498111" cy="5516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98111" cy="551665"/>
            </a:xfrm>
            <a:custGeom>
              <a:avLst/>
              <a:gdLst/>
              <a:ahLst/>
              <a:cxnLst/>
              <a:rect l="l" t="t" r="r" b="b"/>
              <a:pathLst>
                <a:path w="16498111" h="551665">
                  <a:moveTo>
                    <a:pt x="0" y="0"/>
                  </a:moveTo>
                  <a:lnTo>
                    <a:pt x="16498111" y="0"/>
                  </a:lnTo>
                  <a:lnTo>
                    <a:pt x="16498111" y="551665"/>
                  </a:lnTo>
                  <a:lnTo>
                    <a:pt x="0" y="551665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6498111" cy="589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3" name="Freeform 13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8897161" y="919228"/>
            <a:ext cx="8182503" cy="8339072"/>
          </a:xfrm>
          <a:custGeom>
            <a:avLst/>
            <a:gdLst/>
            <a:ahLst/>
            <a:cxnLst/>
            <a:rect l="l" t="t" r="r" b="b"/>
            <a:pathLst>
              <a:path w="8182503" h="8339072">
                <a:moveTo>
                  <a:pt x="0" y="0"/>
                </a:moveTo>
                <a:lnTo>
                  <a:pt x="8182503" y="0"/>
                </a:lnTo>
                <a:lnTo>
                  <a:pt x="8182503" y="8339072"/>
                </a:lnTo>
                <a:lnTo>
                  <a:pt x="0" y="8339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2433" t="-26668" r="-4772" b="-8790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456360" y="1818464"/>
            <a:ext cx="5500740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ENERGY RECOVERY POTENTIAL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6663" y="3529964"/>
            <a:ext cx="7620365" cy="313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Biogas production: 3,000–4,000 m³/day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Derived from organic waste fraction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Electrical conversion efficiency: ~35%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Energy output: 6,000–8,000 kWh/day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Equivalent to powering: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300–500 households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-124757"/>
            <a:ext cx="1269460" cy="1153457"/>
            <a:chOff x="0" y="0"/>
            <a:chExt cx="1003030" cy="9113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3030" cy="911374"/>
            </a:xfrm>
            <a:custGeom>
              <a:avLst/>
              <a:gdLst/>
              <a:ahLst/>
              <a:cxnLst/>
              <a:rect l="l" t="t" r="r" b="b"/>
              <a:pathLst>
                <a:path w="1003030" h="911374">
                  <a:moveTo>
                    <a:pt x="0" y="0"/>
                  </a:moveTo>
                  <a:lnTo>
                    <a:pt x="1003030" y="0"/>
                  </a:lnTo>
                  <a:lnTo>
                    <a:pt x="1003030" y="911374"/>
                  </a:lnTo>
                  <a:lnTo>
                    <a:pt x="0" y="911374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03030" cy="949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481519" y="9623820"/>
            <a:ext cx="5625019" cy="641292"/>
            <a:chOff x="0" y="0"/>
            <a:chExt cx="4444460" cy="5067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44460" cy="506700"/>
            </a:xfrm>
            <a:custGeom>
              <a:avLst/>
              <a:gdLst/>
              <a:ahLst/>
              <a:cxnLst/>
              <a:rect l="l" t="t" r="r" b="b"/>
              <a:pathLst>
                <a:path w="4444460" h="506700">
                  <a:moveTo>
                    <a:pt x="0" y="0"/>
                  </a:moveTo>
                  <a:lnTo>
                    <a:pt x="4444460" y="0"/>
                  </a:lnTo>
                  <a:lnTo>
                    <a:pt x="4444460" y="506700"/>
                  </a:lnTo>
                  <a:lnTo>
                    <a:pt x="0" y="5067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444460" cy="544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445666" y="942975"/>
            <a:ext cx="9396668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RECOVERED MATERIALS AND PRODUCTS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4" name="Freeform 14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2737502" y="2328112"/>
            <a:ext cx="12812996" cy="7205694"/>
          </a:xfrm>
          <a:custGeom>
            <a:avLst/>
            <a:gdLst/>
            <a:ahLst/>
            <a:cxnLst/>
            <a:rect l="l" t="t" r="r" b="b"/>
            <a:pathLst>
              <a:path w="12812996" h="7205694">
                <a:moveTo>
                  <a:pt x="0" y="0"/>
                </a:moveTo>
                <a:lnTo>
                  <a:pt x="12812996" y="0"/>
                </a:lnTo>
                <a:lnTo>
                  <a:pt x="12812996" y="7205695"/>
                </a:lnTo>
                <a:lnTo>
                  <a:pt x="0" y="7205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002" t="-148309" r="-119378" b="-25810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519231" y="1725652"/>
            <a:ext cx="7249538" cy="5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i="1" spc="139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Plastics recovered: 8–10 tonnes/day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56276" y="115569"/>
            <a:ext cx="956613" cy="913131"/>
            <a:chOff x="0" y="0"/>
            <a:chExt cx="3352800" cy="3200400"/>
          </a:xfrm>
        </p:grpSpPr>
        <p:sp>
          <p:nvSpPr>
            <p:cNvPr id="9" name="Freeform 9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7058915" y="381499"/>
            <a:ext cx="8827316" cy="9470099"/>
          </a:xfrm>
          <a:custGeom>
            <a:avLst/>
            <a:gdLst/>
            <a:ahLst/>
            <a:cxnLst/>
            <a:rect l="l" t="t" r="r" b="b"/>
            <a:pathLst>
              <a:path w="8827316" h="9470099">
                <a:moveTo>
                  <a:pt x="0" y="0"/>
                </a:moveTo>
                <a:lnTo>
                  <a:pt x="8827316" y="0"/>
                </a:lnTo>
                <a:lnTo>
                  <a:pt x="8827316" y="9470099"/>
                </a:lnTo>
                <a:lnTo>
                  <a:pt x="0" y="9470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3661" t="-26328" r="-8548" b="-17880"/>
            </a:stretch>
          </a:blipFill>
          <a:ln w="38100" cap="sq">
            <a:solidFill>
              <a:srgbClr val="101C0F"/>
            </a:solidFill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4582" y="4444084"/>
            <a:ext cx="4340717" cy="1221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ENVIRONMENTAL IMPACTS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0" y="5839933"/>
            <a:ext cx="5344415" cy="4447067"/>
            <a:chOff x="0" y="0"/>
            <a:chExt cx="4222748" cy="351373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22748" cy="3513732"/>
            </a:xfrm>
            <a:custGeom>
              <a:avLst/>
              <a:gdLst/>
              <a:ahLst/>
              <a:cxnLst/>
              <a:rect l="l" t="t" r="r" b="b"/>
              <a:pathLst>
                <a:path w="4222748" h="3513732">
                  <a:moveTo>
                    <a:pt x="0" y="0"/>
                  </a:moveTo>
                  <a:lnTo>
                    <a:pt x="4222748" y="0"/>
                  </a:lnTo>
                  <a:lnTo>
                    <a:pt x="4222748" y="3513732"/>
                  </a:lnTo>
                  <a:lnTo>
                    <a:pt x="0" y="3513732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22748" cy="3551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-284534"/>
            <a:ext cx="1335121" cy="1313234"/>
            <a:chOff x="0" y="0"/>
            <a:chExt cx="1054911" cy="103761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4911" cy="1037617"/>
            </a:xfrm>
            <a:custGeom>
              <a:avLst/>
              <a:gdLst/>
              <a:ahLst/>
              <a:cxnLst/>
              <a:rect l="l" t="t" r="r" b="b"/>
              <a:pathLst>
                <a:path w="1054911" h="1037617">
                  <a:moveTo>
                    <a:pt x="0" y="0"/>
                  </a:moveTo>
                  <a:lnTo>
                    <a:pt x="1054911" y="0"/>
                  </a:lnTo>
                  <a:lnTo>
                    <a:pt x="1054911" y="1037617"/>
                  </a:lnTo>
                  <a:lnTo>
                    <a:pt x="0" y="1037617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54911" cy="1075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5839933"/>
            <a:ext cx="5143500" cy="4447067"/>
            <a:chOff x="0" y="0"/>
            <a:chExt cx="4064000" cy="35137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0" cy="3513732"/>
            </a:xfrm>
            <a:custGeom>
              <a:avLst/>
              <a:gdLst/>
              <a:ahLst/>
              <a:cxnLst/>
              <a:rect l="l" t="t" r="r" b="b"/>
              <a:pathLst>
                <a:path w="4064000" h="3513732">
                  <a:moveTo>
                    <a:pt x="0" y="0"/>
                  </a:moveTo>
                  <a:lnTo>
                    <a:pt x="4064000" y="0"/>
                  </a:lnTo>
                  <a:lnTo>
                    <a:pt x="4064000" y="3513732"/>
                  </a:lnTo>
                  <a:lnTo>
                    <a:pt x="0" y="3513732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64000" cy="3551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2" name="Freeform 12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7473258" y="372083"/>
            <a:ext cx="9141738" cy="9387854"/>
          </a:xfrm>
          <a:custGeom>
            <a:avLst/>
            <a:gdLst/>
            <a:ahLst/>
            <a:cxnLst/>
            <a:rect l="l" t="t" r="r" b="b"/>
            <a:pathLst>
              <a:path w="9141738" h="9387854">
                <a:moveTo>
                  <a:pt x="0" y="0"/>
                </a:moveTo>
                <a:lnTo>
                  <a:pt x="9141738" y="0"/>
                </a:lnTo>
                <a:lnTo>
                  <a:pt x="9141738" y="9387854"/>
                </a:lnTo>
                <a:lnTo>
                  <a:pt x="0" y="9387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9997" t="-22668" r="-4644" b="-16588"/>
            </a:stretch>
          </a:blipFill>
          <a:ln w="38100" cap="sq">
            <a:solidFill>
              <a:srgbClr val="9FC8D1"/>
            </a:solidFill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536440"/>
            <a:ext cx="5041108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SOCIO-ECONOMIC BENEFITS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-262647"/>
            <a:ext cx="1335121" cy="1291347"/>
            <a:chOff x="0" y="0"/>
            <a:chExt cx="1054911" cy="10203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4911" cy="1020323"/>
            </a:xfrm>
            <a:custGeom>
              <a:avLst/>
              <a:gdLst/>
              <a:ahLst/>
              <a:cxnLst/>
              <a:rect l="l" t="t" r="r" b="b"/>
              <a:pathLst>
                <a:path w="1054911" h="1020323">
                  <a:moveTo>
                    <a:pt x="0" y="0"/>
                  </a:moveTo>
                  <a:lnTo>
                    <a:pt x="1054911" y="0"/>
                  </a:lnTo>
                  <a:lnTo>
                    <a:pt x="1054911" y="1020323"/>
                  </a:lnTo>
                  <a:lnTo>
                    <a:pt x="0" y="1020323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54911" cy="1058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8271511"/>
            <a:ext cx="5143500" cy="2015489"/>
            <a:chOff x="0" y="0"/>
            <a:chExt cx="4064000" cy="15924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0" cy="1592485"/>
            </a:xfrm>
            <a:custGeom>
              <a:avLst/>
              <a:gdLst/>
              <a:ahLst/>
              <a:cxnLst/>
              <a:rect l="l" t="t" r="r" b="b"/>
              <a:pathLst>
                <a:path w="4064000" h="1592485">
                  <a:moveTo>
                    <a:pt x="0" y="0"/>
                  </a:moveTo>
                  <a:lnTo>
                    <a:pt x="4064000" y="0"/>
                  </a:lnTo>
                  <a:lnTo>
                    <a:pt x="4064000" y="1592485"/>
                  </a:lnTo>
                  <a:lnTo>
                    <a:pt x="0" y="1592485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64000" cy="1630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2" name="Freeform 12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9144000" y="2628777"/>
            <a:ext cx="8344101" cy="4803337"/>
          </a:xfrm>
          <a:custGeom>
            <a:avLst/>
            <a:gdLst/>
            <a:ahLst/>
            <a:cxnLst/>
            <a:rect l="l" t="t" r="r" b="b"/>
            <a:pathLst>
              <a:path w="8344101" h="4803337">
                <a:moveTo>
                  <a:pt x="0" y="0"/>
                </a:moveTo>
                <a:lnTo>
                  <a:pt x="8344101" y="0"/>
                </a:lnTo>
                <a:lnTo>
                  <a:pt x="8344101" y="4803337"/>
                </a:lnTo>
                <a:lnTo>
                  <a:pt x="0" y="4803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20" t="-135694" r="-116776" b="-26099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6663" y="1500383"/>
            <a:ext cx="15902637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ECONOMIC VIABILITY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61509" y="2533527"/>
            <a:ext cx="7846472" cy="470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Revenue streams: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Electricity generation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Compost and digestate sales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Recycled plastic products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Avoided disposal costs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Moderate capital investment required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Payback period: 4–7 years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Positive net present value (NPV) under stable conditions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53211" y="7577329"/>
            <a:ext cx="4946515" cy="2823453"/>
            <a:chOff x="0" y="0"/>
            <a:chExt cx="3908357" cy="223087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08358" cy="2230877"/>
            </a:xfrm>
            <a:custGeom>
              <a:avLst/>
              <a:gdLst/>
              <a:ahLst/>
              <a:cxnLst/>
              <a:rect l="l" t="t" r="r" b="b"/>
              <a:pathLst>
                <a:path w="3908358" h="2230877">
                  <a:moveTo>
                    <a:pt x="0" y="0"/>
                  </a:moveTo>
                  <a:lnTo>
                    <a:pt x="3908358" y="0"/>
                  </a:lnTo>
                  <a:lnTo>
                    <a:pt x="3908358" y="2230877"/>
                  </a:lnTo>
                  <a:lnTo>
                    <a:pt x="0" y="2230877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908357" cy="2268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2" name="Freeform 12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58691" y="1008564"/>
            <a:ext cx="8192870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TECHNICAL AND OPERATIONAL CHALLENGES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6663" y="2921008"/>
            <a:ext cx="8044153" cy="4179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Poor source segregation at household level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Feedstock contamination (mixed waste)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Variability in waste composition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Equipment downtime and maintenance issues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Market uncertainty for recycled products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Limited technical capacity in local systems</a:t>
            </a:r>
          </a:p>
        </p:txBody>
      </p:sp>
      <p:sp>
        <p:nvSpPr>
          <p:cNvPr id="16" name="Freeform 16"/>
          <p:cNvSpPr/>
          <p:nvPr/>
        </p:nvSpPr>
        <p:spPr>
          <a:xfrm>
            <a:off x="9400816" y="750343"/>
            <a:ext cx="7804623" cy="8786315"/>
          </a:xfrm>
          <a:custGeom>
            <a:avLst/>
            <a:gdLst/>
            <a:ahLst/>
            <a:cxnLst/>
            <a:rect l="l" t="t" r="r" b="b"/>
            <a:pathLst>
              <a:path w="7804623" h="8786315">
                <a:moveTo>
                  <a:pt x="0" y="0"/>
                </a:moveTo>
                <a:lnTo>
                  <a:pt x="7804623" y="0"/>
                </a:lnTo>
                <a:lnTo>
                  <a:pt x="7804623" y="8786314"/>
                </a:lnTo>
                <a:lnTo>
                  <a:pt x="0" y="8786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924" t="-27305" r="-119243" b="-8909"/>
            </a:stretch>
          </a:blipFill>
          <a:ln w="38100" cap="sq">
            <a:solidFill>
              <a:srgbClr val="9FC8D1"/>
            </a:solidFill>
            <a:prstDash val="solid"/>
            <a:miter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8757286"/>
            <a:ext cx="5143500" cy="1529714"/>
            <a:chOff x="0" y="0"/>
            <a:chExt cx="4064000" cy="12086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0" cy="1208663"/>
            </a:xfrm>
            <a:custGeom>
              <a:avLst/>
              <a:gdLst/>
              <a:ahLst/>
              <a:cxnLst/>
              <a:rect l="l" t="t" r="r" b="b"/>
              <a:pathLst>
                <a:path w="4064000" h="1208663">
                  <a:moveTo>
                    <a:pt x="0" y="0"/>
                  </a:moveTo>
                  <a:lnTo>
                    <a:pt x="4064000" y="0"/>
                  </a:lnTo>
                  <a:lnTo>
                    <a:pt x="4064000" y="1208663"/>
                  </a:lnTo>
                  <a:lnTo>
                    <a:pt x="0" y="1208663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64000" cy="12467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2" name="Freeform 12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8521679" y="443810"/>
            <a:ext cx="8420257" cy="9237785"/>
          </a:xfrm>
          <a:custGeom>
            <a:avLst/>
            <a:gdLst/>
            <a:ahLst/>
            <a:cxnLst/>
            <a:rect l="l" t="t" r="r" b="b"/>
            <a:pathLst>
              <a:path w="8420257" h="9237785">
                <a:moveTo>
                  <a:pt x="0" y="0"/>
                </a:moveTo>
                <a:lnTo>
                  <a:pt x="8420256" y="0"/>
                </a:lnTo>
                <a:lnTo>
                  <a:pt x="8420256" y="9237785"/>
                </a:lnTo>
                <a:lnTo>
                  <a:pt x="0" y="9237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9370" t="-26205" r="-7407" b="-5440"/>
            </a:stretch>
          </a:blipFill>
          <a:ln w="38100" cap="sq">
            <a:solidFill>
              <a:srgbClr val="9FC8D1"/>
            </a:solidFill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07088" y="1200006"/>
            <a:ext cx="5872823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MITIGATION AND CONTROL MEASURES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6663" y="3006089"/>
            <a:ext cx="6878716" cy="575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Strengthen source segregation systems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Public awareness and stakeholder engagement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Preventive maintenance scheduling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control and monitoring systems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Long-term supply and off-take agreements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Phased and modular implementation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17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8959541"/>
            <a:ext cx="5143500" cy="1327459"/>
            <a:chOff x="0" y="0"/>
            <a:chExt cx="4064000" cy="10488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0" cy="1048856"/>
            </a:xfrm>
            <a:custGeom>
              <a:avLst/>
              <a:gdLst/>
              <a:ahLst/>
              <a:cxnLst/>
              <a:rect l="l" t="t" r="r" b="b"/>
              <a:pathLst>
                <a:path w="4064000" h="1048856">
                  <a:moveTo>
                    <a:pt x="0" y="0"/>
                  </a:moveTo>
                  <a:lnTo>
                    <a:pt x="4064000" y="0"/>
                  </a:lnTo>
                  <a:lnTo>
                    <a:pt x="4064000" y="1048856"/>
                  </a:lnTo>
                  <a:lnTo>
                    <a:pt x="0" y="1048856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064000" cy="10869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04794" y="942975"/>
            <a:ext cx="7105165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PHASED IMPLEMENTATION APPROACH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330295"/>
            <a:ext cx="7635447" cy="6275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Phase 1: Foundation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 segregation systems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Basic composting units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Phase 2: Resource Recovery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Material Recovery Facility (MRF)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Plastics processing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Phase 3: Energy Integration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Anaerobic digestion (AD)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Biogas-to-energy systems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Approach: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Modular and scalable deployment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Adaptable to local capacity and funding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5" name="Freeform 15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8758090" y="572135"/>
            <a:ext cx="8415453" cy="9182762"/>
          </a:xfrm>
          <a:custGeom>
            <a:avLst/>
            <a:gdLst/>
            <a:ahLst/>
            <a:cxnLst/>
            <a:rect l="l" t="t" r="r" b="b"/>
            <a:pathLst>
              <a:path w="8415453" h="9182762">
                <a:moveTo>
                  <a:pt x="0" y="0"/>
                </a:moveTo>
                <a:lnTo>
                  <a:pt x="8415454" y="0"/>
                </a:lnTo>
                <a:lnTo>
                  <a:pt x="8415454" y="9182762"/>
                </a:lnTo>
                <a:lnTo>
                  <a:pt x="0" y="9182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06" t="-23194" r="-115161" b="-13433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0482" y="8660782"/>
            <a:ext cx="597518" cy="5975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258300"/>
            <a:ext cx="5143500" cy="1028700"/>
            <a:chOff x="0" y="0"/>
            <a:chExt cx="40640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0" cy="812800"/>
            </a:xfrm>
            <a:custGeom>
              <a:avLst/>
              <a:gdLst/>
              <a:ahLst/>
              <a:cxnLst/>
              <a:rect l="l" t="t" r="r" b="b"/>
              <a:pathLst>
                <a:path w="4064000" h="812800">
                  <a:moveTo>
                    <a:pt x="0" y="0"/>
                  </a:moveTo>
                  <a:lnTo>
                    <a:pt x="4064000" y="0"/>
                  </a:lnTo>
                  <a:lnTo>
                    <a:pt x="40640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640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" y="115569"/>
            <a:ext cx="956613" cy="913131"/>
            <a:chOff x="0" y="0"/>
            <a:chExt cx="3352800" cy="3200400"/>
          </a:xfrm>
        </p:grpSpPr>
        <p:sp>
          <p:nvSpPr>
            <p:cNvPr id="12" name="Freeform 12" descr="EIZ Green Logo"/>
            <p:cNvSpPr/>
            <p:nvPr/>
          </p:nvSpPr>
          <p:spPr>
            <a:xfrm>
              <a:off x="0" y="0"/>
              <a:ext cx="3352800" cy="3200400"/>
            </a:xfrm>
            <a:custGeom>
              <a:avLst/>
              <a:gdLst/>
              <a:ahLst/>
              <a:cxnLst/>
              <a:rect l="l" t="t" r="r" b="b"/>
              <a:pathLst>
                <a:path w="3352800" h="3200400">
                  <a:moveTo>
                    <a:pt x="0" y="0"/>
                  </a:moveTo>
                  <a:lnTo>
                    <a:pt x="3352800" y="0"/>
                  </a:lnTo>
                  <a:lnTo>
                    <a:pt x="33528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77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8460057" y="2468738"/>
            <a:ext cx="8799243" cy="5680137"/>
          </a:xfrm>
          <a:custGeom>
            <a:avLst/>
            <a:gdLst/>
            <a:ahLst/>
            <a:cxnLst/>
            <a:rect l="l" t="t" r="r" b="b"/>
            <a:pathLst>
              <a:path w="8799243" h="5680137">
                <a:moveTo>
                  <a:pt x="0" y="0"/>
                </a:moveTo>
                <a:lnTo>
                  <a:pt x="8799243" y="0"/>
                </a:lnTo>
                <a:lnTo>
                  <a:pt x="8799243" y="5680136"/>
                </a:lnTo>
                <a:lnTo>
                  <a:pt x="0" y="56801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368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17857396" y="8822456"/>
            <a:ext cx="263689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47565" y="1390946"/>
            <a:ext cx="8192870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spc="16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KEY TAKEAWAYS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6663" y="2373488"/>
            <a:ext cx="7132724" cy="575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50% waste diversion achievable</a:t>
            </a:r>
          </a:p>
          <a:p>
            <a:pPr marL="604513" lvl="1" indent="-302256" algn="l">
              <a:lnSpc>
                <a:spcPts val="4199"/>
              </a:lnSpc>
              <a:buFont typeface="Arial"/>
              <a:buChar char="•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Integrated WTV system enables: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Material recovery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Energy generation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Value-added products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Estimated energy: 6,000–8,000 kWh/day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Strong environmental and economic benefits</a:t>
            </a:r>
          </a:p>
          <a:p>
            <a:pPr marL="1209026" lvl="2" indent="-403009" algn="l">
              <a:lnSpc>
                <a:spcPts val="4199"/>
              </a:lnSpc>
              <a:buFont typeface="Arial"/>
              <a:buChar char="⚬"/>
            </a:pPr>
            <a:r>
              <a:rPr lang="en-US" sz="2799" spc="1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Scalable solution for Zambian municipalities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53270" y="-131323"/>
            <a:ext cx="634730" cy="10549647"/>
            <a:chOff x="0" y="0"/>
            <a:chExt cx="501515" cy="83355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515" cy="8335524"/>
            </a:xfrm>
            <a:custGeom>
              <a:avLst/>
              <a:gdLst/>
              <a:ahLst/>
              <a:cxnLst/>
              <a:rect l="l" t="t" r="r" b="b"/>
              <a:pathLst>
                <a:path w="501515" h="8335524">
                  <a:moveTo>
                    <a:pt x="0" y="0"/>
                  </a:moveTo>
                  <a:lnTo>
                    <a:pt x="501515" y="0"/>
                  </a:lnTo>
                  <a:lnTo>
                    <a:pt x="501515" y="8335524"/>
                  </a:lnTo>
                  <a:lnTo>
                    <a:pt x="0" y="8335524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1515" cy="8373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857396" y="8851031"/>
            <a:ext cx="263689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19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1282257"/>
            <a:ext cx="16230600" cy="1597768"/>
            <a:chOff x="0" y="0"/>
            <a:chExt cx="21640800" cy="2130357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t="42623" b="42623"/>
            <a:stretch>
              <a:fillRect/>
            </a:stretch>
          </p:blipFill>
          <p:spPr>
            <a:xfrm>
              <a:off x="0" y="0"/>
              <a:ext cx="21640800" cy="2130357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028700" y="3348083"/>
            <a:ext cx="16230600" cy="220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49"/>
              </a:lnSpc>
            </a:pPr>
            <a:r>
              <a:rPr lang="en-US" sz="5899" b="1" spc="23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THANK YOU</a:t>
            </a:r>
          </a:p>
          <a:p>
            <a:pPr algn="ctr">
              <a:lnSpc>
                <a:spcPts val="8849"/>
              </a:lnSpc>
            </a:pPr>
            <a:r>
              <a:rPr lang="en-US" sz="5899" b="1" spc="23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FOR YOUR ATTENTION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142719"/>
            <a:ext cx="16230600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“The greatest threat to our planet is the belief that someone else will save it.”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 — Robert Swan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7660532"/>
            <a:ext cx="16230600" cy="1597768"/>
            <a:chOff x="0" y="0"/>
            <a:chExt cx="21640800" cy="213035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2"/>
            <a:srcRect t="42623" b="42623"/>
            <a:stretch>
              <a:fillRect/>
            </a:stretch>
          </p:blipFill>
          <p:spPr>
            <a:xfrm>
              <a:off x="0" y="0"/>
              <a:ext cx="21640800" cy="2130357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0" y="-131323"/>
            <a:ext cx="634730" cy="10549647"/>
            <a:chOff x="0" y="0"/>
            <a:chExt cx="501515" cy="833552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01515" cy="8335524"/>
            </a:xfrm>
            <a:custGeom>
              <a:avLst/>
              <a:gdLst/>
              <a:ahLst/>
              <a:cxnLst/>
              <a:rect l="l" t="t" r="r" b="b"/>
              <a:pathLst>
                <a:path w="501515" h="8335524">
                  <a:moveTo>
                    <a:pt x="0" y="0"/>
                  </a:moveTo>
                  <a:lnTo>
                    <a:pt x="501515" y="0"/>
                  </a:lnTo>
                  <a:lnTo>
                    <a:pt x="501515" y="8335524"/>
                  </a:lnTo>
                  <a:lnTo>
                    <a:pt x="0" y="8335524"/>
                  </a:lnTo>
                  <a:close/>
                </a:path>
              </a:pathLst>
            </a:custGeom>
            <a:solidFill>
              <a:srgbClr val="2C4214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01515" cy="8373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658</Words>
  <Application>Microsoft Office PowerPoint</Application>
  <PresentationFormat>Custom</PresentationFormat>
  <Paragraphs>153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 Bold Italics</vt:lpstr>
      <vt:lpstr>Arial Bold</vt:lpstr>
      <vt:lpstr>Calibri</vt:lpstr>
      <vt:lpstr>Arial Italics</vt:lpstr>
      <vt:lpstr>Arial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P08 - Mwenya Robert - Engineering Waste to Value Systems for a Circular Economy</dc:title>
  <dc:creator>M</dc:creator>
  <cp:lastModifiedBy>Reviewer</cp:lastModifiedBy>
  <cp:revision>1</cp:revision>
  <dcterms:created xsi:type="dcterms:W3CDTF">2006-08-16T00:00:00Z</dcterms:created>
  <dcterms:modified xsi:type="dcterms:W3CDTF">2026-04-04T11:13:55Z</dcterms:modified>
  <dc:identifier>DAHF3zAZMPI</dc:identifier>
</cp:coreProperties>
</file>