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2"/>
  </p:notesMasterIdLst>
  <p:sldIdLst>
    <p:sldId id="256" r:id="rId2"/>
    <p:sldId id="294" r:id="rId3"/>
    <p:sldId id="293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2" r:id="rId18"/>
    <p:sldId id="273" r:id="rId19"/>
    <p:sldId id="274" r:id="rId20"/>
    <p:sldId id="296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A3F"/>
    <a:srgbClr val="0AAA3F"/>
    <a:srgbClr val="0BB945"/>
    <a:srgbClr val="0DE154"/>
    <a:srgbClr val="00D65E"/>
    <a:srgbClr val="00D684"/>
    <a:srgbClr val="00CC99"/>
    <a:srgbClr val="418784"/>
    <a:srgbClr val="0000CC"/>
    <a:srgbClr val="C8080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>
      <p:cViewPr varScale="1">
        <p:scale>
          <a:sx n="88" d="100"/>
          <a:sy n="88" d="100"/>
        </p:scale>
        <p:origin x="192" y="77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2E971B-3D69-4AB9-A68F-D91977402CFF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E45C95-29BE-4CC5-9B52-8991A9B030C9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B0B36-AA96-404D-84C9-7784A9D4818E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B0B36-AA96-404D-84C9-7784A9D4818E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B0B36-AA96-404D-84C9-7784A9D4818E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B0B36-AA96-404D-84C9-7784A9D4818E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B0B36-AA96-404D-84C9-7784A9D4818E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B0B36-AA96-404D-84C9-7784A9D4818E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B0B36-AA96-404D-84C9-7784A9D4818E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B0B36-AA96-404D-84C9-7784A9D4818E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B0B36-AA96-404D-84C9-7784A9D4818E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B0B36-AA96-404D-84C9-7784A9D4818E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B0B36-AA96-404D-84C9-7784A9D4818E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BB0B36-AA96-404D-84C9-7784A9D4818E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F69B41-C4FD-4125-A9A3-1F040AE85184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2247900" y="1600200"/>
            <a:ext cx="7696200" cy="914400"/>
          </a:xfrm>
          <a:noFill/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rgbClr val="0AAA3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 ENGINEERING INSTITUTION OF ZAMBIA SYMPOSIUM</a:t>
            </a:r>
            <a:endParaRPr lang="en-US" sz="2400" dirty="0">
              <a:solidFill>
                <a:srgbClr val="0AAA3F"/>
              </a:solidFill>
            </a:endParaRPr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304800" y="2927685"/>
            <a:ext cx="11582400" cy="1139525"/>
          </a:xfrm>
          <a:noFill/>
        </p:spPr>
        <p:txBody>
          <a:bodyPr>
            <a:no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SOLAR WASTE MANAGEMENT IN ZAMBIA: ENGINEERING FRAMEWORK AND BENCHMARKING FOR SOLAR PV END‑OF‑LIFE MANAGEMENT</a:t>
            </a:r>
          </a:p>
        </p:txBody>
      </p:sp>
      <p:pic>
        <p:nvPicPr>
          <p:cNvPr id="6" name="Picture 5" descr="EIZ Green Logo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83150"/>
            <a:ext cx="1676400" cy="160020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  <p:sp>
        <p:nvSpPr>
          <p:cNvPr id="7" name="Subtitle 2"/>
          <p:cNvSpPr txBox="1"/>
          <p:nvPr/>
        </p:nvSpPr>
        <p:spPr>
          <a:xfrm>
            <a:off x="3076575" y="4495800"/>
            <a:ext cx="6038850" cy="990600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/>
              <a:buNone/>
              <a:defRPr sz="20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2570480" indent="-2570480" algn="l">
              <a:spcBef>
                <a:spcPts val="0"/>
              </a:spcBef>
            </a:pPr>
            <a:r>
              <a:rPr lang="en-US" sz="2400" b="1" dirty="0">
                <a:solidFill>
                  <a:srgbClr val="00AA3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PRESENTER	: Eng. Mabo Sampule</a:t>
            </a:r>
          </a:p>
          <a:p>
            <a:pPr marL="2570480" indent="-2570480" algn="l">
              <a:spcBef>
                <a:spcPts val="0"/>
              </a:spcBef>
            </a:pPr>
            <a:r>
              <a:rPr lang="en-US" sz="2400" b="1" dirty="0">
                <a:solidFill>
                  <a:srgbClr val="00AA3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DATE	:	</a:t>
            </a:r>
            <a:r>
              <a:rPr lang="en-GB" sz="2400" b="1" dirty="0">
                <a:solidFill>
                  <a:srgbClr val="00AA3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Friday 16</a:t>
            </a:r>
            <a:r>
              <a:rPr lang="en-GB" sz="2400" b="1" baseline="30000" dirty="0">
                <a:solidFill>
                  <a:srgbClr val="00AA3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GB" sz="2400" b="1" dirty="0">
                <a:solidFill>
                  <a:srgbClr val="00AA3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April 2026</a:t>
            </a:r>
            <a:endParaRPr lang="en-US" sz="2400" dirty="0">
              <a:solidFill>
                <a:srgbClr val="00AA3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811235" y="5914990"/>
            <a:ext cx="778056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570480" indent="-2570480"/>
            <a:r>
              <a:rPr lang="en-GB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Avani</a:t>
            </a:r>
            <a:r>
              <a:rPr lang="en-GB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Victoria Falls Resort, Livingstone, Zambia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5FC447-1E9C-9A73-CF33-A28C7437E1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2547" y="28663"/>
            <a:ext cx="10515600" cy="885738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Table of Content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48B832-2199-B3A0-B814-69DF45A2DA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14400"/>
            <a:ext cx="10515600" cy="5791199"/>
          </a:xfrm>
        </p:spPr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Background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Solar PV Growth in Zambia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Problem Statement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Research Objectives &amp; Approach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Solar waste components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Material Composition of PV Modules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Failure modes of Solar Systems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Solar waste timing &amp; Current status of E-Waste in Zambia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Regulatory Framework &amp; Regional Benchmarking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Technical options for Solar waste 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Institutional Roles &amp; Financing Models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Environmental &amp; Health risks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Roadmap for Zambia (2025 – 2035)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Expected outcomes &amp; Conclusion </a:t>
            </a:r>
          </a:p>
          <a:p>
            <a:pPr marL="514350" indent="-514350">
              <a:buFont typeface="+mj-lt"/>
              <a:buAutoNum type="arabicPeriod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 descr="EIZ Green Logo">
            <a:extLst>
              <a:ext uri="{FF2B5EF4-FFF2-40B4-BE49-F238E27FC236}">
                <a16:creationId xmlns:a16="http://schemas.microsoft.com/office/drawing/2014/main" id="{FDC5086E-D212-F623-3A07-E804354B8CFA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2200"/>
            <a:ext cx="685800" cy="70612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09048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495"/>
            <a:ext cx="10515600" cy="769937"/>
          </a:xfrm>
        </p:spPr>
        <p:txBody>
          <a:bodyPr>
            <a:normAutofit/>
          </a:bodyPr>
          <a:lstStyle/>
          <a:p>
            <a:pPr algn="ctr"/>
            <a:r>
              <a:rPr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Background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838200"/>
            <a:ext cx="10515600" cy="2286000"/>
          </a:xfrm>
        </p:spPr>
        <p:txBody>
          <a:bodyPr/>
          <a:lstStyle/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Rapid expansion of solar PV systems across Africa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Growth in utility-scale, commercial, and off-grid solar installations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Global PV installations projected to exceed 4500 GW by 2050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Future PV waste estimated at 60–78 million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tonnes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1887DAF-A69D-9BE9-8A33-53701EE4AB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0800" y="2819400"/>
            <a:ext cx="6082720" cy="3874609"/>
          </a:xfrm>
          <a:prstGeom prst="rect">
            <a:avLst/>
          </a:prstGeom>
        </p:spPr>
      </p:pic>
      <p:pic>
        <p:nvPicPr>
          <p:cNvPr id="4" name="Picture 3" descr="EIZ Green Logo">
            <a:extLst>
              <a:ext uri="{FF2B5EF4-FFF2-40B4-BE49-F238E27FC236}">
                <a16:creationId xmlns:a16="http://schemas.microsoft.com/office/drawing/2014/main" id="{16844035-1AB7-66B4-E032-0C60A42CAA0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2200"/>
            <a:ext cx="685800" cy="70612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681036"/>
          </a:xfrm>
        </p:spPr>
        <p:txBody>
          <a:bodyPr>
            <a:normAutofit/>
          </a:bodyPr>
          <a:lstStyle/>
          <a:p>
            <a:pPr algn="ctr"/>
            <a:r>
              <a:rPr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Solar PV Growth in Zambia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1037"/>
            <a:ext cx="10972800" cy="2214563"/>
          </a:xfrm>
        </p:spPr>
        <p:txBody>
          <a:bodyPr>
            <a:normAutofit/>
          </a:bodyPr>
          <a:lstStyle/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Rural electrification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programmes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Commercial and industrial solar adoption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Private sector investment in solar projects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Donor-supported renewable energy initiatives such as GET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FiT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Zambia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D33C075-B5C8-E0B9-5EF5-F4491C26FD2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0" y="2743200"/>
            <a:ext cx="5867400" cy="3908340"/>
          </a:xfrm>
          <a:prstGeom prst="rect">
            <a:avLst/>
          </a:prstGeom>
        </p:spPr>
      </p:pic>
      <p:pic>
        <p:nvPicPr>
          <p:cNvPr id="4" name="Picture 3" descr="EIZ Green Logo">
            <a:extLst>
              <a:ext uri="{FF2B5EF4-FFF2-40B4-BE49-F238E27FC236}">
                <a16:creationId xmlns:a16="http://schemas.microsoft.com/office/drawing/2014/main" id="{7068D756-E7A3-F7BE-595C-A8C967A55128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2200"/>
            <a:ext cx="685800" cy="70612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838199"/>
          </a:xfrm>
        </p:spPr>
        <p:txBody>
          <a:bodyPr>
            <a:normAutofit/>
          </a:bodyPr>
          <a:lstStyle/>
          <a:p>
            <a:pPr algn="ctr"/>
            <a:r>
              <a:rPr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Problem Statement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762001"/>
            <a:ext cx="10515600" cy="2057400"/>
          </a:xfrm>
        </p:spPr>
        <p:txBody>
          <a:bodyPr/>
          <a:lstStyle/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Solar systems generate complex waste streams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Including PV modules, batteries, inverters and electronics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Zambia lacks PV-specific dismantling infrastructure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Limited traceability and extended producer responsibility systems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BC91666-B638-1FFA-5523-2A18828375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9400" y="2819401"/>
            <a:ext cx="6082720" cy="3874609"/>
          </a:xfrm>
          <a:prstGeom prst="rect">
            <a:avLst/>
          </a:prstGeom>
        </p:spPr>
      </p:pic>
      <p:pic>
        <p:nvPicPr>
          <p:cNvPr id="4" name="Picture 3" descr="EIZ Green Logo">
            <a:extLst>
              <a:ext uri="{FF2B5EF4-FFF2-40B4-BE49-F238E27FC236}">
                <a16:creationId xmlns:a16="http://schemas.microsoft.com/office/drawing/2014/main" id="{AFEC65A1-F4CB-3082-1889-AFE5605CF2C4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2200"/>
            <a:ext cx="685800" cy="70612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10515600" cy="681036"/>
          </a:xfrm>
        </p:spPr>
        <p:txBody>
          <a:bodyPr>
            <a:normAutofit/>
          </a:bodyPr>
          <a:lstStyle/>
          <a:p>
            <a:pPr algn="ctr"/>
            <a:r>
              <a:rPr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Research 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76399"/>
            <a:ext cx="10515600" cy="4500563"/>
          </a:xfrm>
        </p:spPr>
        <p:txBody>
          <a:bodyPr/>
          <a:lstStyle/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Assess Zambia’s solar PV end-of-life waste landscape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Evaluate regulatory and engineering readiness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Benchmark regional practices in COMESA countries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Develop a long-term roadmap for solar waste management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 descr="EIZ Green Logo">
            <a:extLst>
              <a:ext uri="{FF2B5EF4-FFF2-40B4-BE49-F238E27FC236}">
                <a16:creationId xmlns:a16="http://schemas.microsoft.com/office/drawing/2014/main" id="{76AC83A4-4C1D-E41C-9593-ED6AC99AD65F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2200"/>
            <a:ext cx="685800" cy="70612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936" y="228600"/>
            <a:ext cx="10515600" cy="681036"/>
          </a:xfrm>
        </p:spPr>
        <p:txBody>
          <a:bodyPr>
            <a:normAutofit/>
          </a:bodyPr>
          <a:lstStyle/>
          <a:p>
            <a:pPr algn="ctr"/>
            <a:r>
              <a:rPr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Research Approach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71599"/>
            <a:ext cx="10515600" cy="4805363"/>
          </a:xfrm>
        </p:spPr>
        <p:txBody>
          <a:bodyPr/>
          <a:lstStyle/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Engineering analysis of PV material flows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Policy and regulatory assessment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Comparative benchmarking with COMESA countries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Review of recycling and recovery technologies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 descr="EIZ Green Logo">
            <a:extLst>
              <a:ext uri="{FF2B5EF4-FFF2-40B4-BE49-F238E27FC236}">
                <a16:creationId xmlns:a16="http://schemas.microsoft.com/office/drawing/2014/main" id="{B8CC2E17-93CB-7A76-C2D2-690ADA64921D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2200"/>
            <a:ext cx="685800" cy="70612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838199"/>
          </a:xfrm>
        </p:spPr>
        <p:txBody>
          <a:bodyPr>
            <a:normAutofit/>
          </a:bodyPr>
          <a:lstStyle/>
          <a:p>
            <a:pPr algn="ctr"/>
            <a:r>
              <a:rPr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Solar Waste Components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914401"/>
            <a:ext cx="6096000" cy="2667000"/>
          </a:xfrm>
        </p:spPr>
        <p:txBody>
          <a:bodyPr>
            <a:normAutofit lnSpcReduction="10000"/>
          </a:bodyPr>
          <a:lstStyle/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PV modules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Inverters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Charge controllers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Batteries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Mounting structures and electrical components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119E93E-76A1-8B59-42B6-D7762EB612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5600" y="1143000"/>
            <a:ext cx="4876800" cy="4178808"/>
          </a:xfrm>
          <a:prstGeom prst="rect">
            <a:avLst/>
          </a:prstGeom>
        </p:spPr>
      </p:pic>
      <p:pic>
        <p:nvPicPr>
          <p:cNvPr id="4" name="Picture 3" descr="EIZ Green Logo">
            <a:extLst>
              <a:ext uri="{FF2B5EF4-FFF2-40B4-BE49-F238E27FC236}">
                <a16:creationId xmlns:a16="http://schemas.microsoft.com/office/drawing/2014/main" id="{501E7381-11EA-20CC-3C22-0ADD18FD177D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2200"/>
            <a:ext cx="685800" cy="70612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5315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Material Composition of PV Modules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Glass (approximately 70–75%)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Aluminium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frames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Silicon solar cells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Encapsulants such as EVA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Metals including copper and silver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7E5830C-CD4F-10A9-BAE0-11FD539EAE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1800" y="1825624"/>
            <a:ext cx="5068744" cy="3279775"/>
          </a:xfrm>
          <a:prstGeom prst="rect">
            <a:avLst/>
          </a:prstGeom>
        </p:spPr>
      </p:pic>
      <p:pic>
        <p:nvPicPr>
          <p:cNvPr id="6" name="Picture 5" descr="EIZ Green Logo">
            <a:extLst>
              <a:ext uri="{FF2B5EF4-FFF2-40B4-BE49-F238E27FC236}">
                <a16:creationId xmlns:a16="http://schemas.microsoft.com/office/drawing/2014/main" id="{7AC37AC8-6D50-C7FB-9D3F-71CAD826156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2200"/>
            <a:ext cx="685800" cy="70612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681036"/>
          </a:xfrm>
        </p:spPr>
        <p:txBody>
          <a:bodyPr>
            <a:normAutofit/>
          </a:bodyPr>
          <a:lstStyle/>
          <a:p>
            <a:pPr algn="ctr"/>
            <a:r>
              <a:rPr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Failure Modes of Solar Systems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1037"/>
            <a:ext cx="10515600" cy="2519363"/>
          </a:xfrm>
        </p:spPr>
        <p:txBody>
          <a:bodyPr>
            <a:normAutofit lnSpcReduction="10000"/>
          </a:bodyPr>
          <a:lstStyle/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Module degradation and micro-cracks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Inverter failures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Battery degradation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Technological obsolescence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Physical damage to modules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44C68D9-F6D8-DFB2-4A62-CACA331397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3124200"/>
            <a:ext cx="4369699" cy="312039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6D3D62D-8670-3990-6B85-C4F1DD8F69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7949" y="3124200"/>
            <a:ext cx="5943600" cy="3120390"/>
          </a:xfrm>
          <a:prstGeom prst="rect">
            <a:avLst/>
          </a:prstGeom>
        </p:spPr>
      </p:pic>
      <p:pic>
        <p:nvPicPr>
          <p:cNvPr id="4" name="Picture 3" descr="EIZ Green Logo">
            <a:extLst>
              <a:ext uri="{FF2B5EF4-FFF2-40B4-BE49-F238E27FC236}">
                <a16:creationId xmlns:a16="http://schemas.microsoft.com/office/drawing/2014/main" id="{E487C4AD-E050-15B5-ADC8-8195B48E2F8E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2200"/>
            <a:ext cx="685800" cy="70612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761999"/>
          </a:xfrm>
        </p:spPr>
        <p:txBody>
          <a:bodyPr>
            <a:normAutofit/>
          </a:bodyPr>
          <a:lstStyle/>
          <a:p>
            <a:pPr algn="ctr"/>
            <a:r>
              <a:rPr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Solar Waste Timing in Zambia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914401"/>
            <a:ext cx="10515600" cy="1981200"/>
          </a:xfrm>
        </p:spPr>
        <p:txBody>
          <a:bodyPr>
            <a:normAutofit lnSpcReduction="10000"/>
          </a:bodyPr>
          <a:lstStyle/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Major solar plants installed between 2015 and 2019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Module waste expected to emerge after 2035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Batteries and inverters likely to fail earlier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Evidence of early failures in some solar installations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93AB287-6848-095A-C4F2-1B90A8CDEE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0" y="2817213"/>
            <a:ext cx="6772275" cy="3814371"/>
          </a:xfrm>
          <a:prstGeom prst="rect">
            <a:avLst/>
          </a:prstGeom>
        </p:spPr>
      </p:pic>
      <p:pic>
        <p:nvPicPr>
          <p:cNvPr id="4" name="Picture 3" descr="EIZ Green Logo">
            <a:extLst>
              <a:ext uri="{FF2B5EF4-FFF2-40B4-BE49-F238E27FC236}">
                <a16:creationId xmlns:a16="http://schemas.microsoft.com/office/drawing/2014/main" id="{29819C89-4879-37F6-624A-3A0071C12D64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2200"/>
            <a:ext cx="685800" cy="70612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838199"/>
          </a:xfrm>
        </p:spPr>
        <p:txBody>
          <a:bodyPr>
            <a:normAutofit/>
          </a:bodyPr>
          <a:lstStyle/>
          <a:p>
            <a:pPr algn="ctr"/>
            <a:r>
              <a:rPr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Current Status of E-Waste in Zambia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1"/>
            <a:ext cx="10515600" cy="2057400"/>
          </a:xfrm>
        </p:spPr>
        <p:txBody>
          <a:bodyPr/>
          <a:lstStyle/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Approximately 23,000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tonnes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e-waste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was 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generated in 2022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Environmental Management Act governs hazardous waste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E-Waste Management Regulations introduced in 2024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Recycling capacity remains limited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1482E2E-2FAD-3AAF-3005-22289A85BE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9400" y="2895600"/>
            <a:ext cx="6248400" cy="3749040"/>
          </a:xfrm>
          <a:prstGeom prst="rect">
            <a:avLst/>
          </a:prstGeom>
        </p:spPr>
      </p:pic>
      <p:pic>
        <p:nvPicPr>
          <p:cNvPr id="4" name="Picture 3" descr="EIZ Green Logo">
            <a:extLst>
              <a:ext uri="{FF2B5EF4-FFF2-40B4-BE49-F238E27FC236}">
                <a16:creationId xmlns:a16="http://schemas.microsoft.com/office/drawing/2014/main" id="{3103EB4C-CDF6-5F07-8138-C0D262929F09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2200"/>
            <a:ext cx="685800" cy="70612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23837"/>
            <a:ext cx="10515600" cy="914399"/>
          </a:xfrm>
        </p:spPr>
        <p:txBody>
          <a:bodyPr>
            <a:normAutofit/>
          </a:bodyPr>
          <a:lstStyle/>
          <a:p>
            <a:pPr algn="ctr"/>
            <a:r>
              <a:rPr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Regulatory Framework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356" y="1295400"/>
            <a:ext cx="10515600" cy="4351338"/>
          </a:xfrm>
        </p:spPr>
        <p:txBody>
          <a:bodyPr/>
          <a:lstStyle/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Environmental Management Act No. 12 of 2011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Extended Producer Responsibility regulations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Licensing requirements for hazardous waste handlers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Need to include PV components under EPR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 descr="EIZ Green Logo">
            <a:extLst>
              <a:ext uri="{FF2B5EF4-FFF2-40B4-BE49-F238E27FC236}">
                <a16:creationId xmlns:a16="http://schemas.microsoft.com/office/drawing/2014/main" id="{D0D6CE83-1BE8-EE40-F2AD-64D366F10454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2200"/>
            <a:ext cx="685800" cy="70612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4E8774D-061C-F5AF-71E2-536C88E756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3800" y="2743200"/>
            <a:ext cx="3581095" cy="358109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81000"/>
            <a:ext cx="10515600" cy="761999"/>
          </a:xfrm>
        </p:spPr>
        <p:txBody>
          <a:bodyPr>
            <a:normAutofit/>
          </a:bodyPr>
          <a:lstStyle/>
          <a:p>
            <a:pPr algn="ctr"/>
            <a:r>
              <a:rPr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Regional Benchmarking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Kenya – PV waste integrated under EPR regulations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Rwanda – Public-private e-waste recycling facility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Uganda – Hazardous waste transport permit system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Ethiopia – Circular economy supply-chain initiatives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 descr="EIZ Green Logo">
            <a:extLst>
              <a:ext uri="{FF2B5EF4-FFF2-40B4-BE49-F238E27FC236}">
                <a16:creationId xmlns:a16="http://schemas.microsoft.com/office/drawing/2014/main" id="{CE0D2DFC-D770-FFC8-AD38-3409046EF33A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2200"/>
            <a:ext cx="685800" cy="70612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14399"/>
          </a:xfrm>
        </p:spPr>
        <p:txBody>
          <a:bodyPr>
            <a:normAutofit/>
          </a:bodyPr>
          <a:lstStyle/>
          <a:p>
            <a:pPr algn="ctr"/>
            <a:r>
              <a:rPr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Technical Options for Solar Waste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914401"/>
            <a:ext cx="10515600" cy="2057400"/>
          </a:xfrm>
        </p:spPr>
        <p:txBody>
          <a:bodyPr/>
          <a:lstStyle/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Repair and refurbishment of modules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Second-life solar deployment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Mechanical separation recycling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Thermal and chemical recovery processes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3427036-55CE-DE32-0854-9E4B3B7440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971576"/>
            <a:ext cx="6705600" cy="3710211"/>
          </a:xfrm>
          <a:prstGeom prst="rect">
            <a:avLst/>
          </a:prstGeom>
        </p:spPr>
      </p:pic>
      <p:pic>
        <p:nvPicPr>
          <p:cNvPr id="4" name="Picture 3" descr="EIZ Green Logo">
            <a:extLst>
              <a:ext uri="{FF2B5EF4-FFF2-40B4-BE49-F238E27FC236}">
                <a16:creationId xmlns:a16="http://schemas.microsoft.com/office/drawing/2014/main" id="{0AB1E4B2-3F56-4B38-59F8-80E5C85957E5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2200"/>
            <a:ext cx="685800" cy="70612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1185"/>
            <a:ext cx="10515600" cy="761999"/>
          </a:xfrm>
        </p:spPr>
        <p:txBody>
          <a:bodyPr>
            <a:normAutofit/>
          </a:bodyPr>
          <a:lstStyle/>
          <a:p>
            <a:pPr algn="ctr"/>
            <a:r>
              <a:rPr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Institutional Roles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773184"/>
            <a:ext cx="10515600" cy="2122416"/>
          </a:xfrm>
        </p:spPr>
        <p:txBody>
          <a:bodyPr/>
          <a:lstStyle/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ZEMA – Environmental regulation and licensing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ERB – Regulation of solar power systems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ZABS – Standards for equipment and dismantling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Local authorities – Waste infrastructure management</a:t>
            </a:r>
          </a:p>
        </p:txBody>
      </p:sp>
      <p:pic>
        <p:nvPicPr>
          <p:cNvPr id="4" name="Picture 3" descr="EIZ Green Logo">
            <a:extLst>
              <a:ext uri="{FF2B5EF4-FFF2-40B4-BE49-F238E27FC236}">
                <a16:creationId xmlns:a16="http://schemas.microsoft.com/office/drawing/2014/main" id="{B9C55E95-A696-C69C-3C94-8B96FF9FFEE2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2200"/>
            <a:ext cx="685800" cy="70612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17DF646C-32A0-A224-DAD6-0E8D8A1CADE8}"/>
              </a:ext>
            </a:extLst>
          </p:cNvPr>
          <p:cNvSpPr txBox="1">
            <a:spLocks/>
          </p:cNvSpPr>
          <p:nvPr/>
        </p:nvSpPr>
        <p:spPr>
          <a:xfrm>
            <a:off x="762000" y="2819400"/>
            <a:ext cx="10515600" cy="8381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Financing Models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6BE1BD6-09A7-B3EA-E449-69DB0213E563}"/>
              </a:ext>
            </a:extLst>
          </p:cNvPr>
          <p:cNvSpPr txBox="1">
            <a:spLocks/>
          </p:cNvSpPr>
          <p:nvPr/>
        </p:nvSpPr>
        <p:spPr>
          <a:xfrm>
            <a:off x="914400" y="3657599"/>
            <a:ext cx="10515600" cy="22891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Extended Producer Responsibility fees.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Producer Responsibility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Organisations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PPP recycling facilities.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Climate finance mechanisms.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F7088E3-30AC-FBAF-FEA9-10FB9D5A631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5378" y="33568"/>
            <a:ext cx="1603222" cy="160322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138CA2D-5A7B-C2F5-7EFE-FE08BD4E03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4584" y="1667325"/>
            <a:ext cx="1730216" cy="173021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48D7157-1B42-C349-6347-FC4194FBD99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4584" y="3102747"/>
            <a:ext cx="2115258" cy="126210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7AB1D75-8667-6E57-248E-F1530229F6A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4122" y="4477622"/>
            <a:ext cx="1544173" cy="154417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5" grpId="0"/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14399"/>
          </a:xfrm>
        </p:spPr>
        <p:txBody>
          <a:bodyPr>
            <a:normAutofit/>
          </a:bodyPr>
          <a:lstStyle/>
          <a:p>
            <a:pPr algn="ctr"/>
            <a:r>
              <a:rPr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Environmental and Health Risks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838201"/>
            <a:ext cx="10515600" cy="1981200"/>
          </a:xfrm>
        </p:spPr>
        <p:txBody>
          <a:bodyPr>
            <a:normAutofit lnSpcReduction="10000"/>
          </a:bodyPr>
          <a:lstStyle/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Heavy metal contamination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Battery fires and thermal runaway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Toxic fumes from burning plastics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Occupational safety risks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BD49629-EB30-CA51-472A-F54E1AD666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2832684"/>
            <a:ext cx="7777822" cy="3668784"/>
          </a:xfrm>
          <a:prstGeom prst="rect">
            <a:avLst/>
          </a:prstGeom>
        </p:spPr>
      </p:pic>
      <p:pic>
        <p:nvPicPr>
          <p:cNvPr id="4" name="Picture 3" descr="EIZ Green Logo">
            <a:extLst>
              <a:ext uri="{FF2B5EF4-FFF2-40B4-BE49-F238E27FC236}">
                <a16:creationId xmlns:a16="http://schemas.microsoft.com/office/drawing/2014/main" id="{30336897-A1A2-5417-2A53-B87636D9A58D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2200"/>
            <a:ext cx="685800" cy="70612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81000"/>
            <a:ext cx="10515600" cy="838199"/>
          </a:xfrm>
        </p:spPr>
        <p:txBody>
          <a:bodyPr>
            <a:normAutofit/>
          </a:bodyPr>
          <a:lstStyle/>
          <a:p>
            <a:pPr algn="ctr"/>
            <a:r>
              <a:rPr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Roadmap for Zambia (2025–2035)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371600"/>
            <a:ext cx="10515600" cy="2590800"/>
          </a:xfrm>
        </p:spPr>
        <p:txBody>
          <a:bodyPr/>
          <a:lstStyle/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Introduce PV-specific EPR regulations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Develop national PV asset registry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Establish regional waste collection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centres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Promote circular economy recycling infrastructure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 descr="EIZ Green Logo">
            <a:extLst>
              <a:ext uri="{FF2B5EF4-FFF2-40B4-BE49-F238E27FC236}">
                <a16:creationId xmlns:a16="http://schemas.microsoft.com/office/drawing/2014/main" id="{803DBDDB-0745-70FD-FAEC-64858E20E26E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2200"/>
            <a:ext cx="685800" cy="70612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1635" y="300037"/>
            <a:ext cx="10515600" cy="761999"/>
          </a:xfrm>
        </p:spPr>
        <p:txBody>
          <a:bodyPr>
            <a:normAutofit/>
          </a:bodyPr>
          <a:lstStyle/>
          <a:p>
            <a:pPr algn="ctr"/>
            <a:r>
              <a:rPr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Expected Outcomes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062036"/>
            <a:ext cx="10515600" cy="2062164"/>
          </a:xfrm>
        </p:spPr>
        <p:txBody>
          <a:bodyPr/>
          <a:lstStyle/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Environmental protection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Recovery of valuable materials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Green job creation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Regional leadership in solar waste management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 descr="EIZ Green Logo">
            <a:extLst>
              <a:ext uri="{FF2B5EF4-FFF2-40B4-BE49-F238E27FC236}">
                <a16:creationId xmlns:a16="http://schemas.microsoft.com/office/drawing/2014/main" id="{6A71E4C9-53F2-3D0D-336D-E279B3595B3B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2200"/>
            <a:ext cx="685800" cy="70612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01773512-6D27-D3E0-E9E5-FBC23E17B7AE}"/>
              </a:ext>
            </a:extLst>
          </p:cNvPr>
          <p:cNvSpPr txBox="1">
            <a:spLocks/>
          </p:cNvSpPr>
          <p:nvPr/>
        </p:nvSpPr>
        <p:spPr>
          <a:xfrm>
            <a:off x="609600" y="3180956"/>
            <a:ext cx="10515600" cy="9143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Conclusion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62BD5B87-6358-43D2-E8D3-6B31F4FE3875}"/>
              </a:ext>
            </a:extLst>
          </p:cNvPr>
          <p:cNvSpPr txBox="1">
            <a:spLocks/>
          </p:cNvSpPr>
          <p:nvPr/>
        </p:nvSpPr>
        <p:spPr>
          <a:xfrm>
            <a:off x="914400" y="4255890"/>
            <a:ext cx="10515600" cy="1755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Zambia must prepare for future solar waste streams.</a:t>
            </a:r>
          </a:p>
          <a:p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Engineering and regulatory reforms are necessary.</a:t>
            </a:r>
          </a:p>
          <a:p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Circular economy strategies can transform waste into resources.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5" grpId="0"/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4038599"/>
            <a:ext cx="10515600" cy="21383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Questions and Discussion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35AE0AD-E413-F3C9-2D07-6F329A9157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5200" y="1066800"/>
            <a:ext cx="4871528" cy="2561481"/>
          </a:xfrm>
          <a:prstGeom prst="rect">
            <a:avLst/>
          </a:prstGeom>
        </p:spPr>
      </p:pic>
      <p:pic>
        <p:nvPicPr>
          <p:cNvPr id="2" name="Picture 1" descr="EIZ Green Logo">
            <a:extLst>
              <a:ext uri="{FF2B5EF4-FFF2-40B4-BE49-F238E27FC236}">
                <a16:creationId xmlns:a16="http://schemas.microsoft.com/office/drawing/2014/main" id="{48ECA30B-18AE-44FF-8899-4A0FA06C97B5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2200"/>
            <a:ext cx="685800" cy="70612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104</TotalTime>
  <Words>658</Words>
  <Application>Microsoft Office PowerPoint</Application>
  <PresentationFormat>Widescreen</PresentationFormat>
  <Paragraphs>123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Arial</vt:lpstr>
      <vt:lpstr>Calibri</vt:lpstr>
      <vt:lpstr>Calibri Light</vt:lpstr>
      <vt:lpstr>Times New Roman</vt:lpstr>
      <vt:lpstr>Office Theme</vt:lpstr>
      <vt:lpstr>2026 ENGINEERING INSTITUTION OF ZAMBIA SYMPOSIUM</vt:lpstr>
      <vt:lpstr>Table of Content </vt:lpstr>
      <vt:lpstr>Background</vt:lpstr>
      <vt:lpstr>Solar PV Growth in Zambia</vt:lpstr>
      <vt:lpstr>Problem Statement</vt:lpstr>
      <vt:lpstr>Research Objectives</vt:lpstr>
      <vt:lpstr>Research Approach</vt:lpstr>
      <vt:lpstr>Solar Waste Components</vt:lpstr>
      <vt:lpstr>Material Composition of PV Modules</vt:lpstr>
      <vt:lpstr>Failure Modes of Solar Systems</vt:lpstr>
      <vt:lpstr>Solar Waste Timing in Zambia</vt:lpstr>
      <vt:lpstr>Current Status of E-Waste in Zambia</vt:lpstr>
      <vt:lpstr>Regulatory Framework</vt:lpstr>
      <vt:lpstr>Regional Benchmarking</vt:lpstr>
      <vt:lpstr>Technical Options for Solar Waste</vt:lpstr>
      <vt:lpstr>Institutional Roles</vt:lpstr>
      <vt:lpstr>Environmental and Health Risks</vt:lpstr>
      <vt:lpstr>Roadmap for Zambia (2025–2035)</vt:lpstr>
      <vt:lpstr>Expected Outcomes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UNIVERSITY OF ZAMBIA SCHOOL OF ENGINEERING DEPARTMENT OF MECHANICAL ENGINEERING   ME 431 – STRENGTH OF MATERIALS II  Principal Strains in Three Dimensions</dc:title>
  <dc:creator>GMMunakaampe</dc:creator>
  <cp:lastModifiedBy>Reviewer</cp:lastModifiedBy>
  <cp:revision>90</cp:revision>
  <dcterms:created xsi:type="dcterms:W3CDTF">2010-10-03T08:05:00Z</dcterms:created>
  <dcterms:modified xsi:type="dcterms:W3CDTF">2026-03-30T13:39:29Z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DCD78AD881EE4DE9BC671C63386891F3</vt:lpwstr>
  </property>
  <property fmtid="{D5CDD505-2E9C-101B-9397-08002B2CF9AE}" pid="3" name="KSOProductBuildVer">
    <vt:lpwstr>2057-11.2.0.11486</vt:lpwstr>
  </property>
</Properties>
</file>