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1" r:id="rId3"/>
    <p:sldId id="298" r:id="rId4"/>
    <p:sldId id="259" r:id="rId5"/>
    <p:sldId id="293" r:id="rId6"/>
    <p:sldId id="266" r:id="rId7"/>
    <p:sldId id="267" r:id="rId8"/>
    <p:sldId id="274" r:id="rId9"/>
    <p:sldId id="279" r:id="rId10"/>
    <p:sldId id="294" r:id="rId11"/>
    <p:sldId id="295" r:id="rId12"/>
    <p:sldId id="296" r:id="rId13"/>
    <p:sldId id="297" r:id="rId14"/>
    <p:sldId id="290" r:id="rId15"/>
    <p:sldId id="29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76" autoAdjust="0"/>
  </p:normalViewPr>
  <p:slideViewPr>
    <p:cSldViewPr>
      <p:cViewPr varScale="1">
        <p:scale>
          <a:sx n="83" d="100"/>
          <a:sy n="83" d="100"/>
        </p:scale>
        <p:origin x="58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606E2-10AC-42CE-A7F4-074D00F218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3A958-A7E2-4E5A-A4E1-1255A15DB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3A958-A7E2-4E5A-A4E1-1255A15DB0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7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3" name="AutoShap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4" name="AutoShap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vert="horz" lIns="91440" tIns="45720" rIns="91440" bIns="45720" anchor="b"/>
          <a:lstStyle/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60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vert="horz" lIns="91440" tIns="45720" rIns="91440" bIns="45720" anchor="t"/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subtitle style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vert="eaVert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60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vert="horz" lIns="91440" tIns="45720" rIns="91440" bIns="45720" anchor="b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4" name="AutoShape 4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vert="horz" lIns="91440" tIns="45720" rIns="91440" bIns="45720" anchor="b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6" name="AutoShape 6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7" name="AutoShape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8" name="AutoShape 8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9" name="AutoShape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4" name="AutoShap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5" name="AutoShap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icon to add picture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fld id="{3386411A-70EE-422D-B97C-F56BEE3FF077}" type="slidenum"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‹#›</a:t>
            </a:fld>
            <a:endParaRPr lang="en-US" sz="1800" b="0" i="0" u="none" baseline="0">
              <a:solidFill>
                <a:schemeClr val="tx1"/>
              </a:solidFill>
              <a:latin typeface="Calibri"/>
              <a:ea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ctrTitle"/>
          </p:nvPr>
        </p:nvSpPr>
        <p:spPr>
          <a:xfrm>
            <a:off x="685800" y="1906453"/>
            <a:ext cx="11201400" cy="914400"/>
          </a:xfrm>
          <a:noFill/>
        </p:spPr>
        <p:txBody>
          <a:bodyPr vert="horz" lIns="91440" tIns="45720" rIns="91440" bIns="4572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600" b="1" i="0" u="none" baseline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2026 ENGINEERING INSTITUTION OF ZAMBIA SYMPOSIUM</a:t>
            </a:r>
          </a:p>
        </p:txBody>
      </p:sp>
      <p:sp>
        <p:nvSpPr>
          <p:cNvPr id="3" name="AutoShape 3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</p:spPr>
        <p:txBody>
          <a:bodyPr vert="horz" lIns="91440" tIns="45720" rIns="91440" bIns="45720" anchor="t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b="1" i="0" u="none" baseline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Waste-to-Value Engineering: Addressing Load Shedding in Zambia</a:t>
            </a:r>
          </a:p>
        </p:txBody>
      </p:sp>
      <p:pic>
        <p:nvPicPr>
          <p:cNvPr id="4" name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83150"/>
            <a:ext cx="1676400" cy="16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sp>
        <p:nvSpPr>
          <p:cNvPr id="5" name="TextBox 5"/>
          <p:cNvSpPr txBox="1"/>
          <p:nvPr/>
        </p:nvSpPr>
        <p:spPr>
          <a:xfrm>
            <a:off x="3076574" y="4495800"/>
            <a:ext cx="83534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2570480" indent="-2570480" algn="l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i="0" u="none" baseline="0" dirty="0">
                <a:latin typeface="Arial"/>
                <a:ea typeface="Arial"/>
              </a:rPr>
              <a:t>PRESENTER	: Patrick </a:t>
            </a:r>
            <a:r>
              <a:rPr lang="en-US" sz="2800" b="1" i="0" u="none" baseline="0" dirty="0" err="1">
                <a:latin typeface="Arial"/>
                <a:ea typeface="Arial"/>
              </a:rPr>
              <a:t>Mwamba</a:t>
            </a:r>
            <a:r>
              <a:rPr lang="en-US" sz="2800" b="1" i="0" u="none" baseline="0" dirty="0">
                <a:latin typeface="Arial"/>
                <a:ea typeface="Arial"/>
              </a:rPr>
              <a:t> Mubanga </a:t>
            </a:r>
            <a:endParaRPr lang="en-US" sz="2800" dirty="0"/>
          </a:p>
          <a:p>
            <a:pPr marL="2570480" indent="-2570480" algn="l">
              <a:spcBef>
                <a:spcPct val="0"/>
              </a:spcBef>
              <a:spcAft>
                <a:spcPts val="600"/>
              </a:spcAft>
            </a:pPr>
            <a:r>
              <a:rPr lang="en-US" sz="2800" b="1" i="0" u="none" baseline="0" dirty="0">
                <a:latin typeface="Arial"/>
                <a:ea typeface="Arial"/>
              </a:rPr>
              <a:t>DATE	:	</a:t>
            </a:r>
            <a:r>
              <a:rPr lang="en-GB" sz="2800" b="1" i="0" u="none" baseline="0" dirty="0">
                <a:latin typeface="Arial"/>
                <a:ea typeface="Arial"/>
              </a:rPr>
              <a:t>Friday 17</a:t>
            </a:r>
            <a:r>
              <a:rPr lang="en-GB" sz="2800" b="1" i="0" u="none" baseline="30000" dirty="0">
                <a:latin typeface="Arial"/>
                <a:ea typeface="Arial"/>
              </a:rPr>
              <a:t>th</a:t>
            </a:r>
            <a:r>
              <a:rPr lang="en-GB" sz="2800" b="1" i="0" u="none" dirty="0">
                <a:latin typeface="Arial"/>
                <a:ea typeface="Arial"/>
              </a:rPr>
              <a:t> </a:t>
            </a:r>
            <a:r>
              <a:rPr lang="en-GB" sz="2800" b="1" i="0" u="none" baseline="0" dirty="0">
                <a:latin typeface="Arial"/>
                <a:ea typeface="Arial"/>
              </a:rPr>
              <a:t>April 2026</a:t>
            </a:r>
          </a:p>
        </p:txBody>
      </p:sp>
      <p:sp>
        <p:nvSpPr>
          <p:cNvPr id="6" name="AutoShape 6"/>
          <p:cNvSpPr/>
          <p:nvPr/>
        </p:nvSpPr>
        <p:spPr>
          <a:xfrm>
            <a:off x="2895600" y="5709503"/>
            <a:ext cx="6569529" cy="83099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2570480" indent="-2570480" algn="l"/>
            <a:r>
              <a:rPr lang="en-GB" sz="2400" b="1" i="0" u="none" baseline="0" dirty="0" err="1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Avani</a:t>
            </a:r>
            <a:r>
              <a:rPr lang="en-GB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Victoria Falls Resort, Livingstone, Zambia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4" y="396109"/>
            <a:ext cx="7696200" cy="1252538"/>
          </a:xfrm>
        </p:spPr>
        <p:txBody>
          <a:bodyPr>
            <a:normAutofit/>
          </a:bodyPr>
          <a:lstStyle/>
          <a:p>
            <a:pPr lvl="0" algn="l"/>
            <a:r>
              <a:rPr lang="en-US" sz="4000" b="1" dirty="0">
                <a:latin typeface="Arial"/>
                <a:ea typeface="Arial"/>
              </a:rPr>
              <a:t>PRESENTATION OUTLINE </a:t>
            </a:r>
            <a:endParaRPr lang="en-US" sz="4000" dirty="0"/>
          </a:p>
        </p:txBody>
      </p:sp>
      <p:sp>
        <p:nvSpPr>
          <p:cNvPr id="4" name="TextBox 13"/>
          <p:cNvSpPr txBox="1">
            <a:spLocks noGrp="1"/>
          </p:cNvSpPr>
          <p:nvPr>
            <p:ph idx="1"/>
          </p:nvPr>
        </p:nvSpPr>
        <p:spPr>
          <a:xfrm>
            <a:off x="785363" y="1976528"/>
            <a:ext cx="10515600" cy="452649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Energy Vulnerability in Zambia: The Potential of WtE Technologies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Typical Composition of Municipal Solid Waste in Lusaka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Waste-to-Energy Technologies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addressing Load Shedding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Challenges /Recommendations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grpSp>
        <p:nvGrpSpPr>
          <p:cNvPr id="6" name="Group 19"/>
          <p:cNvGrpSpPr/>
          <p:nvPr/>
        </p:nvGrpSpPr>
        <p:grpSpPr>
          <a:xfrm>
            <a:off x="152400" y="152400"/>
            <a:ext cx="3520104" cy="3109899"/>
            <a:chOff x="1859264" y="288508"/>
            <a:chExt cx="3520104" cy="3109899"/>
          </a:xfrm>
        </p:grpSpPr>
        <p:sp>
          <p:nvSpPr>
            <p:cNvPr id="7" name="Freeform 21"/>
            <p:cNvSpPr/>
            <p:nvPr/>
          </p:nvSpPr>
          <p:spPr>
            <a:xfrm>
              <a:off x="2510888" y="332639"/>
              <a:ext cx="2868480" cy="3065768"/>
            </a:xfrm>
            <a:custGeom>
              <a:avLst/>
              <a:gdLst/>
              <a:ahLst/>
              <a:cxnLst/>
              <a:rect l="l" t="t" r="r" b="b"/>
              <a:pathLst>
                <a:path w="2345536" h="2506857">
                  <a:moveTo>
                    <a:pt x="0" y="0"/>
                  </a:moveTo>
                  <a:lnTo>
                    <a:pt x="778157" y="0"/>
                  </a:lnTo>
                  <a:lnTo>
                    <a:pt x="2238669" y="843580"/>
                  </a:lnTo>
                  <a:cubicBezTo>
                    <a:pt x="2381159" y="925830"/>
                    <a:pt x="2381159" y="1131570"/>
                    <a:pt x="2238669" y="1213820"/>
                  </a:cubicBezTo>
                  <a:lnTo>
                    <a:pt x="0" y="2506857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22"/>
            <p:cNvSpPr/>
            <p:nvPr/>
          </p:nvSpPr>
          <p:spPr>
            <a:xfrm>
              <a:off x="1859264" y="288508"/>
              <a:ext cx="553913" cy="626281"/>
            </a:xfrm>
            <a:custGeom>
              <a:avLst/>
              <a:gdLst/>
              <a:ahLst/>
              <a:cxnLst/>
              <a:rect l="l" t="t" r="r" b="b"/>
              <a:pathLst>
                <a:path w="1635382" h="1849045">
                  <a:moveTo>
                    <a:pt x="1496663" y="679532"/>
                  </a:moveTo>
                  <a:lnTo>
                    <a:pt x="432721" y="41167"/>
                  </a:lnTo>
                  <a:cubicBezTo>
                    <a:pt x="242316" y="-73133"/>
                    <a:pt x="0" y="64122"/>
                    <a:pt x="0" y="286245"/>
                  </a:cubicBezTo>
                  <a:lnTo>
                    <a:pt x="0" y="1562881"/>
                  </a:lnTo>
                  <a:cubicBezTo>
                    <a:pt x="0" y="1785004"/>
                    <a:pt x="242316" y="1922164"/>
                    <a:pt x="432721" y="1807864"/>
                  </a:cubicBezTo>
                  <a:lnTo>
                    <a:pt x="1496568" y="1169594"/>
                  </a:lnTo>
                  <a:cubicBezTo>
                    <a:pt x="1681639" y="1058532"/>
                    <a:pt x="1681639" y="790499"/>
                    <a:pt x="1496663" y="679532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cap="rnd">
              <a:noFill/>
              <a:prstDash val="solid"/>
            </a:ln>
            <a:effectLst/>
          </p:spPr>
          <p:txBody>
            <a:bodyPr rot="0" vert="horz" wrap="square" lIns="91440" tIns="45720" rIns="91440" bIns="4572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23"/>
            <p:cNvSpPr/>
            <p:nvPr/>
          </p:nvSpPr>
          <p:spPr>
            <a:xfrm>
              <a:off x="4688178" y="1657692"/>
              <a:ext cx="235852" cy="266666"/>
            </a:xfrm>
            <a:custGeom>
              <a:avLst/>
              <a:gdLst/>
              <a:ahLst/>
              <a:cxnLst/>
              <a:rect l="l" t="t" r="r" b="b"/>
              <a:pathLst>
                <a:path w="1635382" h="1849045">
                  <a:moveTo>
                    <a:pt x="1496663" y="679532"/>
                  </a:moveTo>
                  <a:lnTo>
                    <a:pt x="432721" y="41167"/>
                  </a:lnTo>
                  <a:cubicBezTo>
                    <a:pt x="242316" y="-73133"/>
                    <a:pt x="0" y="64122"/>
                    <a:pt x="0" y="286245"/>
                  </a:cubicBezTo>
                  <a:lnTo>
                    <a:pt x="0" y="1562881"/>
                  </a:lnTo>
                  <a:cubicBezTo>
                    <a:pt x="0" y="1785004"/>
                    <a:pt x="242316" y="1922164"/>
                    <a:pt x="432721" y="1807864"/>
                  </a:cubicBezTo>
                  <a:lnTo>
                    <a:pt x="1496568" y="1169594"/>
                  </a:lnTo>
                  <a:cubicBezTo>
                    <a:pt x="1681639" y="1058532"/>
                    <a:pt x="1681639" y="790499"/>
                    <a:pt x="1496663" y="679532"/>
                  </a:cubicBezTo>
                  <a:close/>
                </a:path>
              </a:pathLst>
            </a:custGeom>
            <a:solidFill>
              <a:schemeClr val="accent1"/>
            </a:solidFill>
            <a:ln cap="rnd">
              <a:noFill/>
              <a:prstDash val="solid"/>
            </a:ln>
            <a:effectLst/>
          </p:spPr>
          <p:txBody>
            <a:bodyPr rot="0" vert="horz" wrap="square" lIns="91440" tIns="45720" rIns="91440" bIns="45720" anchor="ctr">
              <a:normAutofit fontScale="77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04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3"/>
          <p:cNvSpPr/>
          <p:nvPr/>
        </p:nvSpPr>
        <p:spPr>
          <a:xfrm>
            <a:off x="125698" y="152400"/>
            <a:ext cx="2796254" cy="4958449"/>
          </a:xfrm>
          <a:prstGeom prst="roundRect">
            <a:avLst>
              <a:gd name="adj" fmla="val 6085"/>
            </a:avLst>
          </a:prstGeom>
          <a:solidFill>
            <a:srgbClr val="FFFF00">
              <a:alpha val="15000"/>
            </a:srgb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2" name="AutoShape 2"/>
          <p:cNvSpPr/>
          <p:nvPr/>
        </p:nvSpPr>
        <p:spPr>
          <a:xfrm>
            <a:off x="257873" y="5282297"/>
            <a:ext cx="11934127" cy="154758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>
              <a:lnSpc>
                <a:spcPct val="130000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25216" y="159616"/>
            <a:ext cx="2919364" cy="50167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lvl="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assess the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volume and composition of Zambian waste streams to evaluate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their energy generation potential.</a:t>
            </a:r>
          </a:p>
        </p:txBody>
      </p:sp>
      <p:sp>
        <p:nvSpPr>
          <p:cNvPr id="15" name="AutoShape 15"/>
          <p:cNvSpPr>
            <a:spLocks noGrp="1"/>
          </p:cNvSpPr>
          <p:nvPr>
            <p:ph type="title"/>
          </p:nvPr>
        </p:nvSpPr>
        <p:spPr>
          <a:xfrm>
            <a:off x="3810000" y="0"/>
            <a:ext cx="6950075" cy="572670"/>
          </a:xfrm>
        </p:spPr>
        <p:txBody>
          <a:bodyPr vert="horz" lIns="91440" tIns="45720" rIns="91440" bIns="4572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b="1" i="0" u="none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PRESENTATION OBJECTIVES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84266" y="5334000"/>
            <a:ext cx="1463676" cy="1444179"/>
            <a:chOff x="710008" y="4973877"/>
            <a:chExt cx="1463676" cy="1444179"/>
          </a:xfrm>
        </p:grpSpPr>
        <p:sp>
          <p:nvSpPr>
            <p:cNvPr id="16" name="AutoShape 3"/>
            <p:cNvSpPr/>
            <p:nvPr/>
          </p:nvSpPr>
          <p:spPr>
            <a:xfrm>
              <a:off x="710008" y="4973877"/>
              <a:ext cx="1463676" cy="1444179"/>
            </a:xfrm>
            <a:prstGeom prst="ellipse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  <a:effectLst/>
          </p:spPr>
          <p:txBody>
            <a:bodyPr rot="0" vert="horz" wrap="square" lIns="91440" tIns="45720" rIns="91440" bIns="45720" anchor="t">
              <a:prstTxWarp prst="textNoShape">
                <a:avLst/>
              </a:prstTxWarp>
              <a:noAutofit/>
            </a:bodyPr>
            <a:lstStyle/>
            <a:p>
              <a:pPr marL="0" algn="ctr"/>
              <a:endParaRPr/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1022684" y="5340464"/>
              <a:ext cx="820284" cy="769441"/>
            </a:xfrm>
            <a:prstGeom prst="rect">
              <a:avLst/>
            </a:prstGeom>
            <a:noFill/>
            <a:ln cap="rnd">
              <a:noFill/>
              <a:prstDash val="solid"/>
            </a:ln>
            <a:effectLst/>
          </p:spPr>
          <p:txBody>
            <a:bodyPr rot="0" vert="horz" wrap="square" lIns="91440" tIns="45720" rIns="91440" bIns="45720" rtlCol="0" anchor="ctr">
              <a:prstTxWarp prst="textNoShape">
                <a:avLst/>
              </a:prstTxWarp>
              <a:spAutoFit/>
            </a:bodyPr>
            <a:lstStyle/>
            <a:p>
              <a:pPr marL="0" algn="ctr">
                <a:defRPr/>
              </a:pPr>
              <a:r>
                <a:rPr lang="en-US" sz="4400" b="1" i="0" u="none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Arial"/>
                  <a:ea typeface="Arial"/>
                </a:rPr>
                <a:t>01</a:t>
              </a:r>
              <a:endParaRPr lang="en-US" sz="11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48000" y="581037"/>
            <a:ext cx="3124399" cy="4511833"/>
            <a:chOff x="4490837" y="690796"/>
            <a:chExt cx="3190696" cy="4196629"/>
          </a:xfrm>
        </p:grpSpPr>
        <p:sp>
          <p:nvSpPr>
            <p:cNvPr id="29" name="AutoShape 3"/>
            <p:cNvSpPr/>
            <p:nvPr/>
          </p:nvSpPr>
          <p:spPr>
            <a:xfrm>
              <a:off x="4490837" y="715586"/>
              <a:ext cx="3190696" cy="4171839"/>
            </a:xfrm>
            <a:prstGeom prst="roundRect">
              <a:avLst>
                <a:gd name="adj" fmla="val 6085"/>
              </a:avLst>
            </a:prstGeom>
            <a:solidFill>
              <a:schemeClr val="accent1">
                <a:lumMod val="50000"/>
                <a:alpha val="15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vert="horz" wrap="square" lIns="360000" tIns="45720" rIns="360000" bIns="45720" anchor="ctr">
              <a:noAutofit/>
            </a:bodyPr>
            <a:lstStyle/>
            <a:p>
              <a:pPr marL="0" algn="ctr">
                <a:lnSpc>
                  <a:spcPct val="150000"/>
                </a:lnSpc>
              </a:pPr>
              <a:endParaRPr/>
            </a:p>
          </p:txBody>
        </p:sp>
        <p:sp>
          <p:nvSpPr>
            <p:cNvPr id="20" name="TextBox 6"/>
            <p:cNvSpPr txBox="1"/>
            <p:nvPr/>
          </p:nvSpPr>
          <p:spPr>
            <a:xfrm>
              <a:off x="4567148" y="690796"/>
              <a:ext cx="3054854" cy="375020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lvl="0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To evaluate 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Waste-to-Energy technologies </a:t>
              </a: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for converting refuse into various usable energy forms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352019" y="552261"/>
            <a:ext cx="4185826" cy="2310138"/>
            <a:chOff x="8857200" y="687411"/>
            <a:chExt cx="3005738" cy="4145164"/>
          </a:xfrm>
        </p:grpSpPr>
        <p:sp>
          <p:nvSpPr>
            <p:cNvPr id="30" name="AutoShape 3"/>
            <p:cNvSpPr/>
            <p:nvPr/>
          </p:nvSpPr>
          <p:spPr>
            <a:xfrm>
              <a:off x="8857200" y="687411"/>
              <a:ext cx="3005738" cy="4145164"/>
            </a:xfrm>
            <a:prstGeom prst="roundRect">
              <a:avLst>
                <a:gd name="adj" fmla="val 6085"/>
              </a:avLst>
            </a:prstGeom>
            <a:solidFill>
              <a:srgbClr val="FF0000">
                <a:alpha val="15000"/>
              </a:srgbClr>
            </a:solidFill>
            <a:ln cap="flat">
              <a:noFill/>
              <a:prstDash val="solid"/>
              <a:miter lim="800000"/>
            </a:ln>
          </p:spPr>
          <p:txBody>
            <a:bodyPr vert="horz" wrap="square" lIns="360000" tIns="45720" rIns="360000" bIns="45720" anchor="ctr">
              <a:noAutofit/>
            </a:bodyPr>
            <a:lstStyle/>
            <a:p>
              <a:pPr marL="0" algn="ctr">
                <a:lnSpc>
                  <a:spcPct val="150000"/>
                </a:lnSpc>
              </a:pPr>
              <a:endParaRPr/>
            </a:p>
          </p:txBody>
        </p:sp>
        <p:sp>
          <p:nvSpPr>
            <p:cNvPr id="21" name="TextBox 6"/>
            <p:cNvSpPr txBox="1"/>
            <p:nvPr/>
          </p:nvSpPr>
          <p:spPr>
            <a:xfrm>
              <a:off x="8857200" y="806713"/>
              <a:ext cx="2946801" cy="365332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lvl="0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discuss the technical 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challenges to WtE 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implementation and propose 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recommendations.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56093" y="5334000"/>
            <a:ext cx="1463676" cy="1444179"/>
            <a:chOff x="710008" y="4973877"/>
            <a:chExt cx="1463676" cy="1444179"/>
          </a:xfrm>
        </p:grpSpPr>
        <p:sp>
          <p:nvSpPr>
            <p:cNvPr id="23" name="AutoShape 3"/>
            <p:cNvSpPr/>
            <p:nvPr/>
          </p:nvSpPr>
          <p:spPr>
            <a:xfrm>
              <a:off x="710008" y="4973877"/>
              <a:ext cx="1463676" cy="1444179"/>
            </a:xfrm>
            <a:prstGeom prst="ellipse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  <a:effectLst/>
          </p:spPr>
          <p:txBody>
            <a:bodyPr rot="0" vert="horz" wrap="square" lIns="91440" tIns="45720" rIns="91440" bIns="45720" anchor="t">
              <a:prstTxWarp prst="textNoShape">
                <a:avLst/>
              </a:prstTxWarp>
              <a:noAutofit/>
            </a:bodyPr>
            <a:lstStyle/>
            <a:p>
              <a:pPr marL="0" algn="ctr"/>
              <a:endParaRPr/>
            </a:p>
          </p:txBody>
        </p:sp>
        <p:sp>
          <p:nvSpPr>
            <p:cNvPr id="24" name="TextBox 12"/>
            <p:cNvSpPr txBox="1"/>
            <p:nvPr/>
          </p:nvSpPr>
          <p:spPr>
            <a:xfrm>
              <a:off x="1022684" y="5340464"/>
              <a:ext cx="820284" cy="769441"/>
            </a:xfrm>
            <a:prstGeom prst="rect">
              <a:avLst/>
            </a:prstGeom>
            <a:noFill/>
            <a:ln cap="rnd">
              <a:noFill/>
              <a:prstDash val="solid"/>
            </a:ln>
            <a:effectLst/>
          </p:spPr>
          <p:txBody>
            <a:bodyPr rot="0" vert="horz" wrap="square" lIns="91440" tIns="45720" rIns="91440" bIns="45720" rtlCol="0" anchor="ctr">
              <a:prstTxWarp prst="textNoShape">
                <a:avLst/>
              </a:prstTxWarp>
              <a:spAutoFit/>
            </a:bodyPr>
            <a:lstStyle/>
            <a:p>
              <a:pPr marL="0" algn="ctr">
                <a:defRPr/>
              </a:pPr>
              <a:r>
                <a:rPr lang="en-US" sz="4400" b="1" i="0" u="none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Arial"/>
                  <a:ea typeface="Arial"/>
                </a:rPr>
                <a:t>02</a:t>
              </a:r>
              <a:endParaRPr lang="en-US" sz="11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639735" y="1110235"/>
            <a:ext cx="1463676" cy="1444179"/>
            <a:chOff x="3389622" y="1074442"/>
            <a:chExt cx="1463676" cy="1444179"/>
          </a:xfrm>
        </p:grpSpPr>
        <p:sp>
          <p:nvSpPr>
            <p:cNvPr id="26" name="AutoShape 3"/>
            <p:cNvSpPr/>
            <p:nvPr/>
          </p:nvSpPr>
          <p:spPr>
            <a:xfrm>
              <a:off x="3389622" y="1074442"/>
              <a:ext cx="1463676" cy="1444179"/>
            </a:xfrm>
            <a:prstGeom prst="ellipse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  <a:effectLst/>
          </p:spPr>
          <p:txBody>
            <a:bodyPr rot="0" vert="horz" wrap="square" lIns="91440" tIns="45720" rIns="91440" bIns="45720" anchor="t">
              <a:prstTxWarp prst="textNoShape">
                <a:avLst/>
              </a:prstTxWarp>
              <a:noAutofit/>
            </a:bodyPr>
            <a:lstStyle/>
            <a:p>
              <a:pPr marL="0" algn="ctr"/>
              <a:endParaRPr/>
            </a:p>
          </p:txBody>
        </p:sp>
        <p:sp>
          <p:nvSpPr>
            <p:cNvPr id="27" name="TextBox 12"/>
            <p:cNvSpPr txBox="1"/>
            <p:nvPr/>
          </p:nvSpPr>
          <p:spPr>
            <a:xfrm>
              <a:off x="3711318" y="1411810"/>
              <a:ext cx="820284" cy="769441"/>
            </a:xfrm>
            <a:prstGeom prst="rect">
              <a:avLst/>
            </a:prstGeom>
            <a:noFill/>
            <a:ln cap="rnd">
              <a:noFill/>
              <a:prstDash val="solid"/>
            </a:ln>
            <a:effectLst/>
          </p:spPr>
          <p:txBody>
            <a:bodyPr rot="0" vert="horz" wrap="square" lIns="91440" tIns="45720" rIns="91440" bIns="45720" rtlCol="0" anchor="ctr">
              <a:prstTxWarp prst="textNoShape">
                <a:avLst/>
              </a:prstTxWarp>
              <a:spAutoFit/>
            </a:bodyPr>
            <a:lstStyle/>
            <a:p>
              <a:pPr marL="0" algn="ctr">
                <a:defRPr/>
              </a:pPr>
              <a:r>
                <a:rPr lang="en-US" sz="4400" b="1" i="0" u="none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Arial"/>
                  <a:ea typeface="Arial"/>
                </a:rPr>
                <a:t>03</a:t>
              </a:r>
              <a:endParaRPr lang="en-US" sz="1100" dirty="0"/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97418"/>
            <a:ext cx="6096000" cy="396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8322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6"/>
          <p:cNvSpPr/>
          <p:nvPr/>
        </p:nvSpPr>
        <p:spPr>
          <a:xfrm>
            <a:off x="6011855" y="2076918"/>
            <a:ext cx="6035039" cy="3948291"/>
          </a:xfrm>
          <a:custGeom>
            <a:avLst/>
            <a:gdLst/>
            <a:ahLst/>
            <a:cxnLst/>
            <a:rect l="l" t="t" r="r" b="b"/>
            <a:pathLst>
              <a:path w="3090098" h="2061095">
                <a:moveTo>
                  <a:pt x="0" y="0"/>
                </a:moveTo>
                <a:lnTo>
                  <a:pt x="3090098" y="0"/>
                </a:lnTo>
                <a:lnTo>
                  <a:pt x="3090098" y="2061095"/>
                </a:lnTo>
                <a:lnTo>
                  <a:pt x="0" y="206109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  <a:lumMod val="40000"/>
                  <a:lumOff val="60000"/>
                </a:schemeClr>
              </a:gs>
              <a:gs pos="85000">
                <a:schemeClr val="accent1">
                  <a:alpha val="90000"/>
                  <a:lumMod val="10000"/>
                  <a:lumOff val="90000"/>
                </a:schemeClr>
              </a:gs>
            </a:gsLst>
            <a:lin ang="5400000"/>
          </a:gradFill>
          <a:ln w="12700" cap="flat" cmpd="sng">
            <a:solidFill>
              <a:schemeClr val="accent1">
                <a:alpha val="90000"/>
                <a:lumOff val="0"/>
                <a:satOff val="0"/>
                <a:tint val="40000"/>
              </a:schemeClr>
            </a:solidFill>
            <a:prstDash val="solid"/>
          </a:ln>
          <a:scene3d>
            <a:camera prst="perspectiveLeft"/>
            <a:lightRig rig="threePt" dir="t"/>
          </a:scene3d>
        </p:spPr>
        <p:txBody>
          <a:bodyPr vert="horz" wrap="square" lIns="494416" tIns="433832" rIns="433832" bIns="433832" anchor="ctr">
            <a:spAutoFit/>
          </a:bodyPr>
          <a:lstStyle/>
          <a:p>
            <a:pPr marL="0" algn="just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/>
          </a:p>
        </p:txBody>
      </p:sp>
      <p:sp>
        <p:nvSpPr>
          <p:cNvPr id="46" name="Freeform 3"/>
          <p:cNvSpPr/>
          <p:nvPr/>
        </p:nvSpPr>
        <p:spPr>
          <a:xfrm>
            <a:off x="479812" y="963982"/>
            <a:ext cx="5667030" cy="4733140"/>
          </a:xfrm>
          <a:custGeom>
            <a:avLst/>
            <a:gdLst/>
            <a:ahLst/>
            <a:cxnLst/>
            <a:rect l="l" t="t" r="r" b="b"/>
            <a:pathLst>
              <a:path w="3090098" h="2061095">
                <a:moveTo>
                  <a:pt x="0" y="0"/>
                </a:moveTo>
                <a:lnTo>
                  <a:pt x="3090098" y="0"/>
                </a:lnTo>
                <a:lnTo>
                  <a:pt x="3090098" y="2061095"/>
                </a:lnTo>
                <a:lnTo>
                  <a:pt x="0" y="206109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  <a:lumMod val="40000"/>
                  <a:lumOff val="60000"/>
                </a:schemeClr>
              </a:gs>
              <a:gs pos="85000">
                <a:schemeClr val="accent1">
                  <a:alpha val="90000"/>
                  <a:lumMod val="10000"/>
                  <a:lumOff val="90000"/>
                </a:schemeClr>
              </a:gs>
            </a:gsLst>
            <a:lin ang="5400000"/>
          </a:gradFill>
          <a:ln w="12700" cap="flat" cmpd="sng">
            <a:solidFill>
              <a:schemeClr val="accent1">
                <a:alpha val="90000"/>
                <a:lumOff val="0"/>
                <a:satOff val="0"/>
                <a:tint val="40000"/>
              </a:schemeClr>
            </a:solidFill>
            <a:prstDash val="solid"/>
          </a:ln>
          <a:scene3d>
            <a:camera prst="perspectiveRight"/>
            <a:lightRig rig="threePt" dir="t"/>
          </a:scene3d>
        </p:spPr>
        <p:txBody>
          <a:bodyPr vert="horz" wrap="square" lIns="494416" tIns="433832" rIns="433832" bIns="433832" anchor="ctr">
            <a:spAutoFit/>
          </a:bodyPr>
          <a:lstStyle/>
          <a:p>
            <a:pPr marL="0" algn="just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/>
          </a:p>
        </p:txBody>
      </p:sp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288917" y="369926"/>
            <a:ext cx="11698468" cy="630002"/>
          </a:xfrm>
        </p:spPr>
        <p:txBody>
          <a:bodyPr vert="horz" lIns="91440" tIns="45720" rIns="91440" bIns="4572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1.0 INTRODUCTION: ENERGY VULNERABILITY IN ZAMBIA</a:t>
            </a:r>
            <a:endParaRPr lang="zh-CN" altLang="en-US" sz="3200" b="1" i="0" u="none" baseline="0" dirty="0">
              <a:solidFill>
                <a:schemeClr val="tx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064293" y="1399459"/>
            <a:ext cx="8381316" cy="3468639"/>
          </a:xfrm>
          <a:prstGeom prst="blockArc">
            <a:avLst>
              <a:gd name="adj1" fmla="val 11276733"/>
              <a:gd name="adj2" fmla="val 21282006"/>
              <a:gd name="adj3" fmla="val 12745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/>
          </a:gradFill>
          <a:ln>
            <a:noFill/>
          </a:ln>
        </p:spPr>
        <p:txBody>
          <a:bodyPr vert="horz" wrap="square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53141" y="1917944"/>
            <a:ext cx="6115636" cy="410881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514350" indent="-514350" algn="just">
              <a:spcBef>
                <a:spcPct val="0"/>
              </a:spcBef>
              <a:buFont typeface="+mj-lt"/>
              <a:buAutoNum type="alphaLcParenR"/>
              <a:defRPr/>
            </a:pP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Zambia’s heavy dependence on hydropower (84%–85%) leaves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the national grid </a:t>
            </a: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vulnerable to climate-induced droughts (ERB , 2024). </a:t>
            </a:r>
          </a:p>
          <a:p>
            <a:pPr marL="514350" indent="-514350" algn="just">
              <a:spcBef>
                <a:spcPct val="0"/>
              </a:spcBef>
              <a:buFont typeface="+mj-lt"/>
              <a:buAutoNum type="alphaLcParenR"/>
              <a:defRPr/>
            </a:pP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spcBef>
                <a:spcPct val="0"/>
              </a:spcBef>
              <a:buFont typeface="+mj-lt"/>
              <a:buAutoNum type="alphaLcParenR"/>
              <a:defRPr/>
            </a:pP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Potential: </a:t>
            </a: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Integrating Waste-to-Energy (WtE) technologies into the country’s energy mix.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95549" y="1126428"/>
            <a:ext cx="5551345" cy="181588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WtE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provides a dual solutions: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electricity generation and recycling the waste 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(IRENA, 2023). </a:t>
            </a:r>
          </a:p>
        </p:txBody>
      </p:sp>
      <p:grpSp>
        <p:nvGrpSpPr>
          <p:cNvPr id="48" name="Group 47"/>
          <p:cNvGrpSpPr/>
          <p:nvPr/>
        </p:nvGrpSpPr>
        <p:grpSpPr>
          <a:xfrm rot="5400000">
            <a:off x="3915566" y="4176191"/>
            <a:ext cx="4711458" cy="194964"/>
            <a:chOff x="2286000" y="4495800"/>
            <a:chExt cx="3558489" cy="0"/>
          </a:xfrm>
        </p:grpSpPr>
        <p:cxnSp>
          <p:nvCxnSpPr>
            <p:cNvPr id="49" name="Connector 7"/>
            <p:cNvCxnSpPr/>
            <p:nvPr/>
          </p:nvCxnSpPr>
          <p:spPr>
            <a:xfrm>
              <a:off x="2286000" y="4495800"/>
              <a:ext cx="808892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  <p:cxnSp>
          <p:nvCxnSpPr>
            <p:cNvPr id="50" name="Connector 8"/>
            <p:cNvCxnSpPr/>
            <p:nvPr/>
          </p:nvCxnSpPr>
          <p:spPr>
            <a:xfrm>
              <a:off x="3523320" y="4495800"/>
              <a:ext cx="2321169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</p:grpSp>
      <p:sp>
        <p:nvSpPr>
          <p:cNvPr id="51" name="AutoShape 2" descr="See related image detail. Municipal Waste Services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24" b="8075"/>
          <a:stretch/>
        </p:blipFill>
        <p:spPr>
          <a:xfrm>
            <a:off x="6598558" y="3191480"/>
            <a:ext cx="5396151" cy="35837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04776" y="1135482"/>
            <a:ext cx="583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c.)</a:t>
            </a:r>
            <a:endParaRPr lang="en-US" sz="28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7" y="475821"/>
            <a:ext cx="12228991" cy="41728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2.0 TYPICAL COMPOSITION OF MUNICIPAL SOLID WASTE IN LSK (ESTIMATED 2,500 TONNES/DAY)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627041"/>
              </p:ext>
            </p:extLst>
          </p:nvPr>
        </p:nvGraphicFramePr>
        <p:xfrm>
          <a:off x="76197" y="1219200"/>
          <a:ext cx="12115803" cy="4575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0265">
                  <a:extLst>
                    <a:ext uri="{9D8B030D-6E8A-4147-A177-3AD203B41FA5}">
                      <a16:colId xmlns:a16="http://schemas.microsoft.com/office/drawing/2014/main" val="2492874554"/>
                    </a:ext>
                  </a:extLst>
                </a:gridCol>
                <a:gridCol w="1493891">
                  <a:extLst>
                    <a:ext uri="{9D8B030D-6E8A-4147-A177-3AD203B41FA5}">
                      <a16:colId xmlns:a16="http://schemas.microsoft.com/office/drawing/2014/main" val="2455076669"/>
                    </a:ext>
                  </a:extLst>
                </a:gridCol>
                <a:gridCol w="1867245">
                  <a:extLst>
                    <a:ext uri="{9D8B030D-6E8A-4147-A177-3AD203B41FA5}">
                      <a16:colId xmlns:a16="http://schemas.microsoft.com/office/drawing/2014/main" val="3224587380"/>
                    </a:ext>
                  </a:extLst>
                </a:gridCol>
                <a:gridCol w="4724402">
                  <a:extLst>
                    <a:ext uri="{9D8B030D-6E8A-4147-A177-3AD203B41FA5}">
                      <a16:colId xmlns:a16="http://schemas.microsoft.com/office/drawing/2014/main" val="395878619"/>
                    </a:ext>
                  </a:extLst>
                </a:gridCol>
              </a:tblGrid>
              <a:tr h="7986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Waste Type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Estimated Ton/Day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WtE Relevance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94055"/>
                  </a:ext>
                </a:extLst>
              </a:tr>
              <a:tr h="11523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 Organic Waste (food, market waste, yard waste)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50–60%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1,250–1,500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 for anaerobic digestion → biogas &amp; </a:t>
                      </a:r>
                      <a:r>
                        <a:rPr lang="en-US" sz="25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biofertilizer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17205"/>
                  </a:ext>
                </a:extLst>
              </a:tr>
              <a:tr h="11808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 Plastics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15–20%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375–500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Suitable for</a:t>
                      </a:r>
                      <a:r>
                        <a:rPr lang="en-US" sz="25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pyrolysis/gasification → syngas &amp; bio‑oil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501846"/>
                  </a:ext>
                </a:extLst>
              </a:tr>
              <a:tr h="4931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Paper &amp; Cardboard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10–12%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250–300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Incineration → heat &amp; electricity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385525"/>
                  </a:ext>
                </a:extLst>
              </a:tr>
              <a:tr h="8214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 Metals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5–8%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125–200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Recyclable → supports material loops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340916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0862" y="6097929"/>
            <a:ext cx="469545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Sources: World Bank (2022)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587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/>
          <p:cNvSpPr/>
          <p:nvPr/>
        </p:nvSpPr>
        <p:spPr>
          <a:xfrm>
            <a:off x="139517" y="2159365"/>
            <a:ext cx="5567781" cy="4317635"/>
          </a:xfrm>
          <a:prstGeom prst="roundRect">
            <a:avLst>
              <a:gd name="adj" fmla="val 6085"/>
            </a:avLst>
          </a:prstGeom>
          <a:solidFill>
            <a:schemeClr val="accent1">
              <a:alpha val="15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17" name="AutoShape 3"/>
          <p:cNvSpPr/>
          <p:nvPr/>
        </p:nvSpPr>
        <p:spPr>
          <a:xfrm>
            <a:off x="5867400" y="1656686"/>
            <a:ext cx="6164577" cy="4667914"/>
          </a:xfrm>
          <a:prstGeom prst="roundRect">
            <a:avLst>
              <a:gd name="adj" fmla="val 6085"/>
            </a:avLst>
          </a:prstGeom>
          <a:solidFill>
            <a:srgbClr val="FFFF00">
              <a:alpha val="15000"/>
            </a:srgb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306253" y="1483317"/>
            <a:ext cx="5418676" cy="597843"/>
          </a:xfrm>
        </p:spPr>
        <p:txBody>
          <a:bodyPr vert="horz" lIns="91440" tIns="45720" rIns="91440" bIns="45720" anchor="b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altLang="zh-CN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3.1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Anaerobic Digestion (AD)</a:t>
            </a:r>
          </a:p>
        </p:txBody>
      </p:sp>
      <p:cxnSp>
        <p:nvCxnSpPr>
          <p:cNvPr id="3" name="Connector 3"/>
          <p:cNvCxnSpPr/>
          <p:nvPr/>
        </p:nvCxnSpPr>
        <p:spPr>
          <a:xfrm>
            <a:off x="1346200" y="2926387"/>
            <a:ext cx="108458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</a:ln>
        </p:spPr>
      </p:cxnSp>
      <p:sp>
        <p:nvSpPr>
          <p:cNvPr id="4" name="AutoShape 4"/>
          <p:cNvSpPr/>
          <p:nvPr/>
        </p:nvSpPr>
        <p:spPr>
          <a:xfrm>
            <a:off x="4391858" y="1549286"/>
            <a:ext cx="3505200" cy="3505200"/>
          </a:xfrm>
          <a:prstGeom prst="diamond">
            <a:avLst/>
          </a:prstGeom>
          <a:pattFill prst="lt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dist="38100" algn="l" rotWithShape="0">
              <a:srgbClr val="000000">
                <a:alpha val="10000"/>
              </a:srgbClr>
            </a:outerShdw>
          </a:effectLst>
        </p:spPr>
        <p:txBody>
          <a:bodyPr rot="0" vert="horz" wrap="square" lIns="91440" tIns="45720" rIns="91440" bIns="45720" anchor="ctr">
            <a:prstTxWarp prst="textNoShape">
              <a:avLst/>
            </a:prstTxWarp>
            <a:normAutofit/>
          </a:bodyPr>
          <a:lstStyle/>
          <a:p>
            <a:pPr marL="0" algn="ctr"/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306253" y="2729048"/>
            <a:ext cx="5334000" cy="304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3200" dirty="0"/>
              <a:t>AD utilizes microorganisms to break down </a:t>
            </a:r>
            <a:r>
              <a:rPr lang="en-US" sz="3200" b="1" dirty="0"/>
              <a:t>organic waste in oxygen-free environments, generating biogas for renewable energy and nutrient-rich digestate.</a:t>
            </a:r>
            <a:endParaRPr lang="en-US" sz="2800" dirty="0"/>
          </a:p>
        </p:txBody>
      </p:sp>
      <p:sp>
        <p:nvSpPr>
          <p:cNvPr id="10" name="AutoShape 10"/>
          <p:cNvSpPr/>
          <p:nvPr/>
        </p:nvSpPr>
        <p:spPr>
          <a:xfrm>
            <a:off x="6246173" y="799073"/>
            <a:ext cx="5649503" cy="954107"/>
          </a:xfrm>
          <a:prstGeom prst="rect">
            <a:avLst/>
          </a:prstGeom>
        </p:spPr>
        <p:txBody>
          <a:bodyPr vert="horz" wrap="square" lIns="91440" tIns="45720" rIns="91440" bIns="45720" anchor="b">
            <a:spAutoFit/>
          </a:bodyPr>
          <a:lstStyle/>
          <a:p>
            <a:pPr marL="0" algn="ctr"/>
            <a:r>
              <a:rPr lang="en-US" altLang="zh-CN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3.1.1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Technical Requirements and Potential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56750" y="304516"/>
            <a:ext cx="65190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/>
                <a:ea typeface="Arial"/>
              </a:rPr>
              <a:t>WASTE-to-ENERGY TECHNOLOGIES</a:t>
            </a:r>
            <a:endParaRPr lang="en-US" sz="28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47801" y="27992"/>
            <a:ext cx="1219200" cy="1188625"/>
            <a:chOff x="917575" y="1219047"/>
            <a:chExt cx="3215464" cy="3188319"/>
          </a:xfrm>
        </p:grpSpPr>
        <p:sp>
          <p:nvSpPr>
            <p:cNvPr id="13" name="AutoShape 4"/>
            <p:cNvSpPr/>
            <p:nvPr/>
          </p:nvSpPr>
          <p:spPr>
            <a:xfrm>
              <a:off x="917575" y="1219047"/>
              <a:ext cx="3215464" cy="3188319"/>
            </a:xfrm>
            <a:prstGeom prst="donut">
              <a:avLst>
                <a:gd name="adj" fmla="val 1692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14" name="TextBox 5"/>
            <p:cNvSpPr txBox="1"/>
            <p:nvPr/>
          </p:nvSpPr>
          <p:spPr>
            <a:xfrm>
              <a:off x="1774776" y="2151931"/>
              <a:ext cx="1501062" cy="11238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algn="l">
                <a:defRPr/>
              </a:pPr>
              <a:r>
                <a:rPr lang="en-US" sz="2400" b="1" i="0" u="none" spc="100" baseline="0" dirty="0">
                  <a:solidFill>
                    <a:schemeClr val="accent1"/>
                  </a:solidFill>
                  <a:latin typeface="Arial" panose="020B0604020202020204" pitchFamily="34" charset="0"/>
                  <a:ea typeface="Impact"/>
                  <a:cs typeface="Arial" panose="020B0604020202020204" pitchFamily="34" charset="0"/>
                </a:rPr>
                <a:t>03</a:t>
              </a:r>
              <a:endParaRPr 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Freeform 3"/>
          <p:cNvSpPr/>
          <p:nvPr/>
        </p:nvSpPr>
        <p:spPr>
          <a:xfrm>
            <a:off x="9898744" y="4492468"/>
            <a:ext cx="2293258" cy="2365532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793008" y="1879675"/>
            <a:ext cx="6102667" cy="45243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514350" indent="-514350" algn="just">
              <a:spcBef>
                <a:spcPct val="0"/>
              </a:spcBef>
              <a:buFont typeface="+mj-lt"/>
              <a:buAutoNum type="alphaLcParenR"/>
              <a:defRPr/>
            </a:pPr>
            <a:r>
              <a:rPr lang="en-US" sz="3200" dirty="0"/>
              <a:t>Successful AD hinges on maintaining controlled conditions </a:t>
            </a:r>
            <a:r>
              <a:rPr lang="en-US" sz="3200" b="1" dirty="0"/>
              <a:t>specifically temperature, pH, moisture, and nutrient balance </a:t>
            </a:r>
          </a:p>
          <a:p>
            <a:pPr marL="514350" indent="-514350" algn="just">
              <a:spcBef>
                <a:spcPct val="0"/>
              </a:spcBef>
              <a:buFont typeface="+mj-lt"/>
              <a:buAutoNum type="alphaLcParenR"/>
              <a:defRPr/>
            </a:pPr>
            <a:r>
              <a:rPr lang="en-US" sz="3200" dirty="0"/>
              <a:t>A 5 MW Kigali biogas plant, which processes 30,000 ton of organic waste annually (IRENA, 2026).</a:t>
            </a:r>
          </a:p>
        </p:txBody>
      </p:sp>
      <p:sp>
        <p:nvSpPr>
          <p:cNvPr id="18" name="Chevron 17"/>
          <p:cNvSpPr/>
          <p:nvPr/>
        </p:nvSpPr>
        <p:spPr>
          <a:xfrm rot="19971272">
            <a:off x="4506392" y="4561186"/>
            <a:ext cx="1298085" cy="135837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AutoShape 3"/>
          <p:cNvSpPr/>
          <p:nvPr/>
        </p:nvSpPr>
        <p:spPr>
          <a:xfrm>
            <a:off x="5257800" y="164095"/>
            <a:ext cx="6705600" cy="6617706"/>
          </a:xfrm>
          <a:prstGeom prst="roundRect">
            <a:avLst>
              <a:gd name="adj" fmla="val 6085"/>
            </a:avLst>
          </a:prstGeom>
          <a:solidFill>
            <a:srgbClr val="FFFF00">
              <a:alpha val="15000"/>
            </a:srgb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125" name="AutoShape 3"/>
          <p:cNvSpPr/>
          <p:nvPr/>
        </p:nvSpPr>
        <p:spPr>
          <a:xfrm>
            <a:off x="171491" y="2277822"/>
            <a:ext cx="4781509" cy="4275377"/>
          </a:xfrm>
          <a:prstGeom prst="roundRect">
            <a:avLst>
              <a:gd name="adj" fmla="val 6085"/>
            </a:avLst>
          </a:prstGeom>
          <a:solidFill>
            <a:schemeClr val="accent1">
              <a:lumMod val="75000"/>
              <a:alpha val="15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171491" y="1206134"/>
            <a:ext cx="4959302" cy="914985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3.2 </a:t>
            </a:r>
            <a:r>
              <a:rPr lang="zh-CN" altLang="en-US" sz="32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Incineration with</a:t>
            </a:r>
            <a:br>
              <a:rPr lang="en-US" altLang="zh-CN" sz="32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</a:br>
            <a:r>
              <a:rPr lang="zh-CN" altLang="en-US" sz="32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Energy Recovery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7730" y="2892016"/>
            <a:ext cx="4959301" cy="30469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Incineration uses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controlled combustion to turn waste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into high-temperature heat for electricity to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minimize pollution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5727706" y="509142"/>
            <a:ext cx="5765787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altLang="zh-CN" sz="2800" b="1" i="0" u="none" baseline="0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3.2.1</a:t>
            </a:r>
            <a:r>
              <a:rPr lang="zh-CN" altLang="en-US" sz="2800" b="1" i="0" u="none" baseline="0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Key Benefits of Incineration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 2"/>
          <p:cNvSpPr>
            <a:spLocks noChangeArrowheads="1"/>
          </p:cNvSpPr>
          <p:nvPr/>
        </p:nvSpPr>
        <p:spPr bwMode="auto">
          <a:xfrm>
            <a:off x="5384807" y="1260203"/>
            <a:ext cx="6451586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 algn="just">
              <a:buFont typeface="+mj-lt"/>
              <a:buAutoNum type="arabicParenR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It shrinks the physical footprint of waste by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70–80%, drastically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extending the lifespan of existing landfills (World Bank,2023).</a:t>
            </a:r>
          </a:p>
          <a:p>
            <a:pPr marL="514350" lvl="0" indent="-514350" algn="just">
              <a:buFont typeface="+mj-lt"/>
              <a:buAutoNum type="arabicParenR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 algn="just">
              <a:buFont typeface="+mj-lt"/>
              <a:buAutoNum type="arabicParenR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Unlike intermittent renewables, it provides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 consistent baseload energy source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for the power grid.</a:t>
            </a:r>
          </a:p>
          <a:p>
            <a:pPr marL="514350" lvl="0" indent="-514350" algn="just">
              <a:buFont typeface="+mj-lt"/>
              <a:buAutoNum type="arabicParenR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 algn="just">
              <a:buFont typeface="+mj-lt"/>
              <a:buAutoNum type="arabicParenR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By processing waste in a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controlled environment, it prevents the uncontrolled greenhouse gas emissions</a:t>
            </a:r>
            <a:endParaRPr lang="en-US" sz="2600" dirty="0"/>
          </a:p>
        </p:txBody>
      </p:sp>
      <p:sp>
        <p:nvSpPr>
          <p:cNvPr id="9" name="Chevron 8"/>
          <p:cNvSpPr/>
          <p:nvPr/>
        </p:nvSpPr>
        <p:spPr>
          <a:xfrm rot="19971272">
            <a:off x="4212128" y="5402781"/>
            <a:ext cx="890451" cy="83861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3"/>
          <p:cNvSpPr/>
          <p:nvPr/>
        </p:nvSpPr>
        <p:spPr>
          <a:xfrm>
            <a:off x="10058400" y="4648200"/>
            <a:ext cx="2133602" cy="2209800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22" name="AutoShape 3"/>
          <p:cNvSpPr/>
          <p:nvPr/>
        </p:nvSpPr>
        <p:spPr>
          <a:xfrm>
            <a:off x="6565804" y="2509498"/>
            <a:ext cx="5240566" cy="2744990"/>
          </a:xfrm>
          <a:prstGeom prst="roundRect">
            <a:avLst>
              <a:gd name="adj" fmla="val 6085"/>
            </a:avLst>
          </a:prstGeom>
          <a:solidFill>
            <a:srgbClr val="FFFF00">
              <a:alpha val="15000"/>
            </a:srgb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21" name="AutoShape 3"/>
          <p:cNvSpPr/>
          <p:nvPr/>
        </p:nvSpPr>
        <p:spPr>
          <a:xfrm>
            <a:off x="206560" y="2812346"/>
            <a:ext cx="5867400" cy="2371698"/>
          </a:xfrm>
          <a:prstGeom prst="roundRect">
            <a:avLst>
              <a:gd name="adj" fmla="val 6085"/>
            </a:avLst>
          </a:prstGeom>
          <a:solidFill>
            <a:schemeClr val="accent1">
              <a:lumMod val="75000"/>
              <a:alpha val="15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360000" tIns="45720" rIns="360000" bIns="45720" anchor="ctr">
            <a:noAutofit/>
          </a:bodyPr>
          <a:lstStyle/>
          <a:p>
            <a:pPr marL="0" algn="ctr">
              <a:lnSpc>
                <a:spcPct val="150000"/>
              </a:lnSpc>
            </a:pPr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245861" y="3034264"/>
            <a:ext cx="5867400" cy="181588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n-US" sz="2800" b="1" dirty="0"/>
              <a:t>Locating Waste-to-Energy plants in urban and industrial hubs </a:t>
            </a:r>
            <a:r>
              <a:rPr lang="en-US" sz="2800" dirty="0"/>
              <a:t>improves grid reliability, cuts energy waste, and ensures a steady power supply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5875" y="1875078"/>
            <a:ext cx="5667372" cy="95410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altLang="zh-CN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4.1	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Urban and Industrial </a:t>
            </a:r>
            <a:endParaRPr lang="en-US" altLang="zh-CN" sz="2800" b="1" i="0" u="none" baseline="0" dirty="0">
              <a:solidFill>
                <a:schemeClr val="tx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  <a:p>
            <a:pPr marL="0" algn="ctr">
              <a:defRPr/>
            </a:pP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Deployment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6248399" y="2000979"/>
            <a:ext cx="1" cy="4399821"/>
          </a:xfrm>
          <a:prstGeom prst="line">
            <a:avLst/>
          </a:prstGeom>
          <a:ln w="57150">
            <a:solidFill>
              <a:schemeClr val="tx1">
                <a:alpha val="30000"/>
              </a:schemeClr>
            </a:solidFill>
          </a:ln>
        </p:spPr>
      </p:cxnSp>
      <p:sp>
        <p:nvSpPr>
          <p:cNvPr id="6" name="TextBox 6"/>
          <p:cNvSpPr txBox="1"/>
          <p:nvPr/>
        </p:nvSpPr>
        <p:spPr>
          <a:xfrm>
            <a:off x="6745714" y="2509498"/>
            <a:ext cx="4880746" cy="26776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10 MW WtE facility serving a local district can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mitigate 2-3 hours of daily load shedding during peak times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enhancing overall grid stability (IEA,2023).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45780" y="1873497"/>
            <a:ext cx="5002701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altLang="zh-CN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4.1.1</a:t>
            </a:r>
            <a:r>
              <a:rPr lang="zh-CN" altLang="en-US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Practical Impact Example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540912" y="731642"/>
            <a:ext cx="63881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2400" b="0" i="0" u="none" spc="100" baseline="0" dirty="0">
                <a:solidFill>
                  <a:schemeClr val="accent1"/>
                </a:solidFill>
                <a:latin typeface="Impact"/>
                <a:ea typeface="Impact"/>
              </a:rPr>
              <a:t>04</a:t>
            </a:r>
            <a:endParaRPr lang="en-US" sz="2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139379" y="260648"/>
            <a:ext cx="1368425" cy="1309690"/>
            <a:chOff x="917575" y="1219047"/>
            <a:chExt cx="3215464" cy="3188319"/>
          </a:xfrm>
        </p:grpSpPr>
        <p:sp>
          <p:nvSpPr>
            <p:cNvPr id="16" name="AutoShape 4"/>
            <p:cNvSpPr/>
            <p:nvPr/>
          </p:nvSpPr>
          <p:spPr>
            <a:xfrm>
              <a:off x="917575" y="1219047"/>
              <a:ext cx="3215464" cy="3188319"/>
            </a:xfrm>
            <a:prstGeom prst="donut">
              <a:avLst>
                <a:gd name="adj" fmla="val 1692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17" name="TextBox 5"/>
            <p:cNvSpPr txBox="1"/>
            <p:nvPr/>
          </p:nvSpPr>
          <p:spPr>
            <a:xfrm>
              <a:off x="1861079" y="2367751"/>
              <a:ext cx="1501061" cy="112388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algn="l">
                <a:defRPr/>
              </a:pP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864330" y="665170"/>
            <a:ext cx="7981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/>
                <a:ea typeface="Arial"/>
              </a:rPr>
              <a:t>USING </a:t>
            </a:r>
            <a:r>
              <a:rPr lang="en-US" sz="2800" b="1" dirty="0" err="1">
                <a:latin typeface="Arial"/>
                <a:ea typeface="Arial"/>
              </a:rPr>
              <a:t>WtE</a:t>
            </a:r>
            <a:r>
              <a:rPr lang="en-US" sz="2800" b="1" dirty="0">
                <a:latin typeface="Arial"/>
                <a:ea typeface="Arial"/>
              </a:rPr>
              <a:t> TO ADDRESS LOAD SHEDDING </a:t>
            </a:r>
            <a:endParaRPr lang="en-US" sz="2800" b="1" dirty="0"/>
          </a:p>
        </p:txBody>
      </p:sp>
      <p:sp>
        <p:nvSpPr>
          <p:cNvPr id="20" name="Chevron 19"/>
          <p:cNvSpPr/>
          <p:nvPr/>
        </p:nvSpPr>
        <p:spPr>
          <a:xfrm rot="19971272">
            <a:off x="4880365" y="4400829"/>
            <a:ext cx="1828800" cy="1752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/>
          <p:cNvSpPr/>
          <p:nvPr/>
        </p:nvSpPr>
        <p:spPr>
          <a:xfrm>
            <a:off x="9898744" y="4492468"/>
            <a:ext cx="2293258" cy="2365532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189398" y="4993504"/>
            <a:ext cx="5978923" cy="581095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5.3 Climate Change Mitigation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5032763"/>
            <a:ext cx="1938713" cy="1825237"/>
          </a:xfrm>
          <a:custGeom>
            <a:avLst/>
            <a:gdLst/>
            <a:ahLst/>
            <a:cxnLst/>
            <a:rect l="l" t="t" r="r" b="b"/>
            <a:pathLst>
              <a:path w="1938713" h="1825237">
                <a:moveTo>
                  <a:pt x="15884" y="321"/>
                </a:moveTo>
                <a:cubicBezTo>
                  <a:pt x="29533" y="-443"/>
                  <a:pt x="43462" y="150"/>
                  <a:pt x="57515" y="2215"/>
                </a:cubicBezTo>
                <a:lnTo>
                  <a:pt x="1762861" y="252862"/>
                </a:lnTo>
                <a:cubicBezTo>
                  <a:pt x="1875282" y="269385"/>
                  <a:pt x="1953022" y="373915"/>
                  <a:pt x="1936499" y="486336"/>
                </a:cubicBezTo>
                <a:lnTo>
                  <a:pt x="1739711" y="1825237"/>
                </a:lnTo>
                <a:lnTo>
                  <a:pt x="0" y="1825237"/>
                </a:lnTo>
                <a:lnTo>
                  <a:pt x="0" y="280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/>
            <a:endParaRPr/>
          </a:p>
        </p:txBody>
      </p:sp>
      <p:sp>
        <p:nvSpPr>
          <p:cNvPr id="4" name="AutoShape 4"/>
          <p:cNvSpPr/>
          <p:nvPr/>
        </p:nvSpPr>
        <p:spPr>
          <a:xfrm rot="1007434">
            <a:off x="8796830" y="1487919"/>
            <a:ext cx="2964191" cy="2964191"/>
          </a:xfrm>
          <a:prstGeom prst="roundRect">
            <a:avLst>
              <a:gd name="adj" fmla="val 8470"/>
            </a:avLst>
          </a:prstGeom>
          <a:solidFill>
            <a:srgbClr val="E8E0CB"/>
          </a:solidFill>
          <a:ln>
            <a:noFill/>
          </a:ln>
          <a:effectLst/>
        </p:spPr>
        <p:txBody>
          <a:bodyPr rot="0" vert="horz" wrap="square" lIns="91440" tIns="45720" rIns="91440" bIns="45720" anchor="t">
            <a:prstTxWarp prst="textNoShape">
              <a:avLst/>
            </a:prstTxWarp>
            <a:noAutofit/>
          </a:bodyPr>
          <a:lstStyle/>
          <a:p>
            <a:pPr marL="0" algn="ctr"/>
            <a:endParaRPr/>
          </a:p>
        </p:txBody>
      </p:sp>
      <p:sp>
        <p:nvSpPr>
          <p:cNvPr id="5" name="AutoShape 5"/>
          <p:cNvSpPr/>
          <p:nvPr/>
        </p:nvSpPr>
        <p:spPr>
          <a:xfrm rot="20254752">
            <a:off x="9411691" y="4898966"/>
            <a:ext cx="422457" cy="422457"/>
          </a:xfrm>
          <a:prstGeom prst="roundRect">
            <a:avLst/>
          </a:prstGeom>
          <a:solidFill>
            <a:schemeClr val="tx1">
              <a:alpha val="2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6" name="AutoShape 6"/>
          <p:cNvSpPr/>
          <p:nvPr/>
        </p:nvSpPr>
        <p:spPr>
          <a:xfrm rot="21111536">
            <a:off x="10788885" y="920636"/>
            <a:ext cx="447059" cy="447059"/>
          </a:xfrm>
          <a:prstGeom prst="roundRect">
            <a:avLst/>
          </a:prstGeom>
          <a:solidFill>
            <a:schemeClr val="tx1">
              <a:alpha val="2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grpSp>
        <p:nvGrpSpPr>
          <p:cNvPr id="18" name="Group 17"/>
          <p:cNvGrpSpPr/>
          <p:nvPr/>
        </p:nvGrpSpPr>
        <p:grpSpPr>
          <a:xfrm>
            <a:off x="285372" y="3733800"/>
            <a:ext cx="3558489" cy="0"/>
            <a:chOff x="2286000" y="4495800"/>
            <a:chExt cx="3558489" cy="0"/>
          </a:xfrm>
        </p:grpSpPr>
        <p:cxnSp>
          <p:nvCxnSpPr>
            <p:cNvPr id="7" name="Connector 7"/>
            <p:cNvCxnSpPr/>
            <p:nvPr/>
          </p:nvCxnSpPr>
          <p:spPr>
            <a:xfrm>
              <a:off x="2286000" y="4495800"/>
              <a:ext cx="808892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  <p:cxnSp>
          <p:nvCxnSpPr>
            <p:cNvPr id="8" name="Connector 8"/>
            <p:cNvCxnSpPr/>
            <p:nvPr/>
          </p:nvCxnSpPr>
          <p:spPr>
            <a:xfrm>
              <a:off x="3523320" y="4495800"/>
              <a:ext cx="2321169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</p:grpSp>
      <p:sp>
        <p:nvSpPr>
          <p:cNvPr id="9" name="TextBox 9"/>
          <p:cNvSpPr txBox="1"/>
          <p:nvPr/>
        </p:nvSpPr>
        <p:spPr>
          <a:xfrm>
            <a:off x="149408" y="5764290"/>
            <a:ext cx="11737791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Diverting organic waste and utilizing its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energy reduces methane and carbon dioxide emissions </a:t>
            </a:r>
            <a:r>
              <a:rPr lang="da-DK" sz="2800" dirty="0">
                <a:latin typeface="Arial" panose="020B0604020202020204" pitchFamily="34" charset="0"/>
                <a:cs typeface="Arial" panose="020B0604020202020204" pitchFamily="34" charset="0"/>
              </a:rPr>
              <a:t>(IPCC 2023; Kaza et al. 2018)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9409" y="1288307"/>
            <a:ext cx="67938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5.1 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Job Creation and Industrial Growth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304799" y="1841567"/>
            <a:ext cx="11582401" cy="1292662"/>
          </a:xfrm>
          <a:prstGeom prst="rect">
            <a:avLst/>
          </a:prstGeom>
          <a:noFill/>
          <a:ln cap="sq"/>
        </p:spPr>
        <p:txBody>
          <a:bodyPr vert="horz" wrap="square" lIns="0" tIns="0" rIns="0" bIns="0" rtlCol="0" anchor="t">
            <a:spAutoFit/>
          </a:bodyPr>
          <a:lstStyle/>
          <a:p>
            <a:pPr algn="just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WtE systems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generate employment in value chains i.e. waste management, facility operations and logistics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a-DK" sz="2800" dirty="0">
                <a:latin typeface="Arial" panose="020B0604020202020204" pitchFamily="34" charset="0"/>
                <a:cs typeface="Arial" panose="020B0604020202020204" pitchFamily="34" charset="0"/>
              </a:rPr>
              <a:t>Kaza et al. 2018; Pan et al. 2015).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28866" y="377259"/>
            <a:ext cx="9638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/>
                <a:ea typeface="Arial"/>
              </a:rPr>
              <a:t>BENEFITS:ECONOMIC AND ENVIRONMENTAL </a:t>
            </a:r>
            <a:endParaRPr lang="en-US" sz="32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685800" y="83413"/>
            <a:ext cx="1338202" cy="1288187"/>
            <a:chOff x="917575" y="1219047"/>
            <a:chExt cx="3215464" cy="3188319"/>
          </a:xfrm>
        </p:grpSpPr>
        <p:sp>
          <p:nvSpPr>
            <p:cNvPr id="15" name="AutoShape 4"/>
            <p:cNvSpPr/>
            <p:nvPr/>
          </p:nvSpPr>
          <p:spPr>
            <a:xfrm>
              <a:off x="917575" y="1219047"/>
              <a:ext cx="3215464" cy="3188319"/>
            </a:xfrm>
            <a:prstGeom prst="donut">
              <a:avLst>
                <a:gd name="adj" fmla="val 1692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16" name="TextBox 5"/>
            <p:cNvSpPr txBox="1"/>
            <p:nvPr/>
          </p:nvSpPr>
          <p:spPr>
            <a:xfrm>
              <a:off x="1837520" y="2149931"/>
              <a:ext cx="1501061" cy="132654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algn="l">
                <a:defRPr/>
              </a:pPr>
              <a:r>
                <a:rPr lang="en-US" sz="2800" b="1" i="0" u="none" spc="100" baseline="0" dirty="0">
                  <a:solidFill>
                    <a:schemeClr val="accent1"/>
                  </a:solidFill>
                  <a:latin typeface="Arial" panose="020B0604020202020204" pitchFamily="34" charset="0"/>
                  <a:ea typeface="Impact"/>
                  <a:cs typeface="Arial" panose="020B0604020202020204" pitchFamily="34" charset="0"/>
                </a:rPr>
                <a:t>05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5372" y="1795848"/>
            <a:ext cx="3905628" cy="45719"/>
            <a:chOff x="2286000" y="4495800"/>
            <a:chExt cx="3558489" cy="0"/>
          </a:xfrm>
        </p:grpSpPr>
        <p:cxnSp>
          <p:nvCxnSpPr>
            <p:cNvPr id="20" name="Connector 7"/>
            <p:cNvCxnSpPr/>
            <p:nvPr/>
          </p:nvCxnSpPr>
          <p:spPr>
            <a:xfrm>
              <a:off x="2286000" y="4495800"/>
              <a:ext cx="808892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  <p:cxnSp>
          <p:nvCxnSpPr>
            <p:cNvPr id="21" name="Connector 8"/>
            <p:cNvCxnSpPr/>
            <p:nvPr/>
          </p:nvCxnSpPr>
          <p:spPr>
            <a:xfrm>
              <a:off x="3523320" y="4495800"/>
              <a:ext cx="2321169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</p:grpSp>
      <p:sp>
        <p:nvSpPr>
          <p:cNvPr id="22" name="AutoShape 2"/>
          <p:cNvSpPr txBox="1">
            <a:spLocks/>
          </p:cNvSpPr>
          <p:nvPr/>
        </p:nvSpPr>
        <p:spPr>
          <a:xfrm>
            <a:off x="157530" y="3029383"/>
            <a:ext cx="7712077" cy="6418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5.2 </a:t>
            </a:r>
            <a:r>
              <a:rPr lang="zh-CN" altLang="en-US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Resource Efficiency Enhancement</a:t>
            </a:r>
          </a:p>
        </p:txBody>
      </p:sp>
      <p:sp>
        <p:nvSpPr>
          <p:cNvPr id="23" name="TextBox 5"/>
          <p:cNvSpPr txBox="1"/>
          <p:nvPr/>
        </p:nvSpPr>
        <p:spPr>
          <a:xfrm>
            <a:off x="225165" y="3832114"/>
            <a:ext cx="11601828" cy="8617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just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WtE systems integrate by-products back into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industrial and agricultural value chains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85372" y="5623234"/>
            <a:ext cx="3905628" cy="45719"/>
            <a:chOff x="2286000" y="4495800"/>
            <a:chExt cx="3558489" cy="0"/>
          </a:xfrm>
        </p:grpSpPr>
        <p:cxnSp>
          <p:nvCxnSpPr>
            <p:cNvPr id="25" name="Connector 7"/>
            <p:cNvCxnSpPr/>
            <p:nvPr/>
          </p:nvCxnSpPr>
          <p:spPr>
            <a:xfrm>
              <a:off x="2286000" y="4495800"/>
              <a:ext cx="808892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  <p:cxnSp>
          <p:nvCxnSpPr>
            <p:cNvPr id="26" name="Connector 8"/>
            <p:cNvCxnSpPr/>
            <p:nvPr/>
          </p:nvCxnSpPr>
          <p:spPr>
            <a:xfrm>
              <a:off x="3523320" y="4495800"/>
              <a:ext cx="2321169" cy="0"/>
            </a:xfrm>
            <a:prstGeom prst="line">
              <a:avLst/>
            </a:prstGeom>
            <a:ln w="69850" cap="rnd">
              <a:solidFill>
                <a:schemeClr val="accent1"/>
              </a:solidFill>
            </a:ln>
          </p:spPr>
        </p:cxn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9898744" y="4492468"/>
            <a:ext cx="2293258" cy="2365532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72357"/>
            <a:ext cx="11811000" cy="54927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6.0 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685800"/>
            <a:ext cx="11658600" cy="6172200"/>
          </a:xfrm>
        </p:spPr>
        <p:txBody>
          <a:bodyPr>
            <a:normAutofit fontScale="32500" lnSpcReduction="20000"/>
          </a:bodyPr>
          <a:lstStyle/>
          <a:p>
            <a:pPr marL="1371600" indent="-1371600" algn="just">
              <a:buFont typeface="+mj-lt"/>
              <a:buAutoNum type="arabicPeriod"/>
            </a:pP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Feedstock &amp; Technical Constraints:</a:t>
            </a:r>
          </a:p>
          <a:p>
            <a:pPr marL="742950" lvl="0" indent="-742950" algn="just">
              <a:buFont typeface="+mj-lt"/>
              <a:buAutoNum type="alphaLcPeriod"/>
            </a:pPr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High Moisture Content: </a:t>
            </a: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High-moisture organic Zambian waste has low caloric value and requires extensive drying.</a:t>
            </a:r>
            <a:endParaRPr lang="en-US" sz="8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0" indent="-742950" algn="just">
              <a:buFont typeface="+mj-lt"/>
              <a:buAutoNum type="alphaLcPeriod"/>
            </a:pPr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Inadequate Segregation</a:t>
            </a:r>
          </a:p>
          <a:p>
            <a:pPr marL="742950" lvl="0" indent="-742950" algn="just">
              <a:buFont typeface="+mj-lt"/>
              <a:buAutoNum type="alphaLcPeriod"/>
            </a:pPr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Infrastructure Gaps: </a:t>
            </a: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Current grids lack the "smart" infrastructure to integrate decentralized </a:t>
            </a:r>
            <a:r>
              <a:rPr lang="en-US" sz="8600" dirty="0" err="1">
                <a:latin typeface="Arial" panose="020B0604020202020204" pitchFamily="34" charset="0"/>
                <a:cs typeface="Arial" panose="020B0604020202020204" pitchFamily="34" charset="0"/>
              </a:rPr>
              <a:t>WtE</a:t>
            </a: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 plants.</a:t>
            </a:r>
          </a:p>
          <a:p>
            <a:pPr marL="0" indent="0" algn="just">
              <a:buNone/>
            </a:pPr>
            <a:endParaRPr 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indent="-1371600" algn="just">
              <a:buFont typeface="+mj-lt"/>
              <a:buAutoNum type="arabicPeriod" startAt="2"/>
            </a:pP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Economic &amp; Financial Barriers</a:t>
            </a:r>
          </a:p>
          <a:p>
            <a:pPr marL="742950" indent="-742950" algn="just">
              <a:buFont typeface="+mj-lt"/>
              <a:buAutoNum type="alphaLcPeriod"/>
            </a:pPr>
            <a:r>
              <a:rPr lang="en-US" sz="8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 </a:t>
            </a:r>
            <a:r>
              <a:rPr lang="en-US" sz="8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initial investment per megawatt </a:t>
            </a:r>
            <a:r>
              <a:rPr lang="en-US" sz="8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to traditional energy sources </a:t>
            </a:r>
          </a:p>
          <a:p>
            <a:pPr marL="742950" indent="-742950" algn="just">
              <a:buFont typeface="+mj-lt"/>
              <a:buAutoNum type="alphaLcPeriod"/>
            </a:pPr>
            <a:r>
              <a:rPr lang="en-US" sz="8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Inefficient </a:t>
            </a:r>
            <a:r>
              <a:rPr lang="en-US" sz="8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collection systems and high transport costs </a:t>
            </a:r>
            <a:r>
              <a:rPr lang="en-US" sz="8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make the "cost-per-kWh" uncompetitive </a:t>
            </a:r>
          </a:p>
          <a:p>
            <a:pPr marL="742950" indent="-742950" algn="just">
              <a:buFont typeface="+mj-lt"/>
              <a:buAutoNum type="alphaLcPeriod"/>
            </a:pP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Investment Risk: Lack of </a:t>
            </a:r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feed-in tariffs for </a:t>
            </a:r>
            <a:r>
              <a:rPr lang="en-US" sz="8600" b="1" dirty="0" err="1">
                <a:latin typeface="Arial" panose="020B0604020202020204" pitchFamily="34" charset="0"/>
                <a:cs typeface="Arial" panose="020B0604020202020204" pitchFamily="34" charset="0"/>
              </a:rPr>
              <a:t>WtE</a:t>
            </a:r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 plants </a:t>
            </a:r>
            <a:r>
              <a:rPr lang="en-US" sz="8600" dirty="0">
                <a:latin typeface="Arial" panose="020B0604020202020204" pitchFamily="34" charset="0"/>
                <a:cs typeface="Arial" panose="020B0604020202020204" pitchFamily="34" charset="0"/>
              </a:rPr>
              <a:t>makes securing private sector difficult.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99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9898744" y="4492468"/>
            <a:ext cx="2293258" cy="2365532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838200"/>
            <a:ext cx="11658600" cy="58674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3. Regulatory &amp; Environmental</a:t>
            </a:r>
          </a:p>
          <a:p>
            <a:pPr marL="0" indent="0">
              <a:buNone/>
            </a:pPr>
            <a:endParaRPr lang="en-US" sz="7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0" indent="-914400">
              <a:buFont typeface="+mj-lt"/>
              <a:buAutoNum type="alphaLcPeriod"/>
            </a:pPr>
            <a:r>
              <a:rPr lang="en-US" sz="7000" b="1" dirty="0">
                <a:latin typeface="Arial" panose="020B0604020202020204" pitchFamily="34" charset="0"/>
                <a:cs typeface="Arial" panose="020B0604020202020204" pitchFamily="34" charset="0"/>
              </a:rPr>
              <a:t>Emission Control: </a:t>
            </a: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Managing toxic byproducts (dioxins/furans) in thermal plants adds immense complexity and cost to engineering designs.</a:t>
            </a:r>
          </a:p>
          <a:p>
            <a:pPr marL="914400" lvl="0" indent="-914400">
              <a:buFont typeface="+mj-lt"/>
              <a:buAutoNum type="alphaLcPeriod"/>
            </a:pPr>
            <a:r>
              <a:rPr lang="en-US" sz="7000" b="1" dirty="0">
                <a:latin typeface="Arial" panose="020B0604020202020204" pitchFamily="34" charset="0"/>
                <a:cs typeface="Arial" panose="020B0604020202020204" pitchFamily="34" charset="0"/>
              </a:rPr>
              <a:t>Policy Ambiguity: </a:t>
            </a: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Current frameworks often treat waste as "refuse" rather than a </a:t>
            </a:r>
            <a:r>
              <a:rPr lang="en-US" sz="7000">
                <a:latin typeface="Arial" panose="020B0604020202020204" pitchFamily="34" charset="0"/>
                <a:cs typeface="Arial" panose="020B0604020202020204" pitchFamily="34" charset="0"/>
              </a:rPr>
              <a:t>"resource".</a:t>
            </a:r>
            <a:endParaRPr lang="en-US" sz="7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4500" dirty="0"/>
          </a:p>
          <a:p>
            <a:pPr marL="0" indent="0">
              <a:buNone/>
            </a:pPr>
            <a:endParaRPr lang="en-US" sz="5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4. Socio-Economic Dynamics</a:t>
            </a:r>
          </a:p>
          <a:p>
            <a:pPr marL="0" indent="0">
              <a:buNone/>
            </a:pPr>
            <a:endParaRPr lang="en-US" sz="7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indent="-914400">
              <a:buFont typeface="+mj-lt"/>
              <a:buAutoNum type="alphaLcPeriod"/>
            </a:pPr>
            <a:r>
              <a:rPr lang="en-US" sz="7000" b="1" dirty="0">
                <a:latin typeface="Arial" panose="020B0604020202020204" pitchFamily="34" charset="0"/>
                <a:cs typeface="Arial" panose="020B0604020202020204" pitchFamily="34" charset="0"/>
              </a:rPr>
              <a:t>Informal Sector Displacement: </a:t>
            </a: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Large-scale industrialization of waste may displace informal waste pickers.</a:t>
            </a:r>
          </a:p>
          <a:p>
            <a:pPr marL="914400" indent="-914400">
              <a:buFont typeface="+mj-lt"/>
              <a:buAutoNum type="alphaLcPeriod"/>
            </a:pPr>
            <a:r>
              <a:rPr lang="en-US" sz="7000" b="1" dirty="0">
                <a:latin typeface="Arial" panose="020B0604020202020204" pitchFamily="34" charset="0"/>
                <a:cs typeface="Arial" panose="020B0604020202020204" pitchFamily="34" charset="0"/>
              </a:rPr>
              <a:t>Public Perception: </a:t>
            </a: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Concerns over odor, health risks and site locations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50" y="152400"/>
            <a:ext cx="12172950" cy="473075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6.0 CHALLENGES CONT’D </a:t>
            </a:r>
          </a:p>
        </p:txBody>
      </p:sp>
      <p:sp>
        <p:nvSpPr>
          <p:cNvPr id="6" name="Oval 5"/>
          <p:cNvSpPr/>
          <p:nvPr/>
        </p:nvSpPr>
        <p:spPr>
          <a:xfrm>
            <a:off x="11391900" y="6172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03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403" y="27798"/>
            <a:ext cx="10515600" cy="85880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7.0 RECOMMENDATIONS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02434"/>
            <a:ext cx="11430000" cy="588120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7.1  Technical &amp; Infrastructure Optimization</a:t>
            </a:r>
          </a:p>
          <a:p>
            <a:pPr marL="514350" lvl="0" indent="-514350" algn="just">
              <a:buFont typeface="+mj-lt"/>
              <a:buAutoNum type="alphaLcPeriod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Separate Recyclables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 Implement tiered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processing to separate recyclables and treat high-moisture organic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waste via Anaerobic Digestion (AD) rather than pure incineration.</a:t>
            </a:r>
          </a:p>
          <a:p>
            <a:pPr marL="514350" lvl="0" indent="-514350" algn="just">
              <a:buFont typeface="+mj-lt"/>
              <a:buAutoNum type="alphaLcPeriod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 algn="just">
              <a:buFont typeface="+mj-lt"/>
              <a:buAutoNum type="alphaLcPeriod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Modular Gasification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 Deploy decentralized, small-scale units near high-waste zones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(e.g., markets/industrial hubs)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to minimize logistics costs and provide localized grid support.</a:t>
            </a:r>
          </a:p>
          <a:p>
            <a:pPr marL="514350" lvl="0" indent="-514350" algn="just">
              <a:buFont typeface="+mj-lt"/>
              <a:buAutoNum type="alphaLcPeriod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 algn="just">
              <a:buFont typeface="+mj-lt"/>
              <a:buAutoNum type="alphaLcPeriod"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Grid Modernization: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Invest in "Smart Grid" substations and automated load management to seamlessly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integrate decentralized waste-power into the national utility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AutoShape 3"/>
          <p:cNvSpPr/>
          <p:nvPr/>
        </p:nvSpPr>
        <p:spPr>
          <a:xfrm>
            <a:off x="710223" y="228600"/>
            <a:ext cx="11253177" cy="6370867"/>
          </a:xfrm>
          <a:prstGeom prst="roundRect">
            <a:avLst>
              <a:gd name="adj" fmla="val 11000"/>
            </a:avLst>
          </a:prstGeom>
          <a:noFill/>
          <a:ln w="76200" cap="rnd">
            <a:gradFill flip="none" rotWithShape="1">
              <a:gsLst>
                <a:gs pos="31000">
                  <a:schemeClr val="bg1">
                    <a:alpha val="0"/>
                  </a:schemeClr>
                </a:gs>
                <a:gs pos="64999">
                  <a:schemeClr val="accent6">
                    <a:lumMod val="40000"/>
                    <a:lumOff val="60000"/>
                  </a:schemeClr>
                </a:gs>
                <a:gs pos="100000">
                  <a:schemeClr val="accent6"/>
                </a:gs>
              </a:gsLst>
              <a:lin ang="2700000"/>
              <a:tileRect/>
            </a:gradFill>
            <a:prstDash val="solid"/>
          </a:ln>
          <a:effectLst/>
        </p:spPr>
        <p:txBody>
          <a:bodyPr rot="0" vert="horz" wrap="square" lIns="91440" tIns="45720" rIns="91440" bIns="45720" anchor="ctr">
            <a:prstTxWarp prst="textNoShape">
              <a:avLst/>
            </a:prstTxWarp>
            <a:normAutofit/>
          </a:bodyPr>
          <a:lstStyle/>
          <a:p>
            <a:pPr marL="0" algn="ctr"/>
            <a:endParaRPr/>
          </a:p>
        </p:txBody>
      </p:sp>
      <p:grpSp>
        <p:nvGrpSpPr>
          <p:cNvPr id="5" name="Group 4"/>
          <p:cNvGrpSpPr/>
          <p:nvPr/>
        </p:nvGrpSpPr>
        <p:grpSpPr>
          <a:xfrm>
            <a:off x="10287000" y="5871904"/>
            <a:ext cx="1247225" cy="444220"/>
            <a:chOff x="5941332" y="5215303"/>
            <a:chExt cx="1247225" cy="444220"/>
          </a:xfrm>
        </p:grpSpPr>
        <p:sp>
          <p:nvSpPr>
            <p:cNvPr id="6" name="AutoShape 6"/>
            <p:cNvSpPr/>
            <p:nvPr/>
          </p:nvSpPr>
          <p:spPr>
            <a:xfrm>
              <a:off x="5941332" y="5215303"/>
              <a:ext cx="444222" cy="444220"/>
            </a:xfrm>
            <a:prstGeom prst="ellipse">
              <a:avLst/>
            </a:prstGeom>
            <a:solidFill>
              <a:schemeClr val="accent2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6744335" y="5215303"/>
              <a:ext cx="444222" cy="444220"/>
            </a:xfrm>
            <a:prstGeom prst="ellipse">
              <a:avLst/>
            </a:prstGeom>
            <a:solidFill>
              <a:schemeClr val="accent3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5213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574727"/>
            <a:ext cx="11582400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7.2. Financial &amp; Economic Sustainability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Waste-Specific Feed-in Tariffs: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 premium tariffs that account for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Public-Private Partnerships (PPP):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Utilize "Build-Operate-Transfer" models to leverage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private capital and technical expertise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 State/Council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waste-supply guarantees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Extended Producer Responsibility 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Mandate that manufacturers fund end-of-life material recovery, creating a steady revenue stream for value chains.</a:t>
            </a:r>
          </a:p>
          <a:p>
            <a:pPr marL="457200" lvl="0" indent="-457200">
              <a:buFont typeface="+mj-lt"/>
              <a:buAutoNum type="alphaL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lphaL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7.3. Policy &amp; Social Integration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Waste-as-Resource Legislation: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Reclassify waste as a Strategic Energy Resource 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Source Segregation :Implement household and commercial waste-sorting policies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ensure high-quality, dry feedstock for thermal processes.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Inclusive Formalization: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informal waste pickers into the value chain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158849" y="51507"/>
            <a:ext cx="56630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7.0 RECOMMENDATIONS CONT’D </a:t>
            </a:r>
            <a:endParaRPr lang="en-US" sz="2600" dirty="0"/>
          </a:p>
        </p:txBody>
      </p:sp>
      <p:sp>
        <p:nvSpPr>
          <p:cNvPr id="7" name="AutoShape 3"/>
          <p:cNvSpPr/>
          <p:nvPr/>
        </p:nvSpPr>
        <p:spPr>
          <a:xfrm>
            <a:off x="713333" y="305168"/>
            <a:ext cx="11253177" cy="6324600"/>
          </a:xfrm>
          <a:prstGeom prst="roundRect">
            <a:avLst>
              <a:gd name="adj" fmla="val 11000"/>
            </a:avLst>
          </a:prstGeom>
          <a:noFill/>
          <a:ln w="76200" cap="rnd">
            <a:gradFill flip="none" rotWithShape="1">
              <a:gsLst>
                <a:gs pos="31000">
                  <a:schemeClr val="bg1">
                    <a:alpha val="0"/>
                  </a:schemeClr>
                </a:gs>
                <a:gs pos="64999">
                  <a:schemeClr val="accent6">
                    <a:lumMod val="40000"/>
                    <a:lumOff val="60000"/>
                  </a:schemeClr>
                </a:gs>
                <a:gs pos="100000">
                  <a:schemeClr val="accent6"/>
                </a:gs>
              </a:gsLst>
              <a:lin ang="2700000"/>
              <a:tileRect/>
            </a:gradFill>
            <a:prstDash val="solid"/>
          </a:ln>
          <a:effectLst/>
        </p:spPr>
        <p:txBody>
          <a:bodyPr rot="0" vert="horz" wrap="square" lIns="91440" tIns="45720" rIns="91440" bIns="45720" anchor="ctr">
            <a:prstTxWarp prst="textNoShape">
              <a:avLst/>
            </a:prstTxWarp>
            <a:normAutofit/>
          </a:bodyPr>
          <a:lstStyle/>
          <a:p>
            <a:pPr marL="0"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10135328" y="543098"/>
            <a:ext cx="1247225" cy="444220"/>
            <a:chOff x="5941332" y="5215303"/>
            <a:chExt cx="1247225" cy="444220"/>
          </a:xfrm>
        </p:grpSpPr>
        <p:sp>
          <p:nvSpPr>
            <p:cNvPr id="9" name="AutoShape 6"/>
            <p:cNvSpPr/>
            <p:nvPr/>
          </p:nvSpPr>
          <p:spPr>
            <a:xfrm>
              <a:off x="5941332" y="5215303"/>
              <a:ext cx="444222" cy="444220"/>
            </a:xfrm>
            <a:prstGeom prst="ellipse">
              <a:avLst/>
            </a:prstGeom>
            <a:solidFill>
              <a:schemeClr val="accent2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  <p:sp>
          <p:nvSpPr>
            <p:cNvPr id="10" name="AutoShape 7"/>
            <p:cNvSpPr/>
            <p:nvPr/>
          </p:nvSpPr>
          <p:spPr>
            <a:xfrm>
              <a:off x="6744335" y="5215303"/>
              <a:ext cx="444222" cy="444220"/>
            </a:xfrm>
            <a:prstGeom prst="ellipse">
              <a:avLst/>
            </a:prstGeom>
            <a:solidFill>
              <a:schemeClr val="accent3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</p:grpSp>
      <p:sp>
        <p:nvSpPr>
          <p:cNvPr id="2" name="Oval 1"/>
          <p:cNvSpPr/>
          <p:nvPr/>
        </p:nvSpPr>
        <p:spPr>
          <a:xfrm>
            <a:off x="11206065" y="5867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7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"/>
          <p:cNvSpPr txBox="1"/>
          <p:nvPr/>
        </p:nvSpPr>
        <p:spPr>
          <a:xfrm flipH="1">
            <a:off x="6858000" y="2035249"/>
            <a:ext cx="5103336" cy="4709862"/>
          </a:xfrm>
          <a:prstGeom prst="roundRect">
            <a:avLst>
              <a:gd name="adj" fmla="val 8077"/>
            </a:avLst>
          </a:prstGeom>
          <a:solidFill>
            <a:srgbClr val="FFFF00">
              <a:alpha val="10000"/>
            </a:srgbClr>
          </a:solidFill>
          <a:ln>
            <a:noFill/>
          </a:ln>
        </p:spPr>
        <p:txBody>
          <a:bodyPr rot="0" vert="horz" wrap="square" lIns="91440" tIns="45720" rIns="91440" bIns="45720" rtlCol="0" anchor="ctr">
            <a:prstTxWarp prst="textNoShape">
              <a:avLst/>
            </a:prstTxWarp>
            <a:normAutofit/>
          </a:bodyPr>
          <a:lstStyle/>
          <a:p>
            <a:pPr marL="0" algn="l">
              <a:lnSpc>
                <a:spcPct val="150000"/>
              </a:lnSpc>
              <a:defRPr/>
            </a:pPr>
            <a:endParaRPr lang="en-US" sz="1100"/>
          </a:p>
        </p:txBody>
      </p:sp>
      <p:sp>
        <p:nvSpPr>
          <p:cNvPr id="2" name="TextBox 2"/>
          <p:cNvSpPr txBox="1"/>
          <p:nvPr/>
        </p:nvSpPr>
        <p:spPr>
          <a:xfrm flipH="1">
            <a:off x="261951" y="1785078"/>
            <a:ext cx="6029030" cy="4923630"/>
          </a:xfrm>
          <a:prstGeom prst="roundRect">
            <a:avLst>
              <a:gd name="adj" fmla="val 8077"/>
            </a:avLst>
          </a:prstGeom>
          <a:solidFill>
            <a:schemeClr val="tx2">
              <a:alpha val="10000"/>
            </a:schemeClr>
          </a:solidFill>
          <a:ln>
            <a:noFill/>
          </a:ln>
        </p:spPr>
        <p:txBody>
          <a:bodyPr rot="0" vert="horz" wrap="square" lIns="91440" tIns="45720" rIns="91440" bIns="45720" rtlCol="0" anchor="ctr">
            <a:prstTxWarp prst="textNoShape">
              <a:avLst/>
            </a:prstTxWarp>
            <a:normAutofit/>
          </a:bodyPr>
          <a:lstStyle/>
          <a:p>
            <a:pPr marL="0" algn="l">
              <a:lnSpc>
                <a:spcPct val="150000"/>
              </a:lnSpc>
              <a:defRPr/>
            </a:pP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409532" y="1192157"/>
            <a:ext cx="360001" cy="360000"/>
            <a:chOff x="810054" y="2711744"/>
            <a:chExt cx="360001" cy="360000"/>
          </a:xfrm>
          <a:effectLst/>
        </p:grpSpPr>
        <p:sp>
          <p:nvSpPr>
            <p:cNvPr id="4" name="AutoShape 4"/>
            <p:cNvSpPr/>
            <p:nvPr/>
          </p:nvSpPr>
          <p:spPr>
            <a:xfrm>
              <a:off x="810054" y="2711744"/>
              <a:ext cx="360001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lIns="91440" tIns="45720" rIns="91440" bIns="45720" anchor="ctr"/>
            <a:lstStyle/>
            <a:p>
              <a:pPr marL="0" algn="ctr"/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>
              <a:off x="908639" y="2837151"/>
              <a:ext cx="162833" cy="109186"/>
            </a:xfrm>
            <a:custGeom>
              <a:avLst/>
              <a:gdLst/>
              <a:ahLst/>
              <a:cxnLst/>
              <a:rect l="l" t="t" r="r" b="b"/>
              <a:pathLst>
                <a:path w="195399" h="131023">
                  <a:moveTo>
                    <a:pt x="195400" y="0"/>
                  </a:moveTo>
                  <a:lnTo>
                    <a:pt x="64376" y="131023"/>
                  </a:lnTo>
                  <a:lnTo>
                    <a:pt x="0" y="6664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bevel/>
            </a:ln>
          </p:spPr>
          <p:txBody>
            <a:bodyPr vert="horz" lIns="91440" tIns="45720" rIns="91440" bIns="45720" anchor="ctr"/>
            <a:lstStyle/>
            <a:p>
              <a:pPr marL="0" algn="l"/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1067" y="1110547"/>
            <a:ext cx="10845799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altLang="zh-CN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8.1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Integrated Energy Strategy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57187" y="1913019"/>
            <a:ext cx="5796779" cy="48320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514350" indent="-514350" algn="l">
              <a:buFont typeface="+mj-lt"/>
              <a:buAutoNum type="alphaLcPeriod"/>
              <a:defRPr/>
            </a:pPr>
            <a:r>
              <a:rPr 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Waste-to-energy technologies </a:t>
            </a:r>
            <a:r>
              <a:rPr 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represent a viable pathway to enhance Zambia's energy security while promoting </a:t>
            </a:r>
            <a:r>
              <a:rPr 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sustainable waste management and circular economy principles.</a:t>
            </a:r>
          </a:p>
          <a:p>
            <a:pPr marL="514350" indent="-514350" algn="l">
              <a:buFont typeface="+mj-lt"/>
              <a:buAutoNum type="alphaLcPeriod"/>
              <a:defRPr/>
            </a:pPr>
            <a:r>
              <a:rPr 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Integrating WtE with other renewables and decentralized generation models can </a:t>
            </a:r>
            <a:r>
              <a:rPr 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diversify the energy mix and mitigate load shedding</a:t>
            </a:r>
            <a:r>
              <a:rPr 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.</a:t>
            </a:r>
            <a:endParaRPr lang="en-US" sz="2800" dirty="0"/>
          </a:p>
        </p:txBody>
      </p:sp>
      <p:sp>
        <p:nvSpPr>
          <p:cNvPr id="10" name="AutoShape 2"/>
          <p:cNvSpPr>
            <a:spLocks noGrp="1"/>
          </p:cNvSpPr>
          <p:nvPr>
            <p:ph type="title"/>
          </p:nvPr>
        </p:nvSpPr>
        <p:spPr>
          <a:xfrm>
            <a:off x="3118385" y="380844"/>
            <a:ext cx="8458481" cy="457442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CONCLUSION AND FUTURE OUTLOOK</a:t>
            </a:r>
          </a:p>
        </p:txBody>
      </p:sp>
      <p:sp>
        <p:nvSpPr>
          <p:cNvPr id="11" name="Freeform 3"/>
          <p:cNvSpPr/>
          <p:nvPr/>
        </p:nvSpPr>
        <p:spPr>
          <a:xfrm>
            <a:off x="9898744" y="4492468"/>
            <a:ext cx="2293258" cy="2365532"/>
          </a:xfrm>
          <a:custGeom>
            <a:avLst/>
            <a:gdLst/>
            <a:ahLst/>
            <a:cxnLst/>
            <a:rect l="l" t="t" r="r" b="b"/>
            <a:pathLst>
              <a:path w="1709899" h="1763788">
                <a:moveTo>
                  <a:pt x="1426451" y="0"/>
                </a:moveTo>
                <a:cubicBezTo>
                  <a:pt x="1475689" y="0"/>
                  <a:pt x="1524344" y="2495"/>
                  <a:pt x="1572297" y="7365"/>
                </a:cubicBezTo>
                <a:lnTo>
                  <a:pt x="1709899" y="28365"/>
                </a:lnTo>
                <a:lnTo>
                  <a:pt x="1709899" y="667271"/>
                </a:lnTo>
                <a:lnTo>
                  <a:pt x="1667650" y="651808"/>
                </a:lnTo>
                <a:cubicBezTo>
                  <a:pt x="1591455" y="628109"/>
                  <a:pt x="1510444" y="615342"/>
                  <a:pt x="1426451" y="615342"/>
                </a:cubicBezTo>
                <a:cubicBezTo>
                  <a:pt x="978488" y="615342"/>
                  <a:pt x="615342" y="978488"/>
                  <a:pt x="615342" y="1426451"/>
                </a:cubicBezTo>
                <a:cubicBezTo>
                  <a:pt x="615342" y="1538442"/>
                  <a:pt x="638039" y="1645132"/>
                  <a:pt x="679083" y="1742171"/>
                </a:cubicBezTo>
                <a:lnTo>
                  <a:pt x="690816" y="1763788"/>
                </a:lnTo>
                <a:lnTo>
                  <a:pt x="41800" y="1763788"/>
                </a:lnTo>
                <a:lnTo>
                  <a:pt x="28980" y="1713931"/>
                </a:lnTo>
                <a:cubicBezTo>
                  <a:pt x="9979" y="1621072"/>
                  <a:pt x="0" y="1524927"/>
                  <a:pt x="0" y="1426451"/>
                </a:cubicBezTo>
                <a:cubicBezTo>
                  <a:pt x="0" y="638644"/>
                  <a:pt x="638644" y="0"/>
                  <a:pt x="1426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grpSp>
        <p:nvGrpSpPr>
          <p:cNvPr id="12" name="Group 11"/>
          <p:cNvGrpSpPr/>
          <p:nvPr/>
        </p:nvGrpSpPr>
        <p:grpSpPr>
          <a:xfrm>
            <a:off x="1854310" y="-9870"/>
            <a:ext cx="1211924" cy="1165644"/>
            <a:chOff x="917575" y="1219047"/>
            <a:chExt cx="3215464" cy="3188319"/>
          </a:xfrm>
        </p:grpSpPr>
        <p:sp>
          <p:nvSpPr>
            <p:cNvPr id="13" name="AutoShape 4"/>
            <p:cNvSpPr/>
            <p:nvPr/>
          </p:nvSpPr>
          <p:spPr>
            <a:xfrm>
              <a:off x="917575" y="1219047"/>
              <a:ext cx="3215464" cy="3188319"/>
            </a:xfrm>
            <a:prstGeom prst="donut">
              <a:avLst>
                <a:gd name="adj" fmla="val 1692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14" name="TextBox 5"/>
            <p:cNvSpPr txBox="1"/>
            <p:nvPr/>
          </p:nvSpPr>
          <p:spPr>
            <a:xfrm>
              <a:off x="1843960" y="2089932"/>
              <a:ext cx="1501061" cy="126276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algn="l">
                <a:defRPr/>
              </a:pPr>
              <a:r>
                <a:rPr lang="en-US" sz="2400" b="1" i="0" u="none" spc="100" baseline="0" dirty="0">
                  <a:solidFill>
                    <a:schemeClr val="accent1"/>
                  </a:solidFill>
                  <a:latin typeface="Arial" panose="020B0604020202020204" pitchFamily="34" charset="0"/>
                  <a:ea typeface="Impact"/>
                  <a:cs typeface="Arial" panose="020B0604020202020204" pitchFamily="34" charset="0"/>
                </a:rPr>
                <a:t>08</a:t>
              </a:r>
              <a:endParaRPr 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5"/>
          <p:cNvSpPr txBox="1"/>
          <p:nvPr/>
        </p:nvSpPr>
        <p:spPr>
          <a:xfrm>
            <a:off x="6716893" y="1542806"/>
            <a:ext cx="5847594" cy="49244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altLang="zh-CN" sz="2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8.2 </a:t>
            </a:r>
            <a:r>
              <a:rPr lang="zh-CN" altLang="en-US" sz="2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Coordinated Action Needed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3"/>
          <p:cNvSpPr/>
          <p:nvPr/>
        </p:nvSpPr>
        <p:spPr>
          <a:xfrm flipH="1">
            <a:off x="6980590" y="1955267"/>
            <a:ext cx="4836801" cy="483209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marL="514350" indent="-514350" algn="l">
              <a:buFont typeface="+mj-lt"/>
              <a:buAutoNum type="alphaLcPeriod"/>
            </a:pPr>
            <a:r>
              <a:rPr lang="zh-CN" alt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Successful implementation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requires coordinated policies, financing mechanisms, technical capacity building</a:t>
            </a:r>
            <a:endParaRPr lang="en-US" altLang="zh-CN" sz="2800" b="1" i="0" u="none" baseline="0" dirty="0">
              <a:solidFill>
                <a:schemeClr val="tx1"/>
              </a:solidFill>
              <a:latin typeface="Arial"/>
              <a:ea typeface="Arial"/>
            </a:endParaRPr>
          </a:p>
          <a:p>
            <a:pPr marL="514350" indent="-514350" algn="l">
              <a:buFont typeface="+mj-lt"/>
              <a:buAutoNum type="alphaLcPeriod"/>
            </a:pPr>
            <a:r>
              <a:rPr lang="en-US" altLang="zh-CN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C</a:t>
            </a:r>
            <a:r>
              <a:rPr lang="zh-CN" alt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ommunity engagement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to </a:t>
            </a:r>
            <a:r>
              <a:rPr lang="en-US" altLang="zh-CN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help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foster sustainable industrial and urban development in Zambia</a:t>
            </a:r>
            <a:r>
              <a:rPr lang="zh-CN" altLang="en-US" sz="2800" b="0" i="0" u="none" baseline="0" dirty="0">
                <a:solidFill>
                  <a:schemeClr val="tx1"/>
                </a:solidFill>
                <a:latin typeface="Arial"/>
                <a:ea typeface="Arial"/>
              </a:rPr>
              <a:t>.</a:t>
            </a:r>
          </a:p>
        </p:txBody>
      </p:sp>
      <p:grpSp>
        <p:nvGrpSpPr>
          <p:cNvPr id="19" name="Group 3"/>
          <p:cNvGrpSpPr/>
          <p:nvPr/>
        </p:nvGrpSpPr>
        <p:grpSpPr>
          <a:xfrm>
            <a:off x="6405281" y="1596822"/>
            <a:ext cx="360001" cy="360000"/>
            <a:chOff x="810054" y="2711744"/>
            <a:chExt cx="360001" cy="360000"/>
          </a:xfrm>
          <a:effectLst/>
        </p:grpSpPr>
        <p:sp>
          <p:nvSpPr>
            <p:cNvPr id="20" name="AutoShape 4"/>
            <p:cNvSpPr/>
            <p:nvPr/>
          </p:nvSpPr>
          <p:spPr>
            <a:xfrm>
              <a:off x="810054" y="2711744"/>
              <a:ext cx="360001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lIns="91440" tIns="45720" rIns="91440" bIns="45720" anchor="ctr"/>
            <a:lstStyle/>
            <a:p>
              <a:pPr marL="0" algn="ctr"/>
              <a:endParaRPr/>
            </a:p>
          </p:txBody>
        </p:sp>
        <p:sp>
          <p:nvSpPr>
            <p:cNvPr id="21" name="Freeform 5"/>
            <p:cNvSpPr/>
            <p:nvPr/>
          </p:nvSpPr>
          <p:spPr>
            <a:xfrm>
              <a:off x="908639" y="2837151"/>
              <a:ext cx="162833" cy="109186"/>
            </a:xfrm>
            <a:custGeom>
              <a:avLst/>
              <a:gdLst/>
              <a:ahLst/>
              <a:cxnLst/>
              <a:rect l="l" t="t" r="r" b="b"/>
              <a:pathLst>
                <a:path w="195399" h="131023">
                  <a:moveTo>
                    <a:pt x="195400" y="0"/>
                  </a:moveTo>
                  <a:lnTo>
                    <a:pt x="64376" y="131023"/>
                  </a:lnTo>
                  <a:lnTo>
                    <a:pt x="0" y="6664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bevel/>
            </a:ln>
          </p:spPr>
          <p:txBody>
            <a:bodyPr vert="horz" lIns="91440" tIns="45720" rIns="91440" bIns="45720" anchor="ctr"/>
            <a:lstStyle/>
            <a:p>
              <a:pPr marL="0" algn="l"/>
              <a:endParaRPr/>
            </a:p>
          </p:txBody>
        </p:sp>
      </p:grpSp>
      <p:sp>
        <p:nvSpPr>
          <p:cNvPr id="22" name="Oval 21"/>
          <p:cNvSpPr/>
          <p:nvPr/>
        </p:nvSpPr>
        <p:spPr>
          <a:xfrm>
            <a:off x="11521445" y="6245938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857250"/>
            <a:ext cx="8096250" cy="455295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2400" y="533399"/>
            <a:ext cx="5791200" cy="51828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anchor="ctr"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To solve load shedding, we need an engineering shift that utilizes urban waste as a valuable energy resource for the national grid rather than a disposal burden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Saha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&amp; Naidoo, 2024)</a:t>
            </a:r>
            <a:endParaRPr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829800" y="5943600"/>
            <a:ext cx="1247225" cy="444220"/>
            <a:chOff x="5941332" y="5215303"/>
            <a:chExt cx="1247225" cy="444220"/>
          </a:xfrm>
        </p:grpSpPr>
        <p:sp>
          <p:nvSpPr>
            <p:cNvPr id="14" name="AutoShape 6"/>
            <p:cNvSpPr/>
            <p:nvPr/>
          </p:nvSpPr>
          <p:spPr>
            <a:xfrm>
              <a:off x="5941332" y="5215303"/>
              <a:ext cx="444222" cy="444220"/>
            </a:xfrm>
            <a:prstGeom prst="ellipse">
              <a:avLst/>
            </a:prstGeom>
            <a:solidFill>
              <a:schemeClr val="accent2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  <p:sp>
          <p:nvSpPr>
            <p:cNvPr id="15" name="AutoShape 7"/>
            <p:cNvSpPr/>
            <p:nvPr/>
          </p:nvSpPr>
          <p:spPr>
            <a:xfrm>
              <a:off x="6744335" y="5215303"/>
              <a:ext cx="444222" cy="444220"/>
            </a:xfrm>
            <a:prstGeom prst="ellipse">
              <a:avLst/>
            </a:prstGeom>
            <a:solidFill>
              <a:schemeClr val="accent3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prstTxWarp prst="textNoShape">
                <a:avLst/>
              </a:prstTxWarp>
              <a:normAutofit fontScale="92500" lnSpcReduction="20000"/>
            </a:bodyPr>
            <a:lstStyle/>
            <a:p>
              <a:pPr marL="0" algn="ctr"/>
              <a:endParaRPr/>
            </a:p>
          </p:txBody>
        </p:sp>
      </p:grpSp>
      <p:sp>
        <p:nvSpPr>
          <p:cNvPr id="6" name="AutoShape 3"/>
          <p:cNvSpPr/>
          <p:nvPr/>
        </p:nvSpPr>
        <p:spPr>
          <a:xfrm>
            <a:off x="1752600" y="304800"/>
            <a:ext cx="11253177" cy="6370867"/>
          </a:xfrm>
          <a:prstGeom prst="roundRect">
            <a:avLst>
              <a:gd name="adj" fmla="val 11000"/>
            </a:avLst>
          </a:prstGeom>
          <a:noFill/>
          <a:ln w="76200" cap="rnd">
            <a:gradFill flip="none" rotWithShape="1">
              <a:gsLst>
                <a:gs pos="31000">
                  <a:schemeClr val="bg1">
                    <a:alpha val="0"/>
                  </a:schemeClr>
                </a:gs>
                <a:gs pos="64999">
                  <a:schemeClr val="accent6">
                    <a:lumMod val="40000"/>
                    <a:lumOff val="60000"/>
                  </a:schemeClr>
                </a:gs>
                <a:gs pos="100000">
                  <a:schemeClr val="accent6"/>
                </a:gs>
              </a:gsLst>
              <a:lin ang="2700000"/>
              <a:tileRect/>
            </a:gradFill>
            <a:prstDash val="solid"/>
          </a:ln>
          <a:effectLst/>
        </p:spPr>
        <p:txBody>
          <a:bodyPr rot="0" vert="horz" wrap="square" lIns="91440" tIns="45720" rIns="91440" bIns="45720" anchor="ctr">
            <a:prstTxWarp prst="textNoShape">
              <a:avLst/>
            </a:prstTxWarp>
            <a:normAutofit/>
          </a:bodyPr>
          <a:lstStyle/>
          <a:p>
            <a:pPr marL="0" algn="ctr"/>
            <a:endParaRPr/>
          </a:p>
        </p:txBody>
      </p:sp>
      <p:sp>
        <p:nvSpPr>
          <p:cNvPr id="7" name="AutoShape 2"/>
          <p:cNvSpPr>
            <a:spLocks noGrp="1"/>
          </p:cNvSpPr>
          <p:nvPr>
            <p:ph type="title"/>
          </p:nvPr>
        </p:nvSpPr>
        <p:spPr>
          <a:xfrm>
            <a:off x="2864945" y="6039977"/>
            <a:ext cx="6626290" cy="457442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i="1" u="none" baseline="0" dirty="0">
                <a:solidFill>
                  <a:srgbClr val="002060"/>
                </a:solidFill>
                <a:latin typeface="Arial"/>
                <a:ea typeface="Arial"/>
              </a:rPr>
              <a:t>THANK</a:t>
            </a:r>
            <a:r>
              <a:rPr lang="en-US" sz="3200" b="1" i="1" u="none" dirty="0">
                <a:solidFill>
                  <a:srgbClr val="002060"/>
                </a:solidFill>
                <a:latin typeface="Arial"/>
                <a:ea typeface="Arial"/>
              </a:rPr>
              <a:t> FOR YOUR ATTENTION </a:t>
            </a:r>
            <a:endParaRPr lang="en-US" sz="3200" b="1" i="1" u="none" baseline="0" dirty="0">
              <a:solidFill>
                <a:srgbClr val="00206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1453</Words>
  <Application>Microsoft Office PowerPoint</Application>
  <PresentationFormat>Widescreen</PresentationFormat>
  <Paragraphs>130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Impact</vt:lpstr>
      <vt:lpstr>Office Theme</vt:lpstr>
      <vt:lpstr>2026 ENGINEERING INSTITUTION OF ZAMBIA SYMPOSIUM</vt:lpstr>
      <vt:lpstr>PRESENTATION OUTLINE </vt:lpstr>
      <vt:lpstr>PRESENTATION OBJECTIVES</vt:lpstr>
      <vt:lpstr>1.0 INTRODUCTION: ENERGY VULNERABILITY IN ZAMBIA</vt:lpstr>
      <vt:lpstr>2.0 TYPICAL COMPOSITION OF MUNICIPAL SOLID WASTE IN LSK (ESTIMATED 2,500 TONNES/DAY)</vt:lpstr>
      <vt:lpstr>3.1 Anaerobic Digestion (AD)</vt:lpstr>
      <vt:lpstr>3.2 Incineration with  Energy Recovery</vt:lpstr>
      <vt:lpstr>PowerPoint Presentation</vt:lpstr>
      <vt:lpstr>5.3 Climate Change Mitigation</vt:lpstr>
      <vt:lpstr>6.0 CHALLENGES </vt:lpstr>
      <vt:lpstr>6.0 CHALLENGES CONT’D </vt:lpstr>
      <vt:lpstr>7.0 RECOMMENDATIONS</vt:lpstr>
      <vt:lpstr>PowerPoint Presentation</vt:lpstr>
      <vt:lpstr>CONCLUSION AND FUTURE OUTLOOK</vt:lpstr>
      <vt:lpstr>THANK FOR YOUR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ENGINEERING INSTITUTION OF ZAMBIA SYMPOSIUM</dc:title>
  <dc:creator>Patrick Mubanga</dc:creator>
  <cp:lastModifiedBy>Reviewer</cp:lastModifiedBy>
  <cp:revision>103</cp:revision>
  <dcterms:created xsi:type="dcterms:W3CDTF">2026-03-29T19:29:39Z</dcterms:created>
  <dcterms:modified xsi:type="dcterms:W3CDTF">2026-04-07T12:52:47Z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{"ContentPropagator":"文多多","Label":"1","ReservedCode1":"1774812579193","ProduceID":"wenduoduo-pptx-1774812579193","ReservedCode2":"1774812579193","PropagateID":"wenduoduo-pptx1774812579193","ContentProducer":"文多多"}</vt:lpwstr>
  </property>
</Properties>
</file>