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8.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9.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0.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1.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2.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3.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theme/themeOverride1.xml" ContentType="application/vnd.openxmlformats-officedocument.themeOverride+xml"/>
  <Override PartName="/ppt/notesSlides/notesSlide14.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19.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20.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21.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0" r:id="rId1"/>
    <p:sldMasterId id="2147483671" r:id="rId2"/>
  </p:sldMasterIdLst>
  <p:notesMasterIdLst>
    <p:notesMasterId r:id="rId25"/>
  </p:notesMasterIdLst>
  <p:sldIdLst>
    <p:sldId id="256" r:id="rId3"/>
    <p:sldId id="258" r:id="rId4"/>
    <p:sldId id="293" r:id="rId5"/>
    <p:sldId id="259" r:id="rId6"/>
    <p:sldId id="260" r:id="rId7"/>
    <p:sldId id="287" r:id="rId8"/>
    <p:sldId id="269" r:id="rId9"/>
    <p:sldId id="291" r:id="rId10"/>
    <p:sldId id="292" r:id="rId11"/>
    <p:sldId id="266" r:id="rId12"/>
    <p:sldId id="285" r:id="rId13"/>
    <p:sldId id="271" r:id="rId14"/>
    <p:sldId id="270" r:id="rId15"/>
    <p:sldId id="272" r:id="rId16"/>
    <p:sldId id="273" r:id="rId17"/>
    <p:sldId id="274" r:id="rId18"/>
    <p:sldId id="275" r:id="rId19"/>
    <p:sldId id="276" r:id="rId20"/>
    <p:sldId id="277" r:id="rId21"/>
    <p:sldId id="278" r:id="rId22"/>
    <p:sldId id="279" r:id="rId23"/>
    <p:sldId id="284" r:id="rId24"/>
  </p:sldIdLst>
  <p:sldSz cx="9144000" cy="5143500" type="screen16x9"/>
  <p:notesSz cx="6858000" cy="9144000"/>
  <p:embeddedFontLst>
    <p:embeddedFont>
      <p:font typeface="Pinyon Script" panose="020B0604020202020204" charset="0"/>
      <p:regular r:id="rId2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0" d="100"/>
          <a:sy n="110" d="100"/>
        </p:scale>
        <p:origin x="586" y="7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1.fntdata"/><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AA986BE-9E84-4AFD-84A5-F6332A9FF432}"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8D1301C7-084D-48B4-B5DE-3E3A78AFA399}">
      <dgm:prSet/>
      <dgm:spPr/>
      <dgm:t>
        <a:bodyPr/>
        <a:lstStyle/>
        <a:p>
          <a:r>
            <a:rPr lang="en-US" b="1" i="0" dirty="0"/>
            <a:t>TABLE OF CONTENTS</a:t>
          </a:r>
        </a:p>
      </dgm:t>
    </dgm:pt>
    <dgm:pt modelId="{A4F6735C-62ED-4DCB-85D8-AD71A69BAC1D}" type="parTrans" cxnId="{8FCE7129-5C9B-474F-937D-438EA6EEA9A5}">
      <dgm:prSet/>
      <dgm:spPr/>
      <dgm:t>
        <a:bodyPr/>
        <a:lstStyle/>
        <a:p>
          <a:endParaRPr lang="en-US"/>
        </a:p>
      </dgm:t>
    </dgm:pt>
    <dgm:pt modelId="{3D52F481-20ED-4283-B0D8-6473991A8CC6}" type="sibTrans" cxnId="{8FCE7129-5C9B-474F-937D-438EA6EEA9A5}">
      <dgm:prSet/>
      <dgm:spPr/>
      <dgm:t>
        <a:bodyPr/>
        <a:lstStyle/>
        <a:p>
          <a:endParaRPr lang="en-US"/>
        </a:p>
      </dgm:t>
    </dgm:pt>
    <dgm:pt modelId="{8DFD1669-99AC-4591-9C8B-0786445F4303}" type="pres">
      <dgm:prSet presAssocID="{4AA986BE-9E84-4AFD-84A5-F6332A9FF432}" presName="linear" presStyleCnt="0">
        <dgm:presLayoutVars>
          <dgm:animLvl val="lvl"/>
          <dgm:resizeHandles val="exact"/>
        </dgm:presLayoutVars>
      </dgm:prSet>
      <dgm:spPr/>
    </dgm:pt>
    <dgm:pt modelId="{43F8E5C0-5F17-4D59-B1BC-BE5AA8ED8C07}" type="pres">
      <dgm:prSet presAssocID="{8D1301C7-084D-48B4-B5DE-3E3A78AFA399}" presName="parentText" presStyleLbl="node1" presStyleIdx="0" presStyleCnt="1">
        <dgm:presLayoutVars>
          <dgm:chMax val="0"/>
          <dgm:bulletEnabled val="1"/>
        </dgm:presLayoutVars>
      </dgm:prSet>
      <dgm:spPr/>
    </dgm:pt>
  </dgm:ptLst>
  <dgm:cxnLst>
    <dgm:cxn modelId="{8FCE7129-5C9B-474F-937D-438EA6EEA9A5}" srcId="{4AA986BE-9E84-4AFD-84A5-F6332A9FF432}" destId="{8D1301C7-084D-48B4-B5DE-3E3A78AFA399}" srcOrd="0" destOrd="0" parTransId="{A4F6735C-62ED-4DCB-85D8-AD71A69BAC1D}" sibTransId="{3D52F481-20ED-4283-B0D8-6473991A8CC6}"/>
    <dgm:cxn modelId="{1A331E60-6F5A-4363-8BDA-8FA32D12068E}" type="presOf" srcId="{8D1301C7-084D-48B4-B5DE-3E3A78AFA399}" destId="{43F8E5C0-5F17-4D59-B1BC-BE5AA8ED8C07}" srcOrd="0" destOrd="0" presId="urn:microsoft.com/office/officeart/2005/8/layout/vList2"/>
    <dgm:cxn modelId="{78FB0F78-B72A-4E4D-9A50-F121B72AF387}" type="presOf" srcId="{4AA986BE-9E84-4AFD-84A5-F6332A9FF432}" destId="{8DFD1669-99AC-4591-9C8B-0786445F4303}" srcOrd="0" destOrd="0" presId="urn:microsoft.com/office/officeart/2005/8/layout/vList2"/>
    <dgm:cxn modelId="{3BF61688-30F5-4C1C-BDB4-A0517F75A4C2}" type="presParOf" srcId="{8DFD1669-99AC-4591-9C8B-0786445F4303}" destId="{43F8E5C0-5F17-4D59-B1BC-BE5AA8ED8C07}"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AA986BE-9E84-4AFD-84A5-F6332A9FF432}"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8D1301C7-084D-48B4-B5DE-3E3A78AFA399}">
      <dgm:prSet/>
      <dgm:spPr/>
      <dgm:t>
        <a:bodyPr/>
        <a:lstStyle/>
        <a:p>
          <a:r>
            <a:rPr lang="en-US" b="1" i="0"/>
            <a:t>KAFUE GORGE LOWER POWER DEVELOPMENT CORPORATION </a:t>
          </a:r>
          <a:endParaRPr lang="en-US"/>
        </a:p>
      </dgm:t>
    </dgm:pt>
    <dgm:pt modelId="{A4F6735C-62ED-4DCB-85D8-AD71A69BAC1D}" type="parTrans" cxnId="{8FCE7129-5C9B-474F-937D-438EA6EEA9A5}">
      <dgm:prSet/>
      <dgm:spPr/>
      <dgm:t>
        <a:bodyPr/>
        <a:lstStyle/>
        <a:p>
          <a:endParaRPr lang="en-US"/>
        </a:p>
      </dgm:t>
    </dgm:pt>
    <dgm:pt modelId="{3D52F481-20ED-4283-B0D8-6473991A8CC6}" type="sibTrans" cxnId="{8FCE7129-5C9B-474F-937D-438EA6EEA9A5}">
      <dgm:prSet/>
      <dgm:spPr/>
      <dgm:t>
        <a:bodyPr/>
        <a:lstStyle/>
        <a:p>
          <a:endParaRPr lang="en-US"/>
        </a:p>
      </dgm:t>
    </dgm:pt>
    <dgm:pt modelId="{8DFD1669-99AC-4591-9C8B-0786445F4303}" type="pres">
      <dgm:prSet presAssocID="{4AA986BE-9E84-4AFD-84A5-F6332A9FF432}" presName="linear" presStyleCnt="0">
        <dgm:presLayoutVars>
          <dgm:animLvl val="lvl"/>
          <dgm:resizeHandles val="exact"/>
        </dgm:presLayoutVars>
      </dgm:prSet>
      <dgm:spPr/>
    </dgm:pt>
    <dgm:pt modelId="{43F8E5C0-5F17-4D59-B1BC-BE5AA8ED8C07}" type="pres">
      <dgm:prSet presAssocID="{8D1301C7-084D-48B4-B5DE-3E3A78AFA399}" presName="parentText" presStyleLbl="node1" presStyleIdx="0" presStyleCnt="1">
        <dgm:presLayoutVars>
          <dgm:chMax val="0"/>
          <dgm:bulletEnabled val="1"/>
        </dgm:presLayoutVars>
      </dgm:prSet>
      <dgm:spPr/>
    </dgm:pt>
  </dgm:ptLst>
  <dgm:cxnLst>
    <dgm:cxn modelId="{8FCE7129-5C9B-474F-937D-438EA6EEA9A5}" srcId="{4AA986BE-9E84-4AFD-84A5-F6332A9FF432}" destId="{8D1301C7-084D-48B4-B5DE-3E3A78AFA399}" srcOrd="0" destOrd="0" parTransId="{A4F6735C-62ED-4DCB-85D8-AD71A69BAC1D}" sibTransId="{3D52F481-20ED-4283-B0D8-6473991A8CC6}"/>
    <dgm:cxn modelId="{1A331E60-6F5A-4363-8BDA-8FA32D12068E}" type="presOf" srcId="{8D1301C7-084D-48B4-B5DE-3E3A78AFA399}" destId="{43F8E5C0-5F17-4D59-B1BC-BE5AA8ED8C07}" srcOrd="0" destOrd="0" presId="urn:microsoft.com/office/officeart/2005/8/layout/vList2"/>
    <dgm:cxn modelId="{78FB0F78-B72A-4E4D-9A50-F121B72AF387}" type="presOf" srcId="{4AA986BE-9E84-4AFD-84A5-F6332A9FF432}" destId="{8DFD1669-99AC-4591-9C8B-0786445F4303}" srcOrd="0" destOrd="0" presId="urn:microsoft.com/office/officeart/2005/8/layout/vList2"/>
    <dgm:cxn modelId="{3BF61688-30F5-4C1C-BDB4-A0517F75A4C2}" type="presParOf" srcId="{8DFD1669-99AC-4591-9C8B-0786445F4303}" destId="{43F8E5C0-5F17-4D59-B1BC-BE5AA8ED8C07}"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FC9C8DB-CA75-4935-B683-8F3D14A0685A}"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430F24B2-829B-42D8-9142-09CDD70FF353}">
      <dgm:prSet/>
      <dgm:spPr/>
      <dgm:t>
        <a:bodyPr/>
        <a:lstStyle/>
        <a:p>
          <a:r>
            <a:rPr lang="en-US" b="1" i="0"/>
            <a:t>BACKGROUND</a:t>
          </a:r>
          <a:endParaRPr lang="en-US"/>
        </a:p>
      </dgm:t>
    </dgm:pt>
    <dgm:pt modelId="{1E4A3A47-A8C4-4EC1-9A15-8C2D643BCE05}" type="parTrans" cxnId="{BEF14B1B-1C80-4776-8DBB-3688A5840E80}">
      <dgm:prSet/>
      <dgm:spPr/>
      <dgm:t>
        <a:bodyPr/>
        <a:lstStyle/>
        <a:p>
          <a:endParaRPr lang="en-US"/>
        </a:p>
      </dgm:t>
    </dgm:pt>
    <dgm:pt modelId="{BCD61969-7C50-488B-B7FF-8A2205239EB9}" type="sibTrans" cxnId="{BEF14B1B-1C80-4776-8DBB-3688A5840E80}">
      <dgm:prSet/>
      <dgm:spPr/>
      <dgm:t>
        <a:bodyPr/>
        <a:lstStyle/>
        <a:p>
          <a:endParaRPr lang="en-US"/>
        </a:p>
      </dgm:t>
    </dgm:pt>
    <dgm:pt modelId="{A99B8310-8642-4369-AF25-412455820236}" type="pres">
      <dgm:prSet presAssocID="{AFC9C8DB-CA75-4935-B683-8F3D14A0685A}" presName="linear" presStyleCnt="0">
        <dgm:presLayoutVars>
          <dgm:animLvl val="lvl"/>
          <dgm:resizeHandles val="exact"/>
        </dgm:presLayoutVars>
      </dgm:prSet>
      <dgm:spPr/>
    </dgm:pt>
    <dgm:pt modelId="{81DC5C68-5294-4A26-992B-078A84A5ADE1}" type="pres">
      <dgm:prSet presAssocID="{430F24B2-829B-42D8-9142-09CDD70FF353}" presName="parentText" presStyleLbl="node1" presStyleIdx="0" presStyleCnt="1">
        <dgm:presLayoutVars>
          <dgm:chMax val="0"/>
          <dgm:bulletEnabled val="1"/>
        </dgm:presLayoutVars>
      </dgm:prSet>
      <dgm:spPr/>
    </dgm:pt>
  </dgm:ptLst>
  <dgm:cxnLst>
    <dgm:cxn modelId="{48947E0C-DD4F-4D57-BD73-043A2A92DCD9}" type="presOf" srcId="{AFC9C8DB-CA75-4935-B683-8F3D14A0685A}" destId="{A99B8310-8642-4369-AF25-412455820236}" srcOrd="0" destOrd="0" presId="urn:microsoft.com/office/officeart/2005/8/layout/vList2"/>
    <dgm:cxn modelId="{BEF14B1B-1C80-4776-8DBB-3688A5840E80}" srcId="{AFC9C8DB-CA75-4935-B683-8F3D14A0685A}" destId="{430F24B2-829B-42D8-9142-09CDD70FF353}" srcOrd="0" destOrd="0" parTransId="{1E4A3A47-A8C4-4EC1-9A15-8C2D643BCE05}" sibTransId="{BCD61969-7C50-488B-B7FF-8A2205239EB9}"/>
    <dgm:cxn modelId="{4C9EA5B7-BE75-48DD-BF05-9B86CED7CD67}" type="presOf" srcId="{430F24B2-829B-42D8-9142-09CDD70FF353}" destId="{81DC5C68-5294-4A26-992B-078A84A5ADE1}" srcOrd="0" destOrd="0" presId="urn:microsoft.com/office/officeart/2005/8/layout/vList2"/>
    <dgm:cxn modelId="{998161CB-C50B-4278-96F7-AD409A32F893}" type="presParOf" srcId="{A99B8310-8642-4369-AF25-412455820236}" destId="{81DC5C68-5294-4A26-992B-078A84A5ADE1}"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DCFF2EE-F7CE-41DC-9F7C-F5C619C01794}"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20110181-EBF5-464C-94C9-15317270D31E}">
      <dgm:prSet/>
      <dgm:spPr/>
      <dgm:t>
        <a:bodyPr/>
        <a:lstStyle/>
        <a:p>
          <a:r>
            <a:rPr lang="en-US" b="1" i="0" dirty="0"/>
            <a:t>BACKGROUND</a:t>
          </a:r>
          <a:endParaRPr lang="en-US" dirty="0"/>
        </a:p>
      </dgm:t>
    </dgm:pt>
    <dgm:pt modelId="{B724204A-B9C2-411C-909D-EC01CAA94DDA}" type="parTrans" cxnId="{F7F5023A-C30F-479C-A173-BC6ACE949EB1}">
      <dgm:prSet/>
      <dgm:spPr/>
      <dgm:t>
        <a:bodyPr/>
        <a:lstStyle/>
        <a:p>
          <a:endParaRPr lang="en-US"/>
        </a:p>
      </dgm:t>
    </dgm:pt>
    <dgm:pt modelId="{85CF9A13-2B41-462D-9CD8-0AE927D87B10}" type="sibTrans" cxnId="{F7F5023A-C30F-479C-A173-BC6ACE949EB1}">
      <dgm:prSet/>
      <dgm:spPr/>
      <dgm:t>
        <a:bodyPr/>
        <a:lstStyle/>
        <a:p>
          <a:endParaRPr lang="en-US"/>
        </a:p>
      </dgm:t>
    </dgm:pt>
    <dgm:pt modelId="{979FE05B-BCD1-4BB8-A6AB-3A3BC7A6A14A}" type="pres">
      <dgm:prSet presAssocID="{4DCFF2EE-F7CE-41DC-9F7C-F5C619C01794}" presName="linear" presStyleCnt="0">
        <dgm:presLayoutVars>
          <dgm:animLvl val="lvl"/>
          <dgm:resizeHandles val="exact"/>
        </dgm:presLayoutVars>
      </dgm:prSet>
      <dgm:spPr/>
    </dgm:pt>
    <dgm:pt modelId="{6B3E7B36-E4AC-4D78-B1F9-3D4665B117B2}" type="pres">
      <dgm:prSet presAssocID="{20110181-EBF5-464C-94C9-15317270D31E}" presName="parentText" presStyleLbl="node1" presStyleIdx="0" presStyleCnt="1">
        <dgm:presLayoutVars>
          <dgm:chMax val="0"/>
          <dgm:bulletEnabled val="1"/>
        </dgm:presLayoutVars>
      </dgm:prSet>
      <dgm:spPr/>
    </dgm:pt>
  </dgm:ptLst>
  <dgm:cxnLst>
    <dgm:cxn modelId="{5B808809-075B-41C7-8E99-C9CC7D29706D}" type="presOf" srcId="{4DCFF2EE-F7CE-41DC-9F7C-F5C619C01794}" destId="{979FE05B-BCD1-4BB8-A6AB-3A3BC7A6A14A}" srcOrd="0" destOrd="0" presId="urn:microsoft.com/office/officeart/2005/8/layout/vList2"/>
    <dgm:cxn modelId="{F7F5023A-C30F-479C-A173-BC6ACE949EB1}" srcId="{4DCFF2EE-F7CE-41DC-9F7C-F5C619C01794}" destId="{20110181-EBF5-464C-94C9-15317270D31E}" srcOrd="0" destOrd="0" parTransId="{B724204A-B9C2-411C-909D-EC01CAA94DDA}" sibTransId="{85CF9A13-2B41-462D-9CD8-0AE927D87B10}"/>
    <dgm:cxn modelId="{E53EBB46-2DAD-4EA7-95BA-9A98947C4918}" type="presOf" srcId="{20110181-EBF5-464C-94C9-15317270D31E}" destId="{6B3E7B36-E4AC-4D78-B1F9-3D4665B117B2}" srcOrd="0" destOrd="0" presId="urn:microsoft.com/office/officeart/2005/8/layout/vList2"/>
    <dgm:cxn modelId="{D903A8D6-4702-40A5-9339-DDA65F89E7D1}" type="presParOf" srcId="{979FE05B-BCD1-4BB8-A6AB-3A3BC7A6A14A}" destId="{6B3E7B36-E4AC-4D78-B1F9-3D4665B117B2}"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DC47D9A-902D-4B1F-91B9-939AC94F93C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5D027004-AB2F-49B1-89FD-D1AD19DC3D00}">
      <dgm:prSet/>
      <dgm:spPr/>
      <dgm:t>
        <a:bodyPr/>
        <a:lstStyle/>
        <a:p>
          <a:r>
            <a:rPr lang="en-US" b="1" i="0" dirty="0"/>
            <a:t>PROBLEM STATEMENT</a:t>
          </a:r>
          <a:endParaRPr lang="en-US" dirty="0"/>
        </a:p>
      </dgm:t>
    </dgm:pt>
    <dgm:pt modelId="{22F1F22C-F28E-4179-9907-37D703CE4836}" type="parTrans" cxnId="{49B4D680-03F9-40BF-A5FE-AB585B55CA60}">
      <dgm:prSet/>
      <dgm:spPr/>
      <dgm:t>
        <a:bodyPr/>
        <a:lstStyle/>
        <a:p>
          <a:endParaRPr lang="en-US"/>
        </a:p>
      </dgm:t>
    </dgm:pt>
    <dgm:pt modelId="{1C97708E-78D1-44B0-98EF-C6700E5EEF3C}" type="sibTrans" cxnId="{49B4D680-03F9-40BF-A5FE-AB585B55CA60}">
      <dgm:prSet/>
      <dgm:spPr/>
      <dgm:t>
        <a:bodyPr/>
        <a:lstStyle/>
        <a:p>
          <a:endParaRPr lang="en-US"/>
        </a:p>
      </dgm:t>
    </dgm:pt>
    <dgm:pt modelId="{D431E315-B293-4958-9A75-93958A88A5EF}" type="pres">
      <dgm:prSet presAssocID="{7DC47D9A-902D-4B1F-91B9-939AC94F93C5}" presName="linear" presStyleCnt="0">
        <dgm:presLayoutVars>
          <dgm:animLvl val="lvl"/>
          <dgm:resizeHandles val="exact"/>
        </dgm:presLayoutVars>
      </dgm:prSet>
      <dgm:spPr/>
    </dgm:pt>
    <dgm:pt modelId="{1068D1A6-067C-4DF0-A48E-3DD3D11CFAED}" type="pres">
      <dgm:prSet presAssocID="{5D027004-AB2F-49B1-89FD-D1AD19DC3D00}" presName="parentText" presStyleLbl="node1" presStyleIdx="0" presStyleCnt="1" custScaleY="103900">
        <dgm:presLayoutVars>
          <dgm:chMax val="0"/>
          <dgm:bulletEnabled val="1"/>
        </dgm:presLayoutVars>
      </dgm:prSet>
      <dgm:spPr/>
    </dgm:pt>
  </dgm:ptLst>
  <dgm:cxnLst>
    <dgm:cxn modelId="{335F6C51-640D-4554-BA47-6E5F3D166EE5}" type="presOf" srcId="{5D027004-AB2F-49B1-89FD-D1AD19DC3D00}" destId="{1068D1A6-067C-4DF0-A48E-3DD3D11CFAED}" srcOrd="0" destOrd="0" presId="urn:microsoft.com/office/officeart/2005/8/layout/vList2"/>
    <dgm:cxn modelId="{B98A4E72-616F-47C0-8727-BFBEF0C1C956}" type="presOf" srcId="{7DC47D9A-902D-4B1F-91B9-939AC94F93C5}" destId="{D431E315-B293-4958-9A75-93958A88A5EF}" srcOrd="0" destOrd="0" presId="urn:microsoft.com/office/officeart/2005/8/layout/vList2"/>
    <dgm:cxn modelId="{49B4D680-03F9-40BF-A5FE-AB585B55CA60}" srcId="{7DC47D9A-902D-4B1F-91B9-939AC94F93C5}" destId="{5D027004-AB2F-49B1-89FD-D1AD19DC3D00}" srcOrd="0" destOrd="0" parTransId="{22F1F22C-F28E-4179-9907-37D703CE4836}" sibTransId="{1C97708E-78D1-44B0-98EF-C6700E5EEF3C}"/>
    <dgm:cxn modelId="{40259400-A916-4F86-BF20-90C46E16DB92}" type="presParOf" srcId="{D431E315-B293-4958-9A75-93958A88A5EF}" destId="{1068D1A6-067C-4DF0-A48E-3DD3D11CFAED}"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6E5FED3-F1F2-4968-B45B-CCB7C78224B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00A12EF1-3C23-4468-99F3-9FF676A951B1}">
      <dgm:prSet/>
      <dgm:spPr/>
      <dgm:t>
        <a:bodyPr/>
        <a:lstStyle/>
        <a:p>
          <a:r>
            <a:rPr lang="en-US" b="1" i="0" dirty="0"/>
            <a:t>Experimental Study</a:t>
          </a:r>
          <a:endParaRPr lang="en-US" dirty="0"/>
        </a:p>
      </dgm:t>
    </dgm:pt>
    <dgm:pt modelId="{8401178F-7871-4765-96B1-B424E09E2EA3}" type="parTrans" cxnId="{BDABBAAE-6D3D-4EE9-A928-A376E68322E3}">
      <dgm:prSet/>
      <dgm:spPr/>
      <dgm:t>
        <a:bodyPr/>
        <a:lstStyle/>
        <a:p>
          <a:endParaRPr lang="en-US"/>
        </a:p>
      </dgm:t>
    </dgm:pt>
    <dgm:pt modelId="{C0AEF3D3-CF5F-433A-A415-13B27AE55D34}" type="sibTrans" cxnId="{BDABBAAE-6D3D-4EE9-A928-A376E68322E3}">
      <dgm:prSet/>
      <dgm:spPr/>
      <dgm:t>
        <a:bodyPr/>
        <a:lstStyle/>
        <a:p>
          <a:endParaRPr lang="en-US"/>
        </a:p>
      </dgm:t>
    </dgm:pt>
    <dgm:pt modelId="{9714A5C9-40E3-4D75-BFC9-B7DC3F21A060}" type="pres">
      <dgm:prSet presAssocID="{96E5FED3-F1F2-4968-B45B-CCB7C78224B9}" presName="linear" presStyleCnt="0">
        <dgm:presLayoutVars>
          <dgm:animLvl val="lvl"/>
          <dgm:resizeHandles val="exact"/>
        </dgm:presLayoutVars>
      </dgm:prSet>
      <dgm:spPr/>
    </dgm:pt>
    <dgm:pt modelId="{AD9BC8CC-2F5C-4C13-9155-9663C38EC492}" type="pres">
      <dgm:prSet presAssocID="{00A12EF1-3C23-4468-99F3-9FF676A951B1}" presName="parentText" presStyleLbl="node1" presStyleIdx="0" presStyleCnt="1">
        <dgm:presLayoutVars>
          <dgm:chMax val="0"/>
          <dgm:bulletEnabled val="1"/>
        </dgm:presLayoutVars>
      </dgm:prSet>
      <dgm:spPr/>
    </dgm:pt>
  </dgm:ptLst>
  <dgm:cxnLst>
    <dgm:cxn modelId="{F3DCA741-46E0-49C7-91B3-6863F2D52CCF}" type="presOf" srcId="{96E5FED3-F1F2-4968-B45B-CCB7C78224B9}" destId="{9714A5C9-40E3-4D75-BFC9-B7DC3F21A060}" srcOrd="0" destOrd="0" presId="urn:microsoft.com/office/officeart/2005/8/layout/vList2"/>
    <dgm:cxn modelId="{1AAFE362-0021-41ED-836D-C5EE16CBC2A2}" type="presOf" srcId="{00A12EF1-3C23-4468-99F3-9FF676A951B1}" destId="{AD9BC8CC-2F5C-4C13-9155-9663C38EC492}" srcOrd="0" destOrd="0" presId="urn:microsoft.com/office/officeart/2005/8/layout/vList2"/>
    <dgm:cxn modelId="{BDABBAAE-6D3D-4EE9-A928-A376E68322E3}" srcId="{96E5FED3-F1F2-4968-B45B-CCB7C78224B9}" destId="{00A12EF1-3C23-4468-99F3-9FF676A951B1}" srcOrd="0" destOrd="0" parTransId="{8401178F-7871-4765-96B1-B424E09E2EA3}" sibTransId="{C0AEF3D3-CF5F-433A-A415-13B27AE55D34}"/>
    <dgm:cxn modelId="{697B5BCF-9517-494A-A63E-19228EFA4449}" type="presParOf" srcId="{9714A5C9-40E3-4D75-BFC9-B7DC3F21A060}" destId="{AD9BC8CC-2F5C-4C13-9155-9663C38EC492}"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1788620-E847-46A5-B6E0-494C06A882D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90A091BD-3F04-4D69-840A-337EA37C476A}">
      <dgm:prSet/>
      <dgm:spPr/>
      <dgm:t>
        <a:bodyPr/>
        <a:lstStyle/>
        <a:p>
          <a:r>
            <a:rPr lang="en-US" b="1" i="0" dirty="0"/>
            <a:t>FLY ASH – GENERATION AND CLASSIFICATION</a:t>
          </a:r>
          <a:endParaRPr lang="en-US" dirty="0"/>
        </a:p>
      </dgm:t>
    </dgm:pt>
    <dgm:pt modelId="{77FE9C81-E05E-46DD-8185-674520470594}" type="parTrans" cxnId="{26A49E46-E389-4FCD-95B7-2E6182A58C00}">
      <dgm:prSet/>
      <dgm:spPr/>
      <dgm:t>
        <a:bodyPr/>
        <a:lstStyle/>
        <a:p>
          <a:endParaRPr lang="en-US"/>
        </a:p>
      </dgm:t>
    </dgm:pt>
    <dgm:pt modelId="{4808E3B7-9424-40D8-96B0-D76CFF1E7FAB}" type="sibTrans" cxnId="{26A49E46-E389-4FCD-95B7-2E6182A58C00}">
      <dgm:prSet/>
      <dgm:spPr/>
      <dgm:t>
        <a:bodyPr/>
        <a:lstStyle/>
        <a:p>
          <a:endParaRPr lang="en-US"/>
        </a:p>
      </dgm:t>
    </dgm:pt>
    <dgm:pt modelId="{5AA348E0-B2B5-47A8-90B6-2357BEA7FD87}" type="pres">
      <dgm:prSet presAssocID="{11788620-E847-46A5-B6E0-494C06A882DA}" presName="linear" presStyleCnt="0">
        <dgm:presLayoutVars>
          <dgm:animLvl val="lvl"/>
          <dgm:resizeHandles val="exact"/>
        </dgm:presLayoutVars>
      </dgm:prSet>
      <dgm:spPr/>
    </dgm:pt>
    <dgm:pt modelId="{3C85889E-D307-4749-9163-A8BA44032760}" type="pres">
      <dgm:prSet presAssocID="{90A091BD-3F04-4D69-840A-337EA37C476A}" presName="parentText" presStyleLbl="node1" presStyleIdx="0" presStyleCnt="1">
        <dgm:presLayoutVars>
          <dgm:chMax val="0"/>
          <dgm:bulletEnabled val="1"/>
        </dgm:presLayoutVars>
      </dgm:prSet>
      <dgm:spPr/>
    </dgm:pt>
  </dgm:ptLst>
  <dgm:cxnLst>
    <dgm:cxn modelId="{7D5B5C19-A09A-4D1F-94AA-9335E778BEE6}" type="presOf" srcId="{90A091BD-3F04-4D69-840A-337EA37C476A}" destId="{3C85889E-D307-4749-9163-A8BA44032760}" srcOrd="0" destOrd="0" presId="urn:microsoft.com/office/officeart/2005/8/layout/vList2"/>
    <dgm:cxn modelId="{26A49E46-E389-4FCD-95B7-2E6182A58C00}" srcId="{11788620-E847-46A5-B6E0-494C06A882DA}" destId="{90A091BD-3F04-4D69-840A-337EA37C476A}" srcOrd="0" destOrd="0" parTransId="{77FE9C81-E05E-46DD-8185-674520470594}" sibTransId="{4808E3B7-9424-40D8-96B0-D76CFF1E7FAB}"/>
    <dgm:cxn modelId="{C55410D5-0949-463C-99FC-CA86148142F2}" type="presOf" srcId="{11788620-E847-46A5-B6E0-494C06A882DA}" destId="{5AA348E0-B2B5-47A8-90B6-2357BEA7FD87}" srcOrd="0" destOrd="0" presId="urn:microsoft.com/office/officeart/2005/8/layout/vList2"/>
    <dgm:cxn modelId="{8AF7415E-0CC1-4E3D-91DD-6FD2573CA63D}" type="presParOf" srcId="{5AA348E0-B2B5-47A8-90B6-2357BEA7FD87}" destId="{3C85889E-D307-4749-9163-A8BA44032760}"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F385107-3B07-4DEB-80D7-88CAECB8258B}"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899EAEF4-A794-4E30-A62D-91F65BD8D2D6}">
      <dgm:prSet/>
      <dgm:spPr/>
      <dgm:t>
        <a:bodyPr/>
        <a:lstStyle/>
        <a:p>
          <a:r>
            <a:rPr lang="en-US" b="1" i="0"/>
            <a:t>FLY ASH – COMPOSITION</a:t>
          </a:r>
          <a:endParaRPr lang="en-US"/>
        </a:p>
      </dgm:t>
    </dgm:pt>
    <dgm:pt modelId="{4E966B01-D242-4280-B569-683A8444D551}" type="parTrans" cxnId="{BE270BB4-9A7E-4E95-864F-155B88E9E1B3}">
      <dgm:prSet/>
      <dgm:spPr/>
      <dgm:t>
        <a:bodyPr/>
        <a:lstStyle/>
        <a:p>
          <a:endParaRPr lang="en-US"/>
        </a:p>
      </dgm:t>
    </dgm:pt>
    <dgm:pt modelId="{39687CF7-DF35-4C52-B661-CC33903DE2AE}" type="sibTrans" cxnId="{BE270BB4-9A7E-4E95-864F-155B88E9E1B3}">
      <dgm:prSet/>
      <dgm:spPr/>
      <dgm:t>
        <a:bodyPr/>
        <a:lstStyle/>
        <a:p>
          <a:endParaRPr lang="en-US"/>
        </a:p>
      </dgm:t>
    </dgm:pt>
    <dgm:pt modelId="{0E7124B6-CEAD-4ECE-9E45-3FB293C5BEFF}" type="pres">
      <dgm:prSet presAssocID="{CF385107-3B07-4DEB-80D7-88CAECB8258B}" presName="linear" presStyleCnt="0">
        <dgm:presLayoutVars>
          <dgm:animLvl val="lvl"/>
          <dgm:resizeHandles val="exact"/>
        </dgm:presLayoutVars>
      </dgm:prSet>
      <dgm:spPr/>
    </dgm:pt>
    <dgm:pt modelId="{03F62C6B-D6C8-492C-96FA-D0618A390431}" type="pres">
      <dgm:prSet presAssocID="{899EAEF4-A794-4E30-A62D-91F65BD8D2D6}" presName="parentText" presStyleLbl="node1" presStyleIdx="0" presStyleCnt="1">
        <dgm:presLayoutVars>
          <dgm:chMax val="0"/>
          <dgm:bulletEnabled val="1"/>
        </dgm:presLayoutVars>
      </dgm:prSet>
      <dgm:spPr/>
    </dgm:pt>
  </dgm:ptLst>
  <dgm:cxnLst>
    <dgm:cxn modelId="{795236B2-A654-4FF9-9887-02E0FAFC7A76}" type="presOf" srcId="{CF385107-3B07-4DEB-80D7-88CAECB8258B}" destId="{0E7124B6-CEAD-4ECE-9E45-3FB293C5BEFF}" srcOrd="0" destOrd="0" presId="urn:microsoft.com/office/officeart/2005/8/layout/vList2"/>
    <dgm:cxn modelId="{49A1D7B3-4F60-47F4-9597-5B470403CB65}" type="presOf" srcId="{899EAEF4-A794-4E30-A62D-91F65BD8D2D6}" destId="{03F62C6B-D6C8-492C-96FA-D0618A390431}" srcOrd="0" destOrd="0" presId="urn:microsoft.com/office/officeart/2005/8/layout/vList2"/>
    <dgm:cxn modelId="{BE270BB4-9A7E-4E95-864F-155B88E9E1B3}" srcId="{CF385107-3B07-4DEB-80D7-88CAECB8258B}" destId="{899EAEF4-A794-4E30-A62D-91F65BD8D2D6}" srcOrd="0" destOrd="0" parTransId="{4E966B01-D242-4280-B569-683A8444D551}" sibTransId="{39687CF7-DF35-4C52-B661-CC33903DE2AE}"/>
    <dgm:cxn modelId="{D22DB5A8-5AE2-45B1-A0FC-927C67ADCFB4}" type="presParOf" srcId="{0E7124B6-CEAD-4ECE-9E45-3FB293C5BEFF}" destId="{03F62C6B-D6C8-492C-96FA-D0618A390431}"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F3A38689-E9BE-46C8-9AD5-BCFA3C87B5F4}"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0DB74E7E-6FDF-4AED-834E-D9C8100BA4AC}">
      <dgm:prSet/>
      <dgm:spPr/>
      <dgm:t>
        <a:bodyPr/>
        <a:lstStyle/>
        <a:p>
          <a:r>
            <a:rPr lang="en-US" b="1" i="0" dirty="0"/>
            <a:t>FLY ASH – ZAMBIAN CONTEXT </a:t>
          </a:r>
          <a:endParaRPr lang="en-US" dirty="0"/>
        </a:p>
      </dgm:t>
    </dgm:pt>
    <dgm:pt modelId="{DA00292B-708D-4200-B6AC-5E483DC10294}" type="parTrans" cxnId="{9DE0D96C-29F8-44C4-9E26-3592C2A700FA}">
      <dgm:prSet/>
      <dgm:spPr/>
      <dgm:t>
        <a:bodyPr/>
        <a:lstStyle/>
        <a:p>
          <a:endParaRPr lang="en-US"/>
        </a:p>
      </dgm:t>
    </dgm:pt>
    <dgm:pt modelId="{C23DEF1D-9731-4302-9081-336EE1DFE68A}" type="sibTrans" cxnId="{9DE0D96C-29F8-44C4-9E26-3592C2A700FA}">
      <dgm:prSet/>
      <dgm:spPr/>
      <dgm:t>
        <a:bodyPr/>
        <a:lstStyle/>
        <a:p>
          <a:endParaRPr lang="en-US"/>
        </a:p>
      </dgm:t>
    </dgm:pt>
    <dgm:pt modelId="{A4271B23-853E-4E58-958D-69418D48EBEA}" type="pres">
      <dgm:prSet presAssocID="{F3A38689-E9BE-46C8-9AD5-BCFA3C87B5F4}" presName="linear" presStyleCnt="0">
        <dgm:presLayoutVars>
          <dgm:animLvl val="lvl"/>
          <dgm:resizeHandles val="exact"/>
        </dgm:presLayoutVars>
      </dgm:prSet>
      <dgm:spPr/>
    </dgm:pt>
    <dgm:pt modelId="{57B6557B-10FE-46B6-9BF8-0B6DD5580DD9}" type="pres">
      <dgm:prSet presAssocID="{0DB74E7E-6FDF-4AED-834E-D9C8100BA4AC}" presName="parentText" presStyleLbl="node1" presStyleIdx="0" presStyleCnt="1">
        <dgm:presLayoutVars>
          <dgm:chMax val="0"/>
          <dgm:bulletEnabled val="1"/>
        </dgm:presLayoutVars>
      </dgm:prSet>
      <dgm:spPr/>
    </dgm:pt>
  </dgm:ptLst>
  <dgm:cxnLst>
    <dgm:cxn modelId="{5751D062-5E7C-4679-AFB4-9D03F9891041}" type="presOf" srcId="{F3A38689-E9BE-46C8-9AD5-BCFA3C87B5F4}" destId="{A4271B23-853E-4E58-958D-69418D48EBEA}" srcOrd="0" destOrd="0" presId="urn:microsoft.com/office/officeart/2005/8/layout/vList2"/>
    <dgm:cxn modelId="{9DE0D96C-29F8-44C4-9E26-3592C2A700FA}" srcId="{F3A38689-E9BE-46C8-9AD5-BCFA3C87B5F4}" destId="{0DB74E7E-6FDF-4AED-834E-D9C8100BA4AC}" srcOrd="0" destOrd="0" parTransId="{DA00292B-708D-4200-B6AC-5E483DC10294}" sibTransId="{C23DEF1D-9731-4302-9081-336EE1DFE68A}"/>
    <dgm:cxn modelId="{57F0FC83-B589-4A8B-852F-219EBC7FC8F3}" type="presOf" srcId="{0DB74E7E-6FDF-4AED-834E-D9C8100BA4AC}" destId="{57B6557B-10FE-46B6-9BF8-0B6DD5580DD9}" srcOrd="0" destOrd="0" presId="urn:microsoft.com/office/officeart/2005/8/layout/vList2"/>
    <dgm:cxn modelId="{89DBDDAD-9369-41A0-9732-A6B868E03D73}" type="presParOf" srcId="{A4271B23-853E-4E58-958D-69418D48EBEA}" destId="{57B6557B-10FE-46B6-9BF8-0B6DD5580DD9}"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6731ACD9-DD81-4803-9700-25532EA3CC6B}"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12580B5D-C088-4197-A7F3-870995AACB9F}">
      <dgm:prSet/>
      <dgm:spPr/>
      <dgm:t>
        <a:bodyPr/>
        <a:lstStyle/>
        <a:p>
          <a:r>
            <a:rPr lang="en-US" b="1" i="0" dirty="0"/>
            <a:t>FLY-ASH ENVIRONMENTAL IMPACT</a:t>
          </a:r>
          <a:endParaRPr lang="en-US" dirty="0"/>
        </a:p>
      </dgm:t>
    </dgm:pt>
    <dgm:pt modelId="{78594856-E5BB-4B83-81AA-8937F00F7749}" type="parTrans" cxnId="{68FE494A-5C4C-4326-91FA-1F258957C3B5}">
      <dgm:prSet/>
      <dgm:spPr/>
      <dgm:t>
        <a:bodyPr/>
        <a:lstStyle/>
        <a:p>
          <a:endParaRPr lang="en-US"/>
        </a:p>
      </dgm:t>
    </dgm:pt>
    <dgm:pt modelId="{ADAABCD6-C04A-4571-BD53-420A68054C33}" type="sibTrans" cxnId="{68FE494A-5C4C-4326-91FA-1F258957C3B5}">
      <dgm:prSet/>
      <dgm:spPr/>
      <dgm:t>
        <a:bodyPr/>
        <a:lstStyle/>
        <a:p>
          <a:endParaRPr lang="en-US"/>
        </a:p>
      </dgm:t>
    </dgm:pt>
    <dgm:pt modelId="{4804CE3C-5C84-4E32-AB0E-7759AD15AF7E}" type="pres">
      <dgm:prSet presAssocID="{6731ACD9-DD81-4803-9700-25532EA3CC6B}" presName="linear" presStyleCnt="0">
        <dgm:presLayoutVars>
          <dgm:animLvl val="lvl"/>
          <dgm:resizeHandles val="exact"/>
        </dgm:presLayoutVars>
      </dgm:prSet>
      <dgm:spPr/>
    </dgm:pt>
    <dgm:pt modelId="{BF5C063E-74A8-45AC-B844-C05DAD9DBB46}" type="pres">
      <dgm:prSet presAssocID="{12580B5D-C088-4197-A7F3-870995AACB9F}" presName="parentText" presStyleLbl="node1" presStyleIdx="0" presStyleCnt="1">
        <dgm:presLayoutVars>
          <dgm:chMax val="0"/>
          <dgm:bulletEnabled val="1"/>
        </dgm:presLayoutVars>
      </dgm:prSet>
      <dgm:spPr/>
    </dgm:pt>
  </dgm:ptLst>
  <dgm:cxnLst>
    <dgm:cxn modelId="{B2984D38-FFF5-4CC6-878D-9290F928ED34}" type="presOf" srcId="{6731ACD9-DD81-4803-9700-25532EA3CC6B}" destId="{4804CE3C-5C84-4E32-AB0E-7759AD15AF7E}" srcOrd="0" destOrd="0" presId="urn:microsoft.com/office/officeart/2005/8/layout/vList2"/>
    <dgm:cxn modelId="{68FE494A-5C4C-4326-91FA-1F258957C3B5}" srcId="{6731ACD9-DD81-4803-9700-25532EA3CC6B}" destId="{12580B5D-C088-4197-A7F3-870995AACB9F}" srcOrd="0" destOrd="0" parTransId="{78594856-E5BB-4B83-81AA-8937F00F7749}" sibTransId="{ADAABCD6-C04A-4571-BD53-420A68054C33}"/>
    <dgm:cxn modelId="{78BD2FD0-B2FB-45B0-A56A-A3678DD688F8}" type="presOf" srcId="{12580B5D-C088-4197-A7F3-870995AACB9F}" destId="{BF5C063E-74A8-45AC-B844-C05DAD9DBB46}" srcOrd="0" destOrd="0" presId="urn:microsoft.com/office/officeart/2005/8/layout/vList2"/>
    <dgm:cxn modelId="{570347A6-595B-483D-B4A1-EC05DDA65D0B}" type="presParOf" srcId="{4804CE3C-5C84-4E32-AB0E-7759AD15AF7E}" destId="{BF5C063E-74A8-45AC-B844-C05DAD9DBB46}"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3603D833-0CB5-4AEB-ADCF-11425C09E38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04FB0C61-30C0-425D-BF22-6202034F79FD}">
      <dgm:prSet custT="1"/>
      <dgm:spPr/>
      <dgm:t>
        <a:bodyPr/>
        <a:lstStyle/>
        <a:p>
          <a:r>
            <a:rPr lang="en-US" sz="2400" b="0" i="0" dirty="0"/>
            <a:t>TESTING APPROACH</a:t>
          </a:r>
          <a:endParaRPr lang="en-US" sz="2400" dirty="0"/>
        </a:p>
      </dgm:t>
    </dgm:pt>
    <dgm:pt modelId="{8A300215-F5B3-4CE4-97B8-3CFFB810EABC}" type="parTrans" cxnId="{99D84F87-2188-4311-B359-2E0AE98BED5C}">
      <dgm:prSet/>
      <dgm:spPr/>
      <dgm:t>
        <a:bodyPr/>
        <a:lstStyle/>
        <a:p>
          <a:endParaRPr lang="en-US"/>
        </a:p>
      </dgm:t>
    </dgm:pt>
    <dgm:pt modelId="{7D13F342-27EB-48FC-B19F-9D8C414A15B9}" type="sibTrans" cxnId="{99D84F87-2188-4311-B359-2E0AE98BED5C}">
      <dgm:prSet/>
      <dgm:spPr/>
      <dgm:t>
        <a:bodyPr/>
        <a:lstStyle/>
        <a:p>
          <a:endParaRPr lang="en-US"/>
        </a:p>
      </dgm:t>
    </dgm:pt>
    <dgm:pt modelId="{593E7E18-8B6B-43F6-8436-ABE294F16A2E}" type="pres">
      <dgm:prSet presAssocID="{3603D833-0CB5-4AEB-ADCF-11425C09E38A}" presName="linear" presStyleCnt="0">
        <dgm:presLayoutVars>
          <dgm:animLvl val="lvl"/>
          <dgm:resizeHandles val="exact"/>
        </dgm:presLayoutVars>
      </dgm:prSet>
      <dgm:spPr/>
    </dgm:pt>
    <dgm:pt modelId="{06D198D5-F3D2-42BF-A6AF-8A1BA97C8CFE}" type="pres">
      <dgm:prSet presAssocID="{04FB0C61-30C0-425D-BF22-6202034F79FD}" presName="parentText" presStyleLbl="node1" presStyleIdx="0" presStyleCnt="1">
        <dgm:presLayoutVars>
          <dgm:chMax val="0"/>
          <dgm:bulletEnabled val="1"/>
        </dgm:presLayoutVars>
      </dgm:prSet>
      <dgm:spPr/>
    </dgm:pt>
  </dgm:ptLst>
  <dgm:cxnLst>
    <dgm:cxn modelId="{9BADD94D-6774-4C1A-92D0-4D79ABC152B3}" type="presOf" srcId="{04FB0C61-30C0-425D-BF22-6202034F79FD}" destId="{06D198D5-F3D2-42BF-A6AF-8A1BA97C8CFE}" srcOrd="0" destOrd="0" presId="urn:microsoft.com/office/officeart/2005/8/layout/vList2"/>
    <dgm:cxn modelId="{99D84F87-2188-4311-B359-2E0AE98BED5C}" srcId="{3603D833-0CB5-4AEB-ADCF-11425C09E38A}" destId="{04FB0C61-30C0-425D-BF22-6202034F79FD}" srcOrd="0" destOrd="0" parTransId="{8A300215-F5B3-4CE4-97B8-3CFFB810EABC}" sibTransId="{7D13F342-27EB-48FC-B19F-9D8C414A15B9}"/>
    <dgm:cxn modelId="{E990BCCE-4620-4872-8CB4-F0DAC31C8C0F}" type="presOf" srcId="{3603D833-0CB5-4AEB-ADCF-11425C09E38A}" destId="{593E7E18-8B6B-43F6-8436-ABE294F16A2E}" srcOrd="0" destOrd="0" presId="urn:microsoft.com/office/officeart/2005/8/layout/vList2"/>
    <dgm:cxn modelId="{AC8BFE7D-70EB-4DA5-B9A1-7522E4CF687E}" type="presParOf" srcId="{593E7E18-8B6B-43F6-8436-ABE294F16A2E}" destId="{06D198D5-F3D2-42BF-A6AF-8A1BA97C8CFE}"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7D47E393-F49C-4216-BCCE-B10F2E6C2DEF}"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3C50A609-E207-495C-9C75-C291D41D6ABB}">
      <dgm:prSet/>
      <dgm:spPr/>
      <dgm:t>
        <a:bodyPr/>
        <a:lstStyle/>
        <a:p>
          <a:r>
            <a:rPr lang="en-US" b="1" i="0" dirty="0"/>
            <a:t>Fly Ash Only Test</a:t>
          </a:r>
          <a:endParaRPr lang="en-US" dirty="0"/>
        </a:p>
      </dgm:t>
    </dgm:pt>
    <dgm:pt modelId="{FCF93A9C-8D14-4521-B33C-C83049D7F0D4}" type="parTrans" cxnId="{0830F1C7-CCA1-47DA-98E1-94A6781EC674}">
      <dgm:prSet/>
      <dgm:spPr/>
      <dgm:t>
        <a:bodyPr/>
        <a:lstStyle/>
        <a:p>
          <a:endParaRPr lang="en-US"/>
        </a:p>
      </dgm:t>
    </dgm:pt>
    <dgm:pt modelId="{7EFCD101-540C-4CA7-BA93-23F70C039977}" type="sibTrans" cxnId="{0830F1C7-CCA1-47DA-98E1-94A6781EC674}">
      <dgm:prSet/>
      <dgm:spPr/>
      <dgm:t>
        <a:bodyPr/>
        <a:lstStyle/>
        <a:p>
          <a:endParaRPr lang="en-US"/>
        </a:p>
      </dgm:t>
    </dgm:pt>
    <dgm:pt modelId="{8E65215C-19F0-4DB3-9F18-991A96BF796C}" type="pres">
      <dgm:prSet presAssocID="{7D47E393-F49C-4216-BCCE-B10F2E6C2DEF}" presName="linear" presStyleCnt="0">
        <dgm:presLayoutVars>
          <dgm:animLvl val="lvl"/>
          <dgm:resizeHandles val="exact"/>
        </dgm:presLayoutVars>
      </dgm:prSet>
      <dgm:spPr/>
    </dgm:pt>
    <dgm:pt modelId="{24CD713E-501A-404F-BB36-C48DCD832FF8}" type="pres">
      <dgm:prSet presAssocID="{3C50A609-E207-495C-9C75-C291D41D6ABB}" presName="parentText" presStyleLbl="node1" presStyleIdx="0" presStyleCnt="1">
        <dgm:presLayoutVars>
          <dgm:chMax val="0"/>
          <dgm:bulletEnabled val="1"/>
        </dgm:presLayoutVars>
      </dgm:prSet>
      <dgm:spPr/>
    </dgm:pt>
  </dgm:ptLst>
  <dgm:cxnLst>
    <dgm:cxn modelId="{0830F1C7-CCA1-47DA-98E1-94A6781EC674}" srcId="{7D47E393-F49C-4216-BCCE-B10F2E6C2DEF}" destId="{3C50A609-E207-495C-9C75-C291D41D6ABB}" srcOrd="0" destOrd="0" parTransId="{FCF93A9C-8D14-4521-B33C-C83049D7F0D4}" sibTransId="{7EFCD101-540C-4CA7-BA93-23F70C039977}"/>
    <dgm:cxn modelId="{9A3AE7D1-AC89-4BEA-863B-46437C23458D}" type="presOf" srcId="{3C50A609-E207-495C-9C75-C291D41D6ABB}" destId="{24CD713E-501A-404F-BB36-C48DCD832FF8}" srcOrd="0" destOrd="0" presId="urn:microsoft.com/office/officeart/2005/8/layout/vList2"/>
    <dgm:cxn modelId="{D1E453DD-A7E6-4325-B2D0-DD1F478980DA}" type="presOf" srcId="{7D47E393-F49C-4216-BCCE-B10F2E6C2DEF}" destId="{8E65215C-19F0-4DB3-9F18-991A96BF796C}" srcOrd="0" destOrd="0" presId="urn:microsoft.com/office/officeart/2005/8/layout/vList2"/>
    <dgm:cxn modelId="{E291DC0D-4DCD-457F-A43A-487FB60A21DD}" type="presParOf" srcId="{8E65215C-19F0-4DB3-9F18-991A96BF796C}" destId="{24CD713E-501A-404F-BB36-C48DCD832FF8}"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72546D21-46E9-499B-91B5-8D6BB36ECED7}"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600482DE-2B8A-467D-A195-DDDE0366C510}">
      <dgm:prSet/>
      <dgm:spPr/>
      <dgm:t>
        <a:bodyPr/>
        <a:lstStyle/>
        <a:p>
          <a:r>
            <a:rPr lang="en-US" b="0" i="0" dirty="0"/>
            <a:t>MIX PROGRAMME</a:t>
          </a:r>
          <a:endParaRPr lang="en-US" dirty="0"/>
        </a:p>
      </dgm:t>
    </dgm:pt>
    <dgm:pt modelId="{0301FE1E-831D-4971-9D66-063918F36071}" type="parTrans" cxnId="{3BAC68E2-4CBB-475C-9561-AA94A38B6D27}">
      <dgm:prSet/>
      <dgm:spPr/>
      <dgm:t>
        <a:bodyPr/>
        <a:lstStyle/>
        <a:p>
          <a:endParaRPr lang="en-US"/>
        </a:p>
      </dgm:t>
    </dgm:pt>
    <dgm:pt modelId="{00403FBB-E8E0-436B-BA45-0A15FF7518E2}" type="sibTrans" cxnId="{3BAC68E2-4CBB-475C-9561-AA94A38B6D27}">
      <dgm:prSet/>
      <dgm:spPr/>
      <dgm:t>
        <a:bodyPr/>
        <a:lstStyle/>
        <a:p>
          <a:endParaRPr lang="en-US"/>
        </a:p>
      </dgm:t>
    </dgm:pt>
    <dgm:pt modelId="{2F90FCE7-879A-4084-9C81-597EE5F23D27}" type="pres">
      <dgm:prSet presAssocID="{72546D21-46E9-499B-91B5-8D6BB36ECED7}" presName="linear" presStyleCnt="0">
        <dgm:presLayoutVars>
          <dgm:animLvl val="lvl"/>
          <dgm:resizeHandles val="exact"/>
        </dgm:presLayoutVars>
      </dgm:prSet>
      <dgm:spPr/>
    </dgm:pt>
    <dgm:pt modelId="{12B7CBA5-FD7C-4728-8196-FAF07D6AF7FC}" type="pres">
      <dgm:prSet presAssocID="{600482DE-2B8A-467D-A195-DDDE0366C510}" presName="parentText" presStyleLbl="node1" presStyleIdx="0" presStyleCnt="1">
        <dgm:presLayoutVars>
          <dgm:chMax val="0"/>
          <dgm:bulletEnabled val="1"/>
        </dgm:presLayoutVars>
      </dgm:prSet>
      <dgm:spPr/>
    </dgm:pt>
  </dgm:ptLst>
  <dgm:cxnLst>
    <dgm:cxn modelId="{6DD7870B-7040-45A1-AE13-47F667F859E0}" type="presOf" srcId="{600482DE-2B8A-467D-A195-DDDE0366C510}" destId="{12B7CBA5-FD7C-4728-8196-FAF07D6AF7FC}" srcOrd="0" destOrd="0" presId="urn:microsoft.com/office/officeart/2005/8/layout/vList2"/>
    <dgm:cxn modelId="{41A26923-3AD2-4A42-84FA-03677DB5E4BF}" type="presOf" srcId="{72546D21-46E9-499B-91B5-8D6BB36ECED7}" destId="{2F90FCE7-879A-4084-9C81-597EE5F23D27}" srcOrd="0" destOrd="0" presId="urn:microsoft.com/office/officeart/2005/8/layout/vList2"/>
    <dgm:cxn modelId="{3BAC68E2-4CBB-475C-9561-AA94A38B6D27}" srcId="{72546D21-46E9-499B-91B5-8D6BB36ECED7}" destId="{600482DE-2B8A-467D-A195-DDDE0366C510}" srcOrd="0" destOrd="0" parTransId="{0301FE1E-831D-4971-9D66-063918F36071}" sibTransId="{00403FBB-E8E0-436B-BA45-0A15FF7518E2}"/>
    <dgm:cxn modelId="{FBC4FFB8-2B53-48F8-A2D8-C8D23478632C}" type="presParOf" srcId="{2F90FCE7-879A-4084-9C81-597EE5F23D27}" destId="{12B7CBA5-FD7C-4728-8196-FAF07D6AF7FC}" srcOrd="0"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19566DAE-0ED8-4482-8439-F51AD87ECDB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FA7FD230-2635-4692-A739-7EBEE52720CD}">
      <dgm:prSet/>
      <dgm:spPr/>
      <dgm:t>
        <a:bodyPr/>
        <a:lstStyle/>
        <a:p>
          <a:r>
            <a:rPr lang="en-US" b="0" i="0" dirty="0"/>
            <a:t>MAGAZINE JUNCTION RESULTS</a:t>
          </a:r>
          <a:endParaRPr lang="en-US" dirty="0"/>
        </a:p>
      </dgm:t>
    </dgm:pt>
    <dgm:pt modelId="{DDDEB60F-5484-42BD-8EB9-1150F5FA6ABE}" type="parTrans" cxnId="{85695B43-14F9-435D-8EA8-D5CB5FC51FFD}">
      <dgm:prSet/>
      <dgm:spPr/>
      <dgm:t>
        <a:bodyPr/>
        <a:lstStyle/>
        <a:p>
          <a:endParaRPr lang="en-US"/>
        </a:p>
      </dgm:t>
    </dgm:pt>
    <dgm:pt modelId="{794CE5B3-FB74-49E5-BA3E-06069CD4876F}" type="sibTrans" cxnId="{85695B43-14F9-435D-8EA8-D5CB5FC51FFD}">
      <dgm:prSet/>
      <dgm:spPr/>
      <dgm:t>
        <a:bodyPr/>
        <a:lstStyle/>
        <a:p>
          <a:endParaRPr lang="en-US"/>
        </a:p>
      </dgm:t>
    </dgm:pt>
    <dgm:pt modelId="{B8A61A43-887A-4060-BB41-8F2058C4AB1F}" type="pres">
      <dgm:prSet presAssocID="{19566DAE-0ED8-4482-8439-F51AD87ECDBE}" presName="linear" presStyleCnt="0">
        <dgm:presLayoutVars>
          <dgm:animLvl val="lvl"/>
          <dgm:resizeHandles val="exact"/>
        </dgm:presLayoutVars>
      </dgm:prSet>
      <dgm:spPr/>
    </dgm:pt>
    <dgm:pt modelId="{71F8D9C4-8A87-4072-A90F-B7D68D69B91D}" type="pres">
      <dgm:prSet presAssocID="{FA7FD230-2635-4692-A739-7EBEE52720CD}" presName="parentText" presStyleLbl="node1" presStyleIdx="0" presStyleCnt="1">
        <dgm:presLayoutVars>
          <dgm:chMax val="0"/>
          <dgm:bulletEnabled val="1"/>
        </dgm:presLayoutVars>
      </dgm:prSet>
      <dgm:spPr/>
    </dgm:pt>
  </dgm:ptLst>
  <dgm:cxnLst>
    <dgm:cxn modelId="{7A88063E-D3BB-4367-83A3-2874AF820F0F}" type="presOf" srcId="{19566DAE-0ED8-4482-8439-F51AD87ECDBE}" destId="{B8A61A43-887A-4060-BB41-8F2058C4AB1F}" srcOrd="0" destOrd="0" presId="urn:microsoft.com/office/officeart/2005/8/layout/vList2"/>
    <dgm:cxn modelId="{85695B43-14F9-435D-8EA8-D5CB5FC51FFD}" srcId="{19566DAE-0ED8-4482-8439-F51AD87ECDBE}" destId="{FA7FD230-2635-4692-A739-7EBEE52720CD}" srcOrd="0" destOrd="0" parTransId="{DDDEB60F-5484-42BD-8EB9-1150F5FA6ABE}" sibTransId="{794CE5B3-FB74-49E5-BA3E-06069CD4876F}"/>
    <dgm:cxn modelId="{2A695295-2263-4FD5-8C26-B73E729F0BE1}" type="presOf" srcId="{FA7FD230-2635-4692-A739-7EBEE52720CD}" destId="{71F8D9C4-8A87-4072-A90F-B7D68D69B91D}" srcOrd="0" destOrd="0" presId="urn:microsoft.com/office/officeart/2005/8/layout/vList2"/>
    <dgm:cxn modelId="{B00B6D0E-B01A-428D-BC28-2A81B842ADD2}" type="presParOf" srcId="{B8A61A43-887A-4060-BB41-8F2058C4AB1F}" destId="{71F8D9C4-8A87-4072-A90F-B7D68D69B91D}"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7B6E94B8-7937-436E-A9B9-06080666C80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302C8A63-E860-40BD-A9D1-27DA312A960B}">
      <dgm:prSet/>
      <dgm:spPr/>
      <dgm:t>
        <a:bodyPr/>
        <a:lstStyle/>
        <a:p>
          <a:r>
            <a:rPr lang="en-US" b="0" i="0" dirty="0"/>
            <a:t>REPEATABILITY RESULTS</a:t>
          </a:r>
          <a:endParaRPr lang="en-US" dirty="0"/>
        </a:p>
      </dgm:t>
    </dgm:pt>
    <dgm:pt modelId="{7A81635C-FD98-43A4-A3C8-C04A84698BB2}" type="parTrans" cxnId="{02256EF5-3D05-448D-9198-44AF8F543306}">
      <dgm:prSet/>
      <dgm:spPr/>
      <dgm:t>
        <a:bodyPr/>
        <a:lstStyle/>
        <a:p>
          <a:endParaRPr lang="en-US"/>
        </a:p>
      </dgm:t>
    </dgm:pt>
    <dgm:pt modelId="{FDE37D6B-B99D-4F35-AE7D-06DC005083C1}" type="sibTrans" cxnId="{02256EF5-3D05-448D-9198-44AF8F543306}">
      <dgm:prSet/>
      <dgm:spPr/>
      <dgm:t>
        <a:bodyPr/>
        <a:lstStyle/>
        <a:p>
          <a:endParaRPr lang="en-US"/>
        </a:p>
      </dgm:t>
    </dgm:pt>
    <dgm:pt modelId="{CDC58746-D682-4902-946B-5149966AE066}" type="pres">
      <dgm:prSet presAssocID="{7B6E94B8-7937-436E-A9B9-06080666C80A}" presName="linear" presStyleCnt="0">
        <dgm:presLayoutVars>
          <dgm:animLvl val="lvl"/>
          <dgm:resizeHandles val="exact"/>
        </dgm:presLayoutVars>
      </dgm:prSet>
      <dgm:spPr/>
    </dgm:pt>
    <dgm:pt modelId="{A4FA5835-0145-4830-BC4D-29AE931017A8}" type="pres">
      <dgm:prSet presAssocID="{302C8A63-E860-40BD-A9D1-27DA312A960B}" presName="parentText" presStyleLbl="node1" presStyleIdx="0" presStyleCnt="1" custLinFactNeighborY="-1958">
        <dgm:presLayoutVars>
          <dgm:chMax val="0"/>
          <dgm:bulletEnabled val="1"/>
        </dgm:presLayoutVars>
      </dgm:prSet>
      <dgm:spPr/>
    </dgm:pt>
  </dgm:ptLst>
  <dgm:cxnLst>
    <dgm:cxn modelId="{A1951C4B-1755-46E5-B89A-A7E734DE89FC}" type="presOf" srcId="{7B6E94B8-7937-436E-A9B9-06080666C80A}" destId="{CDC58746-D682-4902-946B-5149966AE066}" srcOrd="0" destOrd="0" presId="urn:microsoft.com/office/officeart/2005/8/layout/vList2"/>
    <dgm:cxn modelId="{B3A17CB9-98D1-4D9D-9B2A-3601829301E1}" type="presOf" srcId="{302C8A63-E860-40BD-A9D1-27DA312A960B}" destId="{A4FA5835-0145-4830-BC4D-29AE931017A8}" srcOrd="0" destOrd="0" presId="urn:microsoft.com/office/officeart/2005/8/layout/vList2"/>
    <dgm:cxn modelId="{02256EF5-3D05-448D-9198-44AF8F543306}" srcId="{7B6E94B8-7937-436E-A9B9-06080666C80A}" destId="{302C8A63-E860-40BD-A9D1-27DA312A960B}" srcOrd="0" destOrd="0" parTransId="{7A81635C-FD98-43A4-A3C8-C04A84698BB2}" sibTransId="{FDE37D6B-B99D-4F35-AE7D-06DC005083C1}"/>
    <dgm:cxn modelId="{B8851BBF-0D2B-42FD-9879-A021CB79123E}" type="presParOf" srcId="{CDC58746-D682-4902-946B-5149966AE066}" destId="{A4FA5835-0145-4830-BC4D-29AE931017A8}"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0FD5131C-9B95-4B9D-AEDC-F248F094605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A4E4D8F6-EE95-4474-B778-4F8FCDE976EE}">
      <dgm:prSet/>
      <dgm:spPr/>
      <dgm:t>
        <a:bodyPr/>
        <a:lstStyle/>
        <a:p>
          <a:r>
            <a:rPr lang="en-US" b="0" i="0" dirty="0"/>
            <a:t>BORROW PIT BEHAVIOUR</a:t>
          </a:r>
          <a:endParaRPr lang="en-US" dirty="0"/>
        </a:p>
      </dgm:t>
    </dgm:pt>
    <dgm:pt modelId="{BA947DAE-4A84-4B7C-AEC5-60E049489BC6}" type="parTrans" cxnId="{1E3E9AA9-734C-4860-8996-70960E11FAB8}">
      <dgm:prSet/>
      <dgm:spPr/>
      <dgm:t>
        <a:bodyPr/>
        <a:lstStyle/>
        <a:p>
          <a:endParaRPr lang="en-US"/>
        </a:p>
      </dgm:t>
    </dgm:pt>
    <dgm:pt modelId="{8CF01809-F3FF-4E1B-AB78-88DFDCFBC8DA}" type="sibTrans" cxnId="{1E3E9AA9-734C-4860-8996-70960E11FAB8}">
      <dgm:prSet/>
      <dgm:spPr/>
      <dgm:t>
        <a:bodyPr/>
        <a:lstStyle/>
        <a:p>
          <a:endParaRPr lang="en-US"/>
        </a:p>
      </dgm:t>
    </dgm:pt>
    <dgm:pt modelId="{55C2E03D-10B2-4C94-9339-3EE4E017C664}" type="pres">
      <dgm:prSet presAssocID="{0FD5131C-9B95-4B9D-AEDC-F248F094605D}" presName="linear" presStyleCnt="0">
        <dgm:presLayoutVars>
          <dgm:animLvl val="lvl"/>
          <dgm:resizeHandles val="exact"/>
        </dgm:presLayoutVars>
      </dgm:prSet>
      <dgm:spPr/>
    </dgm:pt>
    <dgm:pt modelId="{541DE2B0-B188-4B24-AA0A-8BD9522222B0}" type="pres">
      <dgm:prSet presAssocID="{A4E4D8F6-EE95-4474-B778-4F8FCDE976EE}" presName="parentText" presStyleLbl="node1" presStyleIdx="0" presStyleCnt="1">
        <dgm:presLayoutVars>
          <dgm:chMax val="0"/>
          <dgm:bulletEnabled val="1"/>
        </dgm:presLayoutVars>
      </dgm:prSet>
      <dgm:spPr/>
    </dgm:pt>
  </dgm:ptLst>
  <dgm:cxnLst>
    <dgm:cxn modelId="{3EFCB711-500A-4B39-8179-2F71CEC2B853}" type="presOf" srcId="{A4E4D8F6-EE95-4474-B778-4F8FCDE976EE}" destId="{541DE2B0-B188-4B24-AA0A-8BD9522222B0}" srcOrd="0" destOrd="0" presId="urn:microsoft.com/office/officeart/2005/8/layout/vList2"/>
    <dgm:cxn modelId="{1E3E9AA9-734C-4860-8996-70960E11FAB8}" srcId="{0FD5131C-9B95-4B9D-AEDC-F248F094605D}" destId="{A4E4D8F6-EE95-4474-B778-4F8FCDE976EE}" srcOrd="0" destOrd="0" parTransId="{BA947DAE-4A84-4B7C-AEC5-60E049489BC6}" sibTransId="{8CF01809-F3FF-4E1B-AB78-88DFDCFBC8DA}"/>
    <dgm:cxn modelId="{21CFFDC2-FDF9-4905-8337-FCEAE78B3054}" type="presOf" srcId="{0FD5131C-9B95-4B9D-AEDC-F248F094605D}" destId="{55C2E03D-10B2-4C94-9339-3EE4E017C664}" srcOrd="0" destOrd="0" presId="urn:microsoft.com/office/officeart/2005/8/layout/vList2"/>
    <dgm:cxn modelId="{8AD42FBD-C30A-4442-A107-48D177E58C48}" type="presParOf" srcId="{55C2E03D-10B2-4C94-9339-3EE4E017C664}" destId="{541DE2B0-B188-4B24-AA0A-8BD9522222B0}"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3E568E99-BFD7-4D16-8EFC-F4DFECE9289B}"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04873006-DD31-4CC7-8B56-10BF3F2FDBD7}">
      <dgm:prSet/>
      <dgm:spPr/>
      <dgm:t>
        <a:bodyPr/>
        <a:lstStyle/>
        <a:p>
          <a:r>
            <a:rPr lang="en-US" b="0" i="0"/>
            <a:t>Economic Analysis</a:t>
          </a:r>
          <a:endParaRPr lang="en-US"/>
        </a:p>
      </dgm:t>
    </dgm:pt>
    <dgm:pt modelId="{72F13258-60A1-4437-A8EC-0964498C04FB}" type="parTrans" cxnId="{F4C56298-F5D6-42DD-824C-8D6FF21566FB}">
      <dgm:prSet/>
      <dgm:spPr/>
      <dgm:t>
        <a:bodyPr/>
        <a:lstStyle/>
        <a:p>
          <a:endParaRPr lang="en-US"/>
        </a:p>
      </dgm:t>
    </dgm:pt>
    <dgm:pt modelId="{052240E5-CE28-4F94-AE86-18043617A7F4}" type="sibTrans" cxnId="{F4C56298-F5D6-42DD-824C-8D6FF21566FB}">
      <dgm:prSet/>
      <dgm:spPr/>
      <dgm:t>
        <a:bodyPr/>
        <a:lstStyle/>
        <a:p>
          <a:endParaRPr lang="en-US"/>
        </a:p>
      </dgm:t>
    </dgm:pt>
    <dgm:pt modelId="{D43F49A5-C40C-41A9-8FD3-297D36371FBF}" type="pres">
      <dgm:prSet presAssocID="{3E568E99-BFD7-4D16-8EFC-F4DFECE9289B}" presName="linear" presStyleCnt="0">
        <dgm:presLayoutVars>
          <dgm:animLvl val="lvl"/>
          <dgm:resizeHandles val="exact"/>
        </dgm:presLayoutVars>
      </dgm:prSet>
      <dgm:spPr/>
    </dgm:pt>
    <dgm:pt modelId="{7314426B-EBBF-4C50-A0AF-B39DBE62FDA2}" type="pres">
      <dgm:prSet presAssocID="{04873006-DD31-4CC7-8B56-10BF3F2FDBD7}" presName="parentText" presStyleLbl="node1" presStyleIdx="0" presStyleCnt="1">
        <dgm:presLayoutVars>
          <dgm:chMax val="0"/>
          <dgm:bulletEnabled val="1"/>
        </dgm:presLayoutVars>
      </dgm:prSet>
      <dgm:spPr/>
    </dgm:pt>
  </dgm:ptLst>
  <dgm:cxnLst>
    <dgm:cxn modelId="{94B5101D-357E-467D-846E-AD7D3FCABCCA}" type="presOf" srcId="{3E568E99-BFD7-4D16-8EFC-F4DFECE9289B}" destId="{D43F49A5-C40C-41A9-8FD3-297D36371FBF}" srcOrd="0" destOrd="0" presId="urn:microsoft.com/office/officeart/2005/8/layout/vList2"/>
    <dgm:cxn modelId="{C527175B-1C4F-49FE-A97E-53657A7AB7C7}" type="presOf" srcId="{04873006-DD31-4CC7-8B56-10BF3F2FDBD7}" destId="{7314426B-EBBF-4C50-A0AF-B39DBE62FDA2}" srcOrd="0" destOrd="0" presId="urn:microsoft.com/office/officeart/2005/8/layout/vList2"/>
    <dgm:cxn modelId="{F4C56298-F5D6-42DD-824C-8D6FF21566FB}" srcId="{3E568E99-BFD7-4D16-8EFC-F4DFECE9289B}" destId="{04873006-DD31-4CC7-8B56-10BF3F2FDBD7}" srcOrd="0" destOrd="0" parTransId="{72F13258-60A1-4437-A8EC-0964498C04FB}" sibTransId="{052240E5-CE28-4F94-AE86-18043617A7F4}"/>
    <dgm:cxn modelId="{54B91EE7-A789-4AAC-BF46-7EAF9E4C758F}" type="presParOf" srcId="{D43F49A5-C40C-41A9-8FD3-297D36371FBF}" destId="{7314426B-EBBF-4C50-A0AF-B39DBE62FDA2}"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264995E8-288F-46E7-9F54-690EE5A046A4}"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B2D2FE9D-0BF0-4696-B507-DDFB0E65A5F3}">
      <dgm:prSet/>
      <dgm:spPr/>
      <dgm:t>
        <a:bodyPr/>
        <a:lstStyle/>
        <a:p>
          <a:r>
            <a:rPr lang="en-US" b="0" i="0" dirty="0"/>
            <a:t>Conclusion &amp; Recommendations</a:t>
          </a:r>
          <a:endParaRPr lang="en-US" dirty="0"/>
        </a:p>
      </dgm:t>
    </dgm:pt>
    <dgm:pt modelId="{84A8F826-C339-49F4-90D1-18AA5A92FB93}" type="parTrans" cxnId="{7FA120D3-08BF-47A3-9C89-1BEFC84FF498}">
      <dgm:prSet/>
      <dgm:spPr/>
      <dgm:t>
        <a:bodyPr/>
        <a:lstStyle/>
        <a:p>
          <a:endParaRPr lang="en-US"/>
        </a:p>
      </dgm:t>
    </dgm:pt>
    <dgm:pt modelId="{72296AEB-A858-4E8C-ABD3-6198B2D94E5A}" type="sibTrans" cxnId="{7FA120D3-08BF-47A3-9C89-1BEFC84FF498}">
      <dgm:prSet/>
      <dgm:spPr/>
      <dgm:t>
        <a:bodyPr/>
        <a:lstStyle/>
        <a:p>
          <a:endParaRPr lang="en-US"/>
        </a:p>
      </dgm:t>
    </dgm:pt>
    <dgm:pt modelId="{0EB661FC-1EFD-4E45-A1E7-2B09F4E4EE25}" type="pres">
      <dgm:prSet presAssocID="{264995E8-288F-46E7-9F54-690EE5A046A4}" presName="linear" presStyleCnt="0">
        <dgm:presLayoutVars>
          <dgm:animLvl val="lvl"/>
          <dgm:resizeHandles val="exact"/>
        </dgm:presLayoutVars>
      </dgm:prSet>
      <dgm:spPr/>
    </dgm:pt>
    <dgm:pt modelId="{D843BE1F-8503-4F6E-BAB9-C099DE16469C}" type="pres">
      <dgm:prSet presAssocID="{B2D2FE9D-0BF0-4696-B507-DDFB0E65A5F3}" presName="parentText" presStyleLbl="node1" presStyleIdx="0" presStyleCnt="1">
        <dgm:presLayoutVars>
          <dgm:chMax val="0"/>
          <dgm:bulletEnabled val="1"/>
        </dgm:presLayoutVars>
      </dgm:prSet>
      <dgm:spPr/>
    </dgm:pt>
  </dgm:ptLst>
  <dgm:cxnLst>
    <dgm:cxn modelId="{ADAACA13-FB42-42E8-9D50-41FA9EB0BC3E}" type="presOf" srcId="{264995E8-288F-46E7-9F54-690EE5A046A4}" destId="{0EB661FC-1EFD-4E45-A1E7-2B09F4E4EE25}" srcOrd="0" destOrd="0" presId="urn:microsoft.com/office/officeart/2005/8/layout/vList2"/>
    <dgm:cxn modelId="{F4D81DEA-C538-496D-9756-A84DCF63B15A}" type="presOf" srcId="{B2D2FE9D-0BF0-4696-B507-DDFB0E65A5F3}" destId="{D843BE1F-8503-4F6E-BAB9-C099DE16469C}" srcOrd="0" destOrd="0" presId="urn:microsoft.com/office/officeart/2005/8/layout/vList2"/>
    <dgm:cxn modelId="{7FA120D3-08BF-47A3-9C89-1BEFC84FF498}" srcId="{264995E8-288F-46E7-9F54-690EE5A046A4}" destId="{B2D2FE9D-0BF0-4696-B507-DDFB0E65A5F3}" srcOrd="0" destOrd="0" parTransId="{84A8F826-C339-49F4-90D1-18AA5A92FB93}" sibTransId="{72296AEB-A858-4E8C-ABD3-6198B2D94E5A}"/>
    <dgm:cxn modelId="{D435B714-1419-4F6C-A59D-DCD00BEB728A}" type="presParOf" srcId="{0EB661FC-1EFD-4E45-A1E7-2B09F4E4EE25}" destId="{D843BE1F-8503-4F6E-BAB9-C099DE16469C}"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F8E5C0-5F17-4D59-B1BC-BE5AA8ED8C07}">
      <dsp:nvSpPr>
        <dsp:cNvPr id="0" name=""/>
        <dsp:cNvSpPr/>
      </dsp:nvSpPr>
      <dsp:spPr>
        <a:xfrm>
          <a:off x="0" y="3449"/>
          <a:ext cx="8774400" cy="7488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b="1" i="0" kern="1200" dirty="0"/>
            <a:t>TABLE OF CONTENTS</a:t>
          </a:r>
        </a:p>
      </dsp:txBody>
      <dsp:txXfrm>
        <a:off x="36553" y="40002"/>
        <a:ext cx="8701294" cy="67569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F8E5C0-5F17-4D59-B1BC-BE5AA8ED8C07}">
      <dsp:nvSpPr>
        <dsp:cNvPr id="0" name=""/>
        <dsp:cNvSpPr/>
      </dsp:nvSpPr>
      <dsp:spPr>
        <a:xfrm>
          <a:off x="0" y="132150"/>
          <a:ext cx="8774400" cy="49139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b="1" i="0" kern="1200"/>
            <a:t>KAFUE GORGE LOWER POWER DEVELOPMENT CORPORATION </a:t>
          </a:r>
          <a:endParaRPr lang="en-US" sz="2100" kern="1200"/>
        </a:p>
      </dsp:txBody>
      <dsp:txXfrm>
        <a:off x="23988" y="156138"/>
        <a:ext cx="8726424" cy="44342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DC5C68-5294-4A26-992B-078A84A5ADE1}">
      <dsp:nvSpPr>
        <dsp:cNvPr id="0" name=""/>
        <dsp:cNvSpPr/>
      </dsp:nvSpPr>
      <dsp:spPr>
        <a:xfrm>
          <a:off x="0" y="7394"/>
          <a:ext cx="8568701" cy="5148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b="1" i="0" kern="1200"/>
            <a:t>BACKGROUND</a:t>
          </a:r>
          <a:endParaRPr lang="en-US" sz="2200" kern="1200"/>
        </a:p>
      </dsp:txBody>
      <dsp:txXfrm>
        <a:off x="25130" y="32524"/>
        <a:ext cx="8518441" cy="46454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3E7B36-E4AC-4D78-B1F9-3D4665B117B2}">
      <dsp:nvSpPr>
        <dsp:cNvPr id="0" name=""/>
        <dsp:cNvSpPr/>
      </dsp:nvSpPr>
      <dsp:spPr>
        <a:xfrm>
          <a:off x="0" y="853"/>
          <a:ext cx="8508209" cy="6318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b="1" i="0" kern="1200" dirty="0"/>
            <a:t>BACKGROUND</a:t>
          </a:r>
          <a:endParaRPr lang="en-US" sz="2700" kern="1200" dirty="0"/>
        </a:p>
      </dsp:txBody>
      <dsp:txXfrm>
        <a:off x="30842" y="31695"/>
        <a:ext cx="8446525" cy="57011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68D1A6-067C-4DF0-A48E-3DD3D11CFAED}">
      <dsp:nvSpPr>
        <dsp:cNvPr id="0" name=""/>
        <dsp:cNvSpPr/>
      </dsp:nvSpPr>
      <dsp:spPr>
        <a:xfrm>
          <a:off x="0" y="9512"/>
          <a:ext cx="8572500" cy="51056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b="1" i="0" kern="1200" dirty="0"/>
            <a:t>PROBLEM STATEMENT</a:t>
          </a:r>
          <a:endParaRPr lang="en-US" sz="2100" kern="1200" dirty="0"/>
        </a:p>
      </dsp:txBody>
      <dsp:txXfrm>
        <a:off x="24924" y="34436"/>
        <a:ext cx="8522652" cy="46071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9BC8CC-2F5C-4C13-9155-9663C38EC492}">
      <dsp:nvSpPr>
        <dsp:cNvPr id="0" name=""/>
        <dsp:cNvSpPr/>
      </dsp:nvSpPr>
      <dsp:spPr>
        <a:xfrm>
          <a:off x="0" y="10903"/>
          <a:ext cx="8572499" cy="56159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1" i="0" kern="1200" dirty="0"/>
            <a:t>Experimental Study</a:t>
          </a:r>
          <a:endParaRPr lang="en-US" sz="2400" kern="1200" dirty="0"/>
        </a:p>
      </dsp:txBody>
      <dsp:txXfrm>
        <a:off x="27415" y="38318"/>
        <a:ext cx="8517669" cy="50676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85889E-D307-4749-9163-A8BA44032760}">
      <dsp:nvSpPr>
        <dsp:cNvPr id="0" name=""/>
        <dsp:cNvSpPr/>
      </dsp:nvSpPr>
      <dsp:spPr>
        <a:xfrm>
          <a:off x="0" y="10950"/>
          <a:ext cx="7886700" cy="56159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1" i="0" kern="1200" dirty="0"/>
            <a:t>FLY ASH – GENERATION AND CLASSIFICATION</a:t>
          </a:r>
          <a:endParaRPr lang="en-US" sz="2400" kern="1200" dirty="0"/>
        </a:p>
      </dsp:txBody>
      <dsp:txXfrm>
        <a:off x="27415" y="38365"/>
        <a:ext cx="7831870" cy="50676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F62C6B-D6C8-492C-96FA-D0618A390431}">
      <dsp:nvSpPr>
        <dsp:cNvPr id="0" name=""/>
        <dsp:cNvSpPr/>
      </dsp:nvSpPr>
      <dsp:spPr>
        <a:xfrm>
          <a:off x="0" y="7394"/>
          <a:ext cx="8066033" cy="5148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b="1" i="0" kern="1200"/>
            <a:t>FLY ASH – COMPOSITION</a:t>
          </a:r>
          <a:endParaRPr lang="en-US" sz="2200" kern="1200"/>
        </a:p>
      </dsp:txBody>
      <dsp:txXfrm>
        <a:off x="25130" y="32524"/>
        <a:ext cx="8015773" cy="46454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B6557B-10FE-46B6-9BF8-0B6DD5580DD9}">
      <dsp:nvSpPr>
        <dsp:cNvPr id="0" name=""/>
        <dsp:cNvSpPr/>
      </dsp:nvSpPr>
      <dsp:spPr>
        <a:xfrm>
          <a:off x="0" y="10903"/>
          <a:ext cx="7886700" cy="56159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1" i="0" kern="1200" dirty="0"/>
            <a:t>FLY ASH – ZAMBIAN CONTEXT </a:t>
          </a:r>
          <a:endParaRPr lang="en-US" sz="2400" kern="1200" dirty="0"/>
        </a:p>
      </dsp:txBody>
      <dsp:txXfrm>
        <a:off x="27415" y="38318"/>
        <a:ext cx="7831870" cy="50676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5C063E-74A8-45AC-B844-C05DAD9DBB46}">
      <dsp:nvSpPr>
        <dsp:cNvPr id="0" name=""/>
        <dsp:cNvSpPr/>
      </dsp:nvSpPr>
      <dsp:spPr>
        <a:xfrm>
          <a:off x="0" y="10903"/>
          <a:ext cx="7886700" cy="56159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1" i="0" kern="1200" dirty="0"/>
            <a:t>FLY-ASH ENVIRONMENTAL IMPACT</a:t>
          </a:r>
          <a:endParaRPr lang="en-US" sz="2400" kern="1200" dirty="0"/>
        </a:p>
      </dsp:txBody>
      <dsp:txXfrm>
        <a:off x="27415" y="38318"/>
        <a:ext cx="7831870" cy="506769"/>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D198D5-F3D2-42BF-A6AF-8A1BA97C8CFE}">
      <dsp:nvSpPr>
        <dsp:cNvPr id="0" name=""/>
        <dsp:cNvSpPr/>
      </dsp:nvSpPr>
      <dsp:spPr>
        <a:xfrm>
          <a:off x="0" y="1589"/>
          <a:ext cx="8160626" cy="5803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0" i="0" kern="1200" dirty="0"/>
            <a:t>TESTING APPROACH</a:t>
          </a:r>
          <a:endParaRPr lang="en-US" sz="2400" kern="1200" dirty="0"/>
        </a:p>
      </dsp:txBody>
      <dsp:txXfrm>
        <a:off x="28329" y="29918"/>
        <a:ext cx="8103968" cy="523662"/>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CD713E-501A-404F-BB36-C48DCD832FF8}">
      <dsp:nvSpPr>
        <dsp:cNvPr id="0" name=""/>
        <dsp:cNvSpPr/>
      </dsp:nvSpPr>
      <dsp:spPr>
        <a:xfrm>
          <a:off x="0" y="10903"/>
          <a:ext cx="8352428" cy="56159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1" i="0" kern="1200" dirty="0"/>
            <a:t>Fly Ash Only Test</a:t>
          </a:r>
          <a:endParaRPr lang="en-US" sz="2400" kern="1200" dirty="0"/>
        </a:p>
      </dsp:txBody>
      <dsp:txXfrm>
        <a:off x="27415" y="38318"/>
        <a:ext cx="8297598" cy="506769"/>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B7CBA5-FD7C-4728-8196-FAF07D6AF7FC}">
      <dsp:nvSpPr>
        <dsp:cNvPr id="0" name=""/>
        <dsp:cNvSpPr/>
      </dsp:nvSpPr>
      <dsp:spPr>
        <a:xfrm>
          <a:off x="0" y="10950"/>
          <a:ext cx="8229600" cy="56159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0" i="0" kern="1200" dirty="0"/>
            <a:t>MIX PROGRAMME</a:t>
          </a:r>
          <a:endParaRPr lang="en-US" sz="2400" kern="1200" dirty="0"/>
        </a:p>
      </dsp:txBody>
      <dsp:txXfrm>
        <a:off x="27415" y="38365"/>
        <a:ext cx="8174770" cy="506769"/>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F8D9C4-8A87-4072-A90F-B7D68D69B91D}">
      <dsp:nvSpPr>
        <dsp:cNvPr id="0" name=""/>
        <dsp:cNvSpPr/>
      </dsp:nvSpPr>
      <dsp:spPr>
        <a:xfrm>
          <a:off x="0" y="10950"/>
          <a:ext cx="8160626" cy="56159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0" i="0" kern="1200" dirty="0"/>
            <a:t>MAGAZINE JUNCTION RESULTS</a:t>
          </a:r>
          <a:endParaRPr lang="en-US" sz="2400" kern="1200" dirty="0"/>
        </a:p>
      </dsp:txBody>
      <dsp:txXfrm>
        <a:off x="27415" y="38365"/>
        <a:ext cx="8105796" cy="506769"/>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FA5835-0145-4830-BC4D-29AE931017A8}">
      <dsp:nvSpPr>
        <dsp:cNvPr id="0" name=""/>
        <dsp:cNvSpPr/>
      </dsp:nvSpPr>
      <dsp:spPr>
        <a:xfrm>
          <a:off x="0" y="0"/>
          <a:ext cx="8144860" cy="56159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0" i="0" kern="1200" dirty="0"/>
            <a:t>REPEATABILITY RESULTS</a:t>
          </a:r>
          <a:endParaRPr lang="en-US" sz="2400" kern="1200" dirty="0"/>
        </a:p>
      </dsp:txBody>
      <dsp:txXfrm>
        <a:off x="27415" y="27415"/>
        <a:ext cx="8090030" cy="506769"/>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1DE2B0-B188-4B24-AA0A-8BD9522222B0}">
      <dsp:nvSpPr>
        <dsp:cNvPr id="0" name=""/>
        <dsp:cNvSpPr/>
      </dsp:nvSpPr>
      <dsp:spPr>
        <a:xfrm>
          <a:off x="0" y="10903"/>
          <a:ext cx="8001000" cy="56159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0" i="0" kern="1200" dirty="0"/>
            <a:t>BORROW PIT BEHAVIOUR</a:t>
          </a:r>
          <a:endParaRPr lang="en-US" sz="2400" kern="1200" dirty="0"/>
        </a:p>
      </dsp:txBody>
      <dsp:txXfrm>
        <a:off x="27415" y="38318"/>
        <a:ext cx="7946170" cy="506769"/>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14426B-EBBF-4C50-A0AF-B39DBE62FDA2}">
      <dsp:nvSpPr>
        <dsp:cNvPr id="0" name=""/>
        <dsp:cNvSpPr/>
      </dsp:nvSpPr>
      <dsp:spPr>
        <a:xfrm>
          <a:off x="0" y="10903"/>
          <a:ext cx="8152743" cy="56159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0" i="0" kern="1200"/>
            <a:t>Economic Analysis</a:t>
          </a:r>
          <a:endParaRPr lang="en-US" sz="2400" kern="1200"/>
        </a:p>
      </dsp:txBody>
      <dsp:txXfrm>
        <a:off x="27415" y="38318"/>
        <a:ext cx="8097913" cy="506769"/>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43BE1F-8503-4F6E-BAB9-C099DE16469C}">
      <dsp:nvSpPr>
        <dsp:cNvPr id="0" name=""/>
        <dsp:cNvSpPr/>
      </dsp:nvSpPr>
      <dsp:spPr>
        <a:xfrm>
          <a:off x="0" y="8319"/>
          <a:ext cx="8144860" cy="6318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b="0" i="0" kern="1200" dirty="0"/>
            <a:t>Conclusion &amp; Recommendations</a:t>
          </a:r>
          <a:endParaRPr lang="en-US" sz="2700" kern="1200" dirty="0"/>
        </a:p>
      </dsp:txBody>
      <dsp:txXfrm>
        <a:off x="30842" y="39161"/>
        <a:ext cx="8083176" cy="57011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3d470a3578d_2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7" name="Google Shape;127;g3d470a3578d_2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3d470a3578d_2_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2" name="Google Shape;142;g3d470a3578d_2_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3d470a3578d_2_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2" name="Google Shape;142;g3d470a3578d_2_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409987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3d470a3578d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9" name="Google Shape;149;g3d470a3578d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3d470a3578d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77800" lvl="0" indent="-158750" algn="just" rtl="0">
              <a:lnSpc>
                <a:spcPct val="90000"/>
              </a:lnSpc>
              <a:spcBef>
                <a:spcPts val="0"/>
              </a:spcBef>
              <a:spcAft>
                <a:spcPts val="0"/>
              </a:spcAft>
              <a:buClr>
                <a:schemeClr val="dk1"/>
              </a:buClr>
              <a:buSzPts val="1900"/>
              <a:buChar char="•"/>
            </a:pPr>
            <a:r>
              <a:rPr lang="en" sz="1900" dirty="0">
                <a:solidFill>
                  <a:schemeClr val="dk1"/>
                </a:solidFill>
              </a:rPr>
              <a:t>In line with KGL’s commitment to sustainability, this study addresses two key environmental priorities: reduction of embodied carbon and beneficial utilisation of industrial waste. The research evaluates cement–fly ash blends as a material optimisation strategy that reduces dependence on carbon-intensive cement while promoting productive reuse of fly ash generated from thermal power generation. This approach supports circular economy principles, improves resource efficiency, and contributes to enhanced environmental performance of infrastructure works.</a:t>
            </a:r>
            <a:endParaRPr dirty="0"/>
          </a:p>
        </p:txBody>
      </p:sp>
      <p:sp>
        <p:nvSpPr>
          <p:cNvPr id="157" name="Google Shape;157;g3d470a3578d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3d470a3578d_0_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6" name="Google Shape;166;g3d470a3578d_0_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g3d4842bcdf2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2" name="Google Shape;222;g3d4842bcdf2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3d470a3578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8" name="Google Shape;188;g3d470a3578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3d470a3578d_2_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7" name="Google Shape;197;g3d470a3578d_2_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3d470a3578d_2_1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4" name="Google Shape;204;g3d470a3578d_2_1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3d470a3578d_2_1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1" name="Google Shape;211;g3d470a3578d_2_1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g3d4842bcdf2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7" name="Google Shape;237;g3d4842bcdf2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g3d4842bcdf2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9" name="Google Shape;229;g3d4842bcdf2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g3d4842bcdf2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5" name="Google Shape;245;g3d4842bcdf2_0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g3d4842bcdf2_0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2" name="Google Shape;252;g3d4842bcdf2_0_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g3d4842bcdf2_0_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9" name="Google Shape;259;g3d4842bcdf2_0_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g3d4842bcdf2_0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8" name="Google Shape;268;g3d4842bcdf2_0_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3d4842bcdf2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6" name="Google Shape;276;g3d4842bcdf2_0_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g3d4842bcdf2_0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3" name="Google Shape;283;g3d4842bcdf2_0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g3d4842bcdf2_0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0" name="Google Shape;290;g3d4842bcdf2_0_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g3d4842bcdf2_0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7" name="Google Shape;297;g3d4842bcdf2_0_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g3d470a3578d_2_1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8" name="Google Shape;328;g3d470a3578d_2_1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6"/>
        <p:cNvGrpSpPr/>
        <p:nvPr/>
      </p:nvGrpSpPr>
      <p:grpSpPr>
        <a:xfrm>
          <a:off x="0" y="0"/>
          <a:ext cx="0" cy="0"/>
          <a:chOff x="0" y="0"/>
          <a:chExt cx="0" cy="0"/>
        </a:xfrm>
      </p:grpSpPr>
      <p:sp>
        <p:nvSpPr>
          <p:cNvPr id="57" name="Google Shape;57;p14"/>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58" name="Google Shape;58;p14"/>
          <p:cNvSpPr txBox="1">
            <a:spLocks noGrp="1"/>
          </p:cNvSpPr>
          <p:nvPr>
            <p:ph type="subTitle" idx="1"/>
          </p:nvPr>
        </p:nvSpPr>
        <p:spPr>
          <a:xfrm>
            <a:off x="1143000" y="2701528"/>
            <a:ext cx="6858000" cy="1241821"/>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59" name="Google Shape;59;p14"/>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0" name="Google Shape;60;p14"/>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1" name="Google Shape;61;p14"/>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2"/>
        <p:cNvGrpSpPr/>
        <p:nvPr/>
      </p:nvGrpSpPr>
      <p:grpSpPr>
        <a:xfrm>
          <a:off x="0" y="0"/>
          <a:ext cx="0" cy="0"/>
          <a:chOff x="0" y="0"/>
          <a:chExt cx="0" cy="0"/>
        </a:xfrm>
      </p:grpSpPr>
      <p:sp>
        <p:nvSpPr>
          <p:cNvPr id="63" name="Google Shape;63;p15"/>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64" name="Google Shape;64;p15"/>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5" name="Google Shape;65;p15"/>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6" name="Google Shape;66;p15"/>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7" name="Google Shape;67;p15"/>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68"/>
        <p:cNvGrpSpPr/>
        <p:nvPr/>
      </p:nvGrpSpPr>
      <p:grpSpPr>
        <a:xfrm>
          <a:off x="0" y="0"/>
          <a:ext cx="0" cy="0"/>
          <a:chOff x="0" y="0"/>
          <a:chExt cx="0" cy="0"/>
        </a:xfrm>
      </p:grpSpPr>
      <p:sp>
        <p:nvSpPr>
          <p:cNvPr id="69" name="Google Shape;69;p16"/>
          <p:cNvSpPr txBox="1">
            <a:spLocks noGrp="1"/>
          </p:cNvSpPr>
          <p:nvPr>
            <p:ph type="title"/>
          </p:nvPr>
        </p:nvSpPr>
        <p:spPr>
          <a:xfrm>
            <a:off x="623888" y="1282304"/>
            <a:ext cx="7886700" cy="2139553"/>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70" name="Google Shape;70;p16"/>
          <p:cNvSpPr txBox="1">
            <a:spLocks noGrp="1"/>
          </p:cNvSpPr>
          <p:nvPr>
            <p:ph type="body" idx="1"/>
          </p:nvPr>
        </p:nvSpPr>
        <p:spPr>
          <a:xfrm>
            <a:off x="623888" y="3442097"/>
            <a:ext cx="7886700" cy="112514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71" name="Google Shape;71;p16"/>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2" name="Google Shape;72;p16"/>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3" name="Google Shape;73;p16"/>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74"/>
        <p:cNvGrpSpPr/>
        <p:nvPr/>
      </p:nvGrpSpPr>
      <p:grpSpPr>
        <a:xfrm>
          <a:off x="0" y="0"/>
          <a:ext cx="0" cy="0"/>
          <a:chOff x="0" y="0"/>
          <a:chExt cx="0" cy="0"/>
        </a:xfrm>
      </p:grpSpPr>
      <p:sp>
        <p:nvSpPr>
          <p:cNvPr id="75" name="Google Shape;75;p17"/>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76" name="Google Shape;76;p17"/>
          <p:cNvSpPr txBox="1">
            <a:spLocks noGrp="1"/>
          </p:cNvSpPr>
          <p:nvPr>
            <p:ph type="body" idx="1"/>
          </p:nvPr>
        </p:nvSpPr>
        <p:spPr>
          <a:xfrm>
            <a:off x="6286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7" name="Google Shape;77;p17"/>
          <p:cNvSpPr txBox="1">
            <a:spLocks noGrp="1"/>
          </p:cNvSpPr>
          <p:nvPr>
            <p:ph type="body" idx="2"/>
          </p:nvPr>
        </p:nvSpPr>
        <p:spPr>
          <a:xfrm>
            <a:off x="46291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8" name="Google Shape;78;p17"/>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9" name="Google Shape;79;p17"/>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0" name="Google Shape;80;p17"/>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81"/>
        <p:cNvGrpSpPr/>
        <p:nvPr/>
      </p:nvGrpSpPr>
      <p:grpSpPr>
        <a:xfrm>
          <a:off x="0" y="0"/>
          <a:ext cx="0" cy="0"/>
          <a:chOff x="0" y="0"/>
          <a:chExt cx="0" cy="0"/>
        </a:xfrm>
      </p:grpSpPr>
      <p:sp>
        <p:nvSpPr>
          <p:cNvPr id="82" name="Google Shape;82;p18"/>
          <p:cNvSpPr txBox="1">
            <a:spLocks noGrp="1"/>
          </p:cNvSpPr>
          <p:nvPr>
            <p:ph type="title"/>
          </p:nvPr>
        </p:nvSpPr>
        <p:spPr>
          <a:xfrm>
            <a:off x="629841"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83" name="Google Shape;83;p18"/>
          <p:cNvSpPr txBox="1">
            <a:spLocks noGrp="1"/>
          </p:cNvSpPr>
          <p:nvPr>
            <p:ph type="body" idx="1"/>
          </p:nvPr>
        </p:nvSpPr>
        <p:spPr>
          <a:xfrm>
            <a:off x="629841" y="1260872"/>
            <a:ext cx="3868340"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84" name="Google Shape;84;p18"/>
          <p:cNvSpPr txBox="1">
            <a:spLocks noGrp="1"/>
          </p:cNvSpPr>
          <p:nvPr>
            <p:ph type="body" idx="2"/>
          </p:nvPr>
        </p:nvSpPr>
        <p:spPr>
          <a:xfrm>
            <a:off x="629841" y="1878806"/>
            <a:ext cx="3868340"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5" name="Google Shape;85;p18"/>
          <p:cNvSpPr txBox="1">
            <a:spLocks noGrp="1"/>
          </p:cNvSpPr>
          <p:nvPr>
            <p:ph type="body" idx="3"/>
          </p:nvPr>
        </p:nvSpPr>
        <p:spPr>
          <a:xfrm>
            <a:off x="4629150" y="1260872"/>
            <a:ext cx="3887391"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86" name="Google Shape;86;p18"/>
          <p:cNvSpPr txBox="1">
            <a:spLocks noGrp="1"/>
          </p:cNvSpPr>
          <p:nvPr>
            <p:ph type="body" idx="4"/>
          </p:nvPr>
        </p:nvSpPr>
        <p:spPr>
          <a:xfrm>
            <a:off x="4629150" y="1878806"/>
            <a:ext cx="3887391"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7" name="Google Shape;87;p18"/>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8" name="Google Shape;88;p18"/>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9" name="Google Shape;89;p18"/>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90"/>
        <p:cNvGrpSpPr/>
        <p:nvPr/>
      </p:nvGrpSpPr>
      <p:grpSpPr>
        <a:xfrm>
          <a:off x="0" y="0"/>
          <a:ext cx="0" cy="0"/>
          <a:chOff x="0" y="0"/>
          <a:chExt cx="0" cy="0"/>
        </a:xfrm>
      </p:grpSpPr>
      <p:sp>
        <p:nvSpPr>
          <p:cNvPr id="91" name="Google Shape;91;p19"/>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92" name="Google Shape;92;p19"/>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3" name="Google Shape;93;p19"/>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4" name="Google Shape;94;p19"/>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5"/>
        <p:cNvGrpSpPr/>
        <p:nvPr/>
      </p:nvGrpSpPr>
      <p:grpSpPr>
        <a:xfrm>
          <a:off x="0" y="0"/>
          <a:ext cx="0" cy="0"/>
          <a:chOff x="0" y="0"/>
          <a:chExt cx="0" cy="0"/>
        </a:xfrm>
      </p:grpSpPr>
      <p:sp>
        <p:nvSpPr>
          <p:cNvPr id="96" name="Google Shape;96;p20"/>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7" name="Google Shape;97;p20"/>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8" name="Google Shape;98;p20"/>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99"/>
        <p:cNvGrpSpPr/>
        <p:nvPr/>
      </p:nvGrpSpPr>
      <p:grpSpPr>
        <a:xfrm>
          <a:off x="0" y="0"/>
          <a:ext cx="0" cy="0"/>
          <a:chOff x="0" y="0"/>
          <a:chExt cx="0" cy="0"/>
        </a:xfrm>
      </p:grpSpPr>
      <p:sp>
        <p:nvSpPr>
          <p:cNvPr id="100" name="Google Shape;100;p21"/>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01" name="Google Shape;101;p21"/>
          <p:cNvSpPr txBox="1">
            <a:spLocks noGrp="1"/>
          </p:cNvSpPr>
          <p:nvPr>
            <p:ph type="body" idx="1"/>
          </p:nvPr>
        </p:nvSpPr>
        <p:spPr>
          <a:xfrm>
            <a:off x="3887391" y="740569"/>
            <a:ext cx="4629150" cy="3655219"/>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102" name="Google Shape;102;p21"/>
          <p:cNvSpPr txBox="1">
            <a:spLocks noGrp="1"/>
          </p:cNvSpPr>
          <p:nvPr>
            <p:ph type="body" idx="2"/>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103" name="Google Shape;103;p21"/>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4" name="Google Shape;104;p21"/>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5" name="Google Shape;105;p21"/>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06"/>
        <p:cNvGrpSpPr/>
        <p:nvPr/>
      </p:nvGrpSpPr>
      <p:grpSpPr>
        <a:xfrm>
          <a:off x="0" y="0"/>
          <a:ext cx="0" cy="0"/>
          <a:chOff x="0" y="0"/>
          <a:chExt cx="0" cy="0"/>
        </a:xfrm>
      </p:grpSpPr>
      <p:sp>
        <p:nvSpPr>
          <p:cNvPr id="107" name="Google Shape;107;p22"/>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08" name="Google Shape;108;p22"/>
          <p:cNvSpPr>
            <a:spLocks noGrp="1"/>
          </p:cNvSpPr>
          <p:nvPr>
            <p:ph type="pic" idx="2"/>
          </p:nvPr>
        </p:nvSpPr>
        <p:spPr>
          <a:xfrm>
            <a:off x="3887391" y="740569"/>
            <a:ext cx="4629150" cy="3655219"/>
          </a:xfrm>
          <a:prstGeom prst="rect">
            <a:avLst/>
          </a:prstGeom>
          <a:noFill/>
          <a:ln>
            <a:noFill/>
          </a:ln>
        </p:spPr>
      </p:sp>
      <p:sp>
        <p:nvSpPr>
          <p:cNvPr id="109" name="Google Shape;109;p22"/>
          <p:cNvSpPr txBox="1">
            <a:spLocks noGrp="1"/>
          </p:cNvSpPr>
          <p:nvPr>
            <p:ph type="body" idx="1"/>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110" name="Google Shape;110;p22"/>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1" name="Google Shape;111;p22"/>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2" name="Google Shape;112;p22"/>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13"/>
        <p:cNvGrpSpPr/>
        <p:nvPr/>
      </p:nvGrpSpPr>
      <p:grpSpPr>
        <a:xfrm>
          <a:off x="0" y="0"/>
          <a:ext cx="0" cy="0"/>
          <a:chOff x="0" y="0"/>
          <a:chExt cx="0" cy="0"/>
        </a:xfrm>
      </p:grpSpPr>
      <p:sp>
        <p:nvSpPr>
          <p:cNvPr id="114" name="Google Shape;114;p23"/>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15" name="Google Shape;115;p23"/>
          <p:cNvSpPr txBox="1">
            <a:spLocks noGrp="1"/>
          </p:cNvSpPr>
          <p:nvPr>
            <p:ph type="body" idx="1"/>
          </p:nvPr>
        </p:nvSpPr>
        <p:spPr>
          <a:xfrm rot="5400000">
            <a:off x="2940248" y="-942379"/>
            <a:ext cx="3263504"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6" name="Google Shape;116;p23"/>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7" name="Google Shape;117;p23"/>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8" name="Google Shape;118;p2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19"/>
        <p:cNvGrpSpPr/>
        <p:nvPr/>
      </p:nvGrpSpPr>
      <p:grpSpPr>
        <a:xfrm>
          <a:off x="0" y="0"/>
          <a:ext cx="0" cy="0"/>
          <a:chOff x="0" y="0"/>
          <a:chExt cx="0" cy="0"/>
        </a:xfrm>
      </p:grpSpPr>
      <p:sp>
        <p:nvSpPr>
          <p:cNvPr id="120" name="Google Shape;120;p24"/>
          <p:cNvSpPr txBox="1">
            <a:spLocks noGrp="1"/>
          </p:cNvSpPr>
          <p:nvPr>
            <p:ph type="title"/>
          </p:nvPr>
        </p:nvSpPr>
        <p:spPr>
          <a:xfrm rot="5400000">
            <a:off x="5350073" y="1467445"/>
            <a:ext cx="4358879" cy="197167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21" name="Google Shape;121;p24"/>
          <p:cNvSpPr txBox="1">
            <a:spLocks noGrp="1"/>
          </p:cNvSpPr>
          <p:nvPr>
            <p:ph type="body" idx="1"/>
          </p:nvPr>
        </p:nvSpPr>
        <p:spPr>
          <a:xfrm rot="5400000">
            <a:off x="1349573" y="-447080"/>
            <a:ext cx="4358879" cy="5800725"/>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22" name="Google Shape;122;p24"/>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3" name="Google Shape;123;p24"/>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4" name="Google Shape;124;p24"/>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52" name="Google Shape;52;p13"/>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53" name="Google Shape;53;p13"/>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54" name="Google Shape;54;p13"/>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55" name="Google Shape;55;p1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Calibri"/>
                <a:ea typeface="Calibri"/>
                <a:cs typeface="Calibri"/>
                <a:sym typeface="Calibri"/>
              </a:defRPr>
            </a:lvl1pPr>
            <a:lvl2pPr marL="0" marR="0" lvl="1" indent="0" algn="r" rtl="0">
              <a:spcBef>
                <a:spcPts val="0"/>
              </a:spcBef>
              <a:buNone/>
              <a:defRPr sz="900" b="0" i="0" u="none" strike="noStrike" cap="none">
                <a:solidFill>
                  <a:srgbClr val="888888"/>
                </a:solidFill>
                <a:latin typeface="Calibri"/>
                <a:ea typeface="Calibri"/>
                <a:cs typeface="Calibri"/>
                <a:sym typeface="Calibri"/>
              </a:defRPr>
            </a:lvl2pPr>
            <a:lvl3pPr marL="0" marR="0" lvl="2" indent="0" algn="r" rtl="0">
              <a:spcBef>
                <a:spcPts val="0"/>
              </a:spcBef>
              <a:buNone/>
              <a:defRPr sz="900" b="0" i="0" u="none" strike="noStrike" cap="none">
                <a:solidFill>
                  <a:srgbClr val="888888"/>
                </a:solidFill>
                <a:latin typeface="Calibri"/>
                <a:ea typeface="Calibri"/>
                <a:cs typeface="Calibri"/>
                <a:sym typeface="Calibri"/>
              </a:defRPr>
            </a:lvl3pPr>
            <a:lvl4pPr marL="0" marR="0" lvl="3" indent="0" algn="r" rtl="0">
              <a:spcBef>
                <a:spcPts val="0"/>
              </a:spcBef>
              <a:buNone/>
              <a:defRPr sz="900" b="0" i="0" u="none" strike="noStrike" cap="none">
                <a:solidFill>
                  <a:srgbClr val="888888"/>
                </a:solidFill>
                <a:latin typeface="Calibri"/>
                <a:ea typeface="Calibri"/>
                <a:cs typeface="Calibri"/>
                <a:sym typeface="Calibri"/>
              </a:defRPr>
            </a:lvl4pPr>
            <a:lvl5pPr marL="0" marR="0" lvl="4" indent="0" algn="r" rtl="0">
              <a:spcBef>
                <a:spcPts val="0"/>
              </a:spcBef>
              <a:buNone/>
              <a:defRPr sz="900" b="0" i="0" u="none" strike="noStrike" cap="none">
                <a:solidFill>
                  <a:srgbClr val="888888"/>
                </a:solidFill>
                <a:latin typeface="Calibri"/>
                <a:ea typeface="Calibri"/>
                <a:cs typeface="Calibri"/>
                <a:sym typeface="Calibri"/>
              </a:defRPr>
            </a:lvl5pPr>
            <a:lvl6pPr marL="0" marR="0" lvl="5" indent="0" algn="r" rtl="0">
              <a:spcBef>
                <a:spcPts val="0"/>
              </a:spcBef>
              <a:buNone/>
              <a:defRPr sz="900" b="0" i="0" u="none" strike="noStrike" cap="none">
                <a:solidFill>
                  <a:srgbClr val="888888"/>
                </a:solidFill>
                <a:latin typeface="Calibri"/>
                <a:ea typeface="Calibri"/>
                <a:cs typeface="Calibri"/>
                <a:sym typeface="Calibri"/>
              </a:defRPr>
            </a:lvl6pPr>
            <a:lvl7pPr marL="0" marR="0" lvl="6" indent="0" algn="r" rtl="0">
              <a:spcBef>
                <a:spcPts val="0"/>
              </a:spcBef>
              <a:buNone/>
              <a:defRPr sz="900" b="0" i="0" u="none" strike="noStrike" cap="none">
                <a:solidFill>
                  <a:srgbClr val="888888"/>
                </a:solidFill>
                <a:latin typeface="Calibri"/>
                <a:ea typeface="Calibri"/>
                <a:cs typeface="Calibri"/>
                <a:sym typeface="Calibri"/>
              </a:defRPr>
            </a:lvl7pPr>
            <a:lvl8pPr marL="0" marR="0" lvl="7" indent="0" algn="r" rtl="0">
              <a:spcBef>
                <a:spcPts val="0"/>
              </a:spcBef>
              <a:buNone/>
              <a:defRPr sz="900" b="0" i="0" u="none" strike="noStrike" cap="none">
                <a:solidFill>
                  <a:srgbClr val="888888"/>
                </a:solidFill>
                <a:latin typeface="Calibri"/>
                <a:ea typeface="Calibri"/>
                <a:cs typeface="Calibri"/>
                <a:sym typeface="Calibri"/>
              </a:defRPr>
            </a:lvl8pPr>
            <a:lvl9pPr marL="0" marR="0" lvl="8" indent="0" algn="r" rtl="0">
              <a:spcBef>
                <a:spcPts val="0"/>
              </a:spcBef>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jp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jpg"/><Relationship Id="rId7" Type="http://schemas.openxmlformats.org/officeDocument/2006/relationships/diagramColors" Target="../diagrams/colors2.xml"/><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4.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jpg"/><Relationship Id="rId7" Type="http://schemas.openxmlformats.org/officeDocument/2006/relationships/diagramColors" Target="../diagrams/colors3.xml"/><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 Id="rId9" Type="http://schemas.openxmlformats.org/officeDocument/2006/relationships/image" Target="../media/image2.png"/></Relationships>
</file>

<file path=ppt/slides/_rels/slide5.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jpg"/><Relationship Id="rId7" Type="http://schemas.openxmlformats.org/officeDocument/2006/relationships/diagramColors" Target="../diagrams/colors4.xml"/><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diagramQuickStyle" Target="../diagrams/quickStyle4.xml"/><Relationship Id="rId5" Type="http://schemas.openxmlformats.org/officeDocument/2006/relationships/diagramLayout" Target="../diagrams/layout4.xml"/><Relationship Id="rId10" Type="http://schemas.openxmlformats.org/officeDocument/2006/relationships/image" Target="../media/image4.png"/><Relationship Id="rId4" Type="http://schemas.openxmlformats.org/officeDocument/2006/relationships/diagramData" Target="../diagrams/data4.xml"/><Relationship Id="rId9" Type="http://schemas.openxmlformats.org/officeDocument/2006/relationships/image" Target="../media/image3.png"/></Relationships>
</file>

<file path=ppt/slides/_rels/slide6.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1.jpg"/><Relationship Id="rId7" Type="http://schemas.openxmlformats.org/officeDocument/2006/relationships/diagramColors" Target="../diagrams/colors5.xml"/><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7.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1.jpg"/><Relationship Id="rId7" Type="http://schemas.openxmlformats.org/officeDocument/2006/relationships/diagramColors" Target="../diagrams/colors6.xml"/><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8.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9.xml.rels><?xml version="1.0" encoding="UTF-8" standalone="yes"?>
<Relationships xmlns="http://schemas.openxmlformats.org/package/2006/relationships"><Relationship Id="rId8" Type="http://schemas.microsoft.com/office/2007/relationships/diagramDrawing" Target="../diagrams/drawing8.xml"/><Relationship Id="rId3" Type="http://schemas.openxmlformats.org/officeDocument/2006/relationships/image" Target="../media/image1.jpg"/><Relationship Id="rId7" Type="http://schemas.openxmlformats.org/officeDocument/2006/relationships/diagramColors" Target="../diagrams/colors8.xml"/><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diagramQuickStyle" Target="../diagrams/quickStyle8.xml"/><Relationship Id="rId5" Type="http://schemas.openxmlformats.org/officeDocument/2006/relationships/diagramLayout" Target="../diagrams/layout8.xml"/><Relationship Id="rId4" Type="http://schemas.openxmlformats.org/officeDocument/2006/relationships/diagramData" Target="../diagrams/data8.xml"/></Relationships>
</file>

<file path=ppt/slides/_rels/slide10.xml.rels><?xml version="1.0" encoding="UTF-8" standalone="yes"?>
<Relationships xmlns="http://schemas.openxmlformats.org/package/2006/relationships"><Relationship Id="rId8" Type="http://schemas.microsoft.com/office/2007/relationships/diagramDrawing" Target="../diagrams/drawing9.xml"/><Relationship Id="rId3" Type="http://schemas.openxmlformats.org/officeDocument/2006/relationships/image" Target="../media/image1.jpg"/><Relationship Id="rId7" Type="http://schemas.openxmlformats.org/officeDocument/2006/relationships/diagramColors" Target="../diagrams/colors9.xml"/><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diagramQuickStyle" Target="../diagrams/quickStyle9.xml"/><Relationship Id="rId5" Type="http://schemas.openxmlformats.org/officeDocument/2006/relationships/diagramLayout" Target="../diagrams/layout9.xml"/><Relationship Id="rId4" Type="http://schemas.openxmlformats.org/officeDocument/2006/relationships/diagramData" Target="../diagrams/data9.xml"/></Relationships>
</file>

<file path=ppt/slides/_rels/slide11.xml.rels><?xml version="1.0" encoding="UTF-8" standalone="yes"?>
<Relationships xmlns="http://schemas.openxmlformats.org/package/2006/relationships"><Relationship Id="rId8" Type="http://schemas.microsoft.com/office/2007/relationships/diagramDrawing" Target="../diagrams/drawing10.xml"/><Relationship Id="rId3" Type="http://schemas.openxmlformats.org/officeDocument/2006/relationships/image" Target="../media/image1.jpg"/><Relationship Id="rId7" Type="http://schemas.openxmlformats.org/officeDocument/2006/relationships/diagramColors" Target="../diagrams/colors10.xml"/><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diagramQuickStyle" Target="../diagrams/quickStyle10.xml"/><Relationship Id="rId5" Type="http://schemas.openxmlformats.org/officeDocument/2006/relationships/diagramLayout" Target="../diagrams/layout10.xml"/><Relationship Id="rId4" Type="http://schemas.openxmlformats.org/officeDocument/2006/relationships/diagramData" Target="../diagrams/data10.xml"/></Relationships>
</file>

<file path=ppt/slides/_rels/slide12.xml.rels><?xml version="1.0" encoding="UTF-8" standalone="yes"?>
<Relationships xmlns="http://schemas.openxmlformats.org/package/2006/relationships"><Relationship Id="rId8" Type="http://schemas.microsoft.com/office/2007/relationships/diagramDrawing" Target="../diagrams/drawing11.xml"/><Relationship Id="rId3" Type="http://schemas.openxmlformats.org/officeDocument/2006/relationships/image" Target="../media/image1.jpg"/><Relationship Id="rId7" Type="http://schemas.openxmlformats.org/officeDocument/2006/relationships/diagramColors" Target="../diagrams/colors11.xml"/><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diagramQuickStyle" Target="../diagrams/quickStyle11.xml"/><Relationship Id="rId5" Type="http://schemas.openxmlformats.org/officeDocument/2006/relationships/diagramLayout" Target="../diagrams/layout11.xml"/><Relationship Id="rId4" Type="http://schemas.openxmlformats.org/officeDocument/2006/relationships/diagramData" Target="../diagrams/data11.xml"/><Relationship Id="rId9" Type="http://schemas.openxmlformats.org/officeDocument/2006/relationships/image" Target="../media/image5.png"/></Relationships>
</file>

<file path=ppt/slides/_rels/slide13.xml.rels><?xml version="1.0" encoding="UTF-8" standalone="yes"?>
<Relationships xmlns="http://schemas.openxmlformats.org/package/2006/relationships"><Relationship Id="rId8" Type="http://schemas.microsoft.com/office/2007/relationships/diagramDrawing" Target="../diagrams/drawing12.xml"/><Relationship Id="rId3" Type="http://schemas.openxmlformats.org/officeDocument/2006/relationships/image" Target="../media/image1.jpg"/><Relationship Id="rId7" Type="http://schemas.openxmlformats.org/officeDocument/2006/relationships/diagramColors" Target="../diagrams/colors12.xml"/><Relationship Id="rId2" Type="http://schemas.openxmlformats.org/officeDocument/2006/relationships/notesSlide" Target="../notesSlides/notesSlide13.xml"/><Relationship Id="rId1" Type="http://schemas.openxmlformats.org/officeDocument/2006/relationships/slideLayout" Target="../slideLayouts/slideLayout13.xml"/><Relationship Id="rId6" Type="http://schemas.openxmlformats.org/officeDocument/2006/relationships/diagramQuickStyle" Target="../diagrams/quickStyle12.xml"/><Relationship Id="rId5" Type="http://schemas.openxmlformats.org/officeDocument/2006/relationships/diagramLayout" Target="../diagrams/layout12.xml"/><Relationship Id="rId4" Type="http://schemas.openxmlformats.org/officeDocument/2006/relationships/diagramData" Target="../diagrams/data12.xml"/><Relationship Id="rId9" Type="http://schemas.openxmlformats.org/officeDocument/2006/relationships/image" Target="../media/image6.png"/></Relationships>
</file>

<file path=ppt/slides/_rels/slide14.xml.rels><?xml version="1.0" encoding="UTF-8" standalone="yes"?>
<Relationships xmlns="http://schemas.openxmlformats.org/package/2006/relationships"><Relationship Id="rId8" Type="http://schemas.openxmlformats.org/officeDocument/2006/relationships/diagramColors" Target="../diagrams/colors13.xml"/><Relationship Id="rId3" Type="http://schemas.openxmlformats.org/officeDocument/2006/relationships/notesSlide" Target="../notesSlides/notesSlide14.xml"/><Relationship Id="rId7" Type="http://schemas.openxmlformats.org/officeDocument/2006/relationships/diagramQuickStyle" Target="../diagrams/quickStyle13.xml"/><Relationship Id="rId2" Type="http://schemas.openxmlformats.org/officeDocument/2006/relationships/slideLayout" Target="../slideLayouts/slideLayout13.xml"/><Relationship Id="rId1" Type="http://schemas.openxmlformats.org/officeDocument/2006/relationships/themeOverride" Target="../theme/themeOverride1.xml"/><Relationship Id="rId6" Type="http://schemas.openxmlformats.org/officeDocument/2006/relationships/diagramLayout" Target="../diagrams/layout13.xml"/><Relationship Id="rId5" Type="http://schemas.openxmlformats.org/officeDocument/2006/relationships/diagramData" Target="../diagrams/data13.xml"/><Relationship Id="rId4" Type="http://schemas.openxmlformats.org/officeDocument/2006/relationships/image" Target="../media/image1.jpg"/><Relationship Id="rId9" Type="http://schemas.microsoft.com/office/2007/relationships/diagramDrawing" Target="../diagrams/drawing13.xml"/></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8" Type="http://schemas.microsoft.com/office/2007/relationships/diagramDrawing" Target="../diagrams/drawing14.xml"/><Relationship Id="rId3" Type="http://schemas.openxmlformats.org/officeDocument/2006/relationships/image" Target="../media/image1.jpg"/><Relationship Id="rId7" Type="http://schemas.openxmlformats.org/officeDocument/2006/relationships/diagramColors" Target="../diagrams/colors14.xml"/><Relationship Id="rId2" Type="http://schemas.openxmlformats.org/officeDocument/2006/relationships/notesSlide" Target="../notesSlides/notesSlide16.xml"/><Relationship Id="rId1" Type="http://schemas.openxmlformats.org/officeDocument/2006/relationships/slideLayout" Target="../slideLayouts/slideLayout13.xml"/><Relationship Id="rId6" Type="http://schemas.openxmlformats.org/officeDocument/2006/relationships/diagramQuickStyle" Target="../diagrams/quickStyle14.xml"/><Relationship Id="rId5" Type="http://schemas.openxmlformats.org/officeDocument/2006/relationships/diagramLayout" Target="../diagrams/layout14.xml"/><Relationship Id="rId4" Type="http://schemas.openxmlformats.org/officeDocument/2006/relationships/diagramData" Target="../diagrams/data14.xml"/><Relationship Id="rId9"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7.xml"/><Relationship Id="rId1" Type="http://schemas.openxmlformats.org/officeDocument/2006/relationships/slideLayout" Target="../slideLayouts/slideLayout13.xml"/><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8" Type="http://schemas.microsoft.com/office/2007/relationships/diagramDrawing" Target="../diagrams/drawing15.xml"/><Relationship Id="rId3" Type="http://schemas.openxmlformats.org/officeDocument/2006/relationships/image" Target="../media/image1.jpg"/><Relationship Id="rId7" Type="http://schemas.openxmlformats.org/officeDocument/2006/relationships/diagramColors" Target="../diagrams/colors15.xml"/><Relationship Id="rId2" Type="http://schemas.openxmlformats.org/officeDocument/2006/relationships/notesSlide" Target="../notesSlides/notesSlide18.xml"/><Relationship Id="rId1" Type="http://schemas.openxmlformats.org/officeDocument/2006/relationships/slideLayout" Target="../slideLayouts/slideLayout13.xml"/><Relationship Id="rId6" Type="http://schemas.openxmlformats.org/officeDocument/2006/relationships/diagramQuickStyle" Target="../diagrams/quickStyle15.xml"/><Relationship Id="rId5" Type="http://schemas.openxmlformats.org/officeDocument/2006/relationships/diagramLayout" Target="../diagrams/layout15.xml"/><Relationship Id="rId4" Type="http://schemas.openxmlformats.org/officeDocument/2006/relationships/diagramData" Target="../diagrams/data15.xml"/></Relationships>
</file>

<file path=ppt/slides/_rels/slide19.xml.rels><?xml version="1.0" encoding="UTF-8" standalone="yes"?>
<Relationships xmlns="http://schemas.openxmlformats.org/package/2006/relationships"><Relationship Id="rId8" Type="http://schemas.microsoft.com/office/2007/relationships/diagramDrawing" Target="../diagrams/drawing16.xml"/><Relationship Id="rId3" Type="http://schemas.openxmlformats.org/officeDocument/2006/relationships/image" Target="../media/image1.jpg"/><Relationship Id="rId7" Type="http://schemas.openxmlformats.org/officeDocument/2006/relationships/diagramColors" Target="../diagrams/colors16.xml"/><Relationship Id="rId2" Type="http://schemas.openxmlformats.org/officeDocument/2006/relationships/notesSlide" Target="../notesSlides/notesSlide19.xml"/><Relationship Id="rId1" Type="http://schemas.openxmlformats.org/officeDocument/2006/relationships/slideLayout" Target="../slideLayouts/slideLayout13.xml"/><Relationship Id="rId6" Type="http://schemas.openxmlformats.org/officeDocument/2006/relationships/diagramQuickStyle" Target="../diagrams/quickStyle16.xml"/><Relationship Id="rId5" Type="http://schemas.openxmlformats.org/officeDocument/2006/relationships/diagramLayout" Target="../diagrams/layout16.xml"/><Relationship Id="rId4" Type="http://schemas.openxmlformats.org/officeDocument/2006/relationships/diagramData" Target="../diagrams/data16.xml"/><Relationship Id="rId9" Type="http://schemas.openxmlformats.org/officeDocument/2006/relationships/image" Target="../media/image5.png"/></Relationships>
</file>

<file path=ppt/slides/_rels/slide20.xml.rels><?xml version="1.0" encoding="UTF-8" standalone="yes"?>
<Relationships xmlns="http://schemas.openxmlformats.org/package/2006/relationships"><Relationship Id="rId8" Type="http://schemas.microsoft.com/office/2007/relationships/diagramDrawing" Target="../diagrams/drawing17.xml"/><Relationship Id="rId3" Type="http://schemas.openxmlformats.org/officeDocument/2006/relationships/image" Target="../media/image1.jpg"/><Relationship Id="rId7" Type="http://schemas.openxmlformats.org/officeDocument/2006/relationships/diagramColors" Target="../diagrams/colors17.xml"/><Relationship Id="rId2" Type="http://schemas.openxmlformats.org/officeDocument/2006/relationships/notesSlide" Target="../notesSlides/notesSlide20.xml"/><Relationship Id="rId1" Type="http://schemas.openxmlformats.org/officeDocument/2006/relationships/slideLayout" Target="../slideLayouts/slideLayout13.xml"/><Relationship Id="rId6" Type="http://schemas.openxmlformats.org/officeDocument/2006/relationships/diagramQuickStyle" Target="../diagrams/quickStyle17.xml"/><Relationship Id="rId5" Type="http://schemas.openxmlformats.org/officeDocument/2006/relationships/diagramLayout" Target="../diagrams/layout17.xml"/><Relationship Id="rId4" Type="http://schemas.openxmlformats.org/officeDocument/2006/relationships/diagramData" Target="../diagrams/data17.xml"/></Relationships>
</file>

<file path=ppt/slides/_rels/slide21.xml.rels><?xml version="1.0" encoding="UTF-8" standalone="yes"?>
<Relationships xmlns="http://schemas.openxmlformats.org/package/2006/relationships"><Relationship Id="rId8" Type="http://schemas.microsoft.com/office/2007/relationships/diagramDrawing" Target="../diagrams/drawing18.xml"/><Relationship Id="rId3" Type="http://schemas.openxmlformats.org/officeDocument/2006/relationships/image" Target="../media/image1.jpg"/><Relationship Id="rId7" Type="http://schemas.openxmlformats.org/officeDocument/2006/relationships/diagramColors" Target="../diagrams/colors18.xml"/><Relationship Id="rId2" Type="http://schemas.openxmlformats.org/officeDocument/2006/relationships/notesSlide" Target="../notesSlides/notesSlide21.xml"/><Relationship Id="rId1" Type="http://schemas.openxmlformats.org/officeDocument/2006/relationships/slideLayout" Target="../slideLayouts/slideLayout13.xml"/><Relationship Id="rId6" Type="http://schemas.openxmlformats.org/officeDocument/2006/relationships/diagramQuickStyle" Target="../diagrams/quickStyle18.xml"/><Relationship Id="rId5" Type="http://schemas.openxmlformats.org/officeDocument/2006/relationships/diagramLayout" Target="../diagrams/layout18.xml"/><Relationship Id="rId4" Type="http://schemas.openxmlformats.org/officeDocument/2006/relationships/diagramData" Target="../diagrams/data18.xml"/></Relationships>
</file>

<file path=ppt/slides/_rels/slide2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25"/>
          <p:cNvSpPr txBox="1">
            <a:spLocks noGrp="1"/>
          </p:cNvSpPr>
          <p:nvPr>
            <p:ph type="ctrTitle"/>
          </p:nvPr>
        </p:nvSpPr>
        <p:spPr>
          <a:xfrm>
            <a:off x="1685925" y="1200150"/>
            <a:ext cx="5772150" cy="685800"/>
          </a:xfrm>
          <a:prstGeom prst="rect">
            <a:avLst/>
          </a:prstGeom>
          <a:noFill/>
          <a:ln>
            <a:noFill/>
          </a:ln>
        </p:spPr>
        <p:txBody>
          <a:bodyPr spcFirstLastPara="1" wrap="square" lIns="68575" tIns="34275" rIns="68575" bIns="34275" anchor="b" anchorCtr="0">
            <a:normAutofit/>
          </a:bodyPr>
          <a:lstStyle/>
          <a:p>
            <a:pPr marL="0" lvl="0" indent="0" algn="ctr" rtl="0">
              <a:lnSpc>
                <a:spcPct val="90000"/>
              </a:lnSpc>
              <a:spcBef>
                <a:spcPts val="0"/>
              </a:spcBef>
              <a:spcAft>
                <a:spcPts val="0"/>
              </a:spcAft>
              <a:buClr>
                <a:srgbClr val="0AAA3F"/>
              </a:buClr>
              <a:buSzPts val="1800"/>
              <a:buFont typeface="Times New Roman"/>
              <a:buNone/>
            </a:pPr>
            <a:r>
              <a:rPr lang="en" sz="1800" b="1">
                <a:solidFill>
                  <a:srgbClr val="0AAA3F"/>
                </a:solidFill>
                <a:latin typeface="Times New Roman"/>
                <a:ea typeface="Times New Roman"/>
                <a:cs typeface="Times New Roman"/>
                <a:sym typeface="Times New Roman"/>
              </a:rPr>
              <a:t>2026 ENGINEERING INSTITUTION OF ZAMBIA SYMPOSIUM</a:t>
            </a:r>
            <a:endParaRPr sz="1800">
              <a:solidFill>
                <a:srgbClr val="0AAA3F"/>
              </a:solidFill>
            </a:endParaRPr>
          </a:p>
        </p:txBody>
      </p:sp>
      <p:sp>
        <p:nvSpPr>
          <p:cNvPr id="130" name="Google Shape;130;p25"/>
          <p:cNvSpPr txBox="1">
            <a:spLocks noGrp="1"/>
          </p:cNvSpPr>
          <p:nvPr>
            <p:ph type="subTitle" idx="1"/>
          </p:nvPr>
        </p:nvSpPr>
        <p:spPr>
          <a:xfrm>
            <a:off x="228600" y="2195764"/>
            <a:ext cx="8686800" cy="854644"/>
          </a:xfrm>
          <a:prstGeom prst="rect">
            <a:avLst/>
          </a:prstGeom>
          <a:noFill/>
          <a:ln>
            <a:noFill/>
          </a:ln>
        </p:spPr>
        <p:txBody>
          <a:bodyPr spcFirstLastPara="1" wrap="square" lIns="68575" tIns="34275" rIns="68575" bIns="34275" anchor="t" anchorCtr="0">
            <a:noAutofit/>
          </a:bodyPr>
          <a:lstStyle/>
          <a:p>
            <a:pPr marL="0" lvl="0" indent="0" algn="ctr" rtl="0">
              <a:lnSpc>
                <a:spcPct val="90000"/>
              </a:lnSpc>
              <a:spcBef>
                <a:spcPts val="0"/>
              </a:spcBef>
              <a:spcAft>
                <a:spcPts val="0"/>
              </a:spcAft>
              <a:buClr>
                <a:srgbClr val="FF0000"/>
              </a:buClr>
              <a:buSzPts val="2400"/>
              <a:buNone/>
            </a:pPr>
            <a:r>
              <a:rPr lang="en" sz="2400" b="1" dirty="0">
                <a:solidFill>
                  <a:srgbClr val="FF0000"/>
                </a:solidFill>
                <a:latin typeface="Arial"/>
                <a:ea typeface="Arial"/>
                <a:cs typeface="Arial"/>
                <a:sym typeface="Arial"/>
              </a:rPr>
              <a:t>SUSTAINABLE ROAD BASE STABILISATION USING CEMENT–FLY ASH BLENDS: A WASTE-TO-VALUE APPROACH FOR KAFUE GORGE LOWER ROADS</a:t>
            </a:r>
            <a:endParaRPr sz="2400" dirty="0">
              <a:solidFill>
                <a:srgbClr val="FF0000"/>
              </a:solidFill>
              <a:latin typeface="Arial"/>
              <a:ea typeface="Arial"/>
              <a:cs typeface="Arial"/>
              <a:sym typeface="Arial"/>
            </a:endParaRPr>
          </a:p>
          <a:p>
            <a:pPr marL="0" lvl="0" indent="0" algn="ctr" rtl="0">
              <a:lnSpc>
                <a:spcPct val="90000"/>
              </a:lnSpc>
              <a:spcBef>
                <a:spcPts val="800"/>
              </a:spcBef>
              <a:spcAft>
                <a:spcPts val="0"/>
              </a:spcAft>
              <a:buClr>
                <a:schemeClr val="dk1"/>
              </a:buClr>
              <a:buSzPts val="2700"/>
              <a:buNone/>
            </a:pPr>
            <a:endParaRPr sz="2700" dirty="0">
              <a:solidFill>
                <a:srgbClr val="FF0000"/>
              </a:solidFill>
              <a:latin typeface="Times New Roman"/>
              <a:ea typeface="Times New Roman"/>
              <a:cs typeface="Times New Roman"/>
              <a:sym typeface="Times New Roman"/>
            </a:endParaRPr>
          </a:p>
        </p:txBody>
      </p:sp>
      <p:pic>
        <p:nvPicPr>
          <p:cNvPr id="131" name="Google Shape;131;p25" descr="EIZ Green Logo"/>
          <p:cNvPicPr preferRelativeResize="0"/>
          <p:nvPr/>
        </p:nvPicPr>
        <p:blipFill rotWithShape="1">
          <a:blip r:embed="rId3">
            <a:alphaModFix/>
          </a:blip>
          <a:srcRect/>
          <a:stretch/>
        </p:blipFill>
        <p:spPr>
          <a:xfrm>
            <a:off x="3943350" y="62363"/>
            <a:ext cx="1257300" cy="1200150"/>
          </a:xfrm>
          <a:prstGeom prst="rect">
            <a:avLst/>
          </a:prstGeom>
          <a:solidFill>
            <a:srgbClr val="FFFF00">
              <a:alpha val="0"/>
            </a:srgbClr>
          </a:solidFill>
          <a:ln>
            <a:noFill/>
          </a:ln>
        </p:spPr>
      </p:pic>
      <p:sp>
        <p:nvSpPr>
          <p:cNvPr id="132" name="Google Shape;132;p25"/>
          <p:cNvSpPr txBox="1"/>
          <p:nvPr/>
        </p:nvSpPr>
        <p:spPr>
          <a:xfrm>
            <a:off x="1361499" y="3371850"/>
            <a:ext cx="6190183" cy="742950"/>
          </a:xfrm>
          <a:prstGeom prst="rect">
            <a:avLst/>
          </a:prstGeom>
          <a:noFill/>
          <a:ln>
            <a:noFill/>
          </a:ln>
        </p:spPr>
        <p:txBody>
          <a:bodyPr spcFirstLastPara="1" wrap="square" lIns="68575" tIns="34275" rIns="68575" bIns="34275" anchor="t" anchorCtr="0">
            <a:noAutofit/>
          </a:bodyPr>
          <a:lstStyle/>
          <a:p>
            <a:pPr marL="1930400" marR="0" lvl="0" indent="-1930400" rtl="0">
              <a:spcBef>
                <a:spcPts val="0"/>
              </a:spcBef>
              <a:spcAft>
                <a:spcPts val="0"/>
              </a:spcAft>
              <a:buClr>
                <a:schemeClr val="accent1"/>
              </a:buClr>
              <a:buSzPts val="2100"/>
              <a:buFont typeface="Arial"/>
              <a:buNone/>
            </a:pPr>
            <a:r>
              <a:rPr lang="en" sz="1800" b="1" i="0" u="none" strike="noStrike" cap="none" dirty="0">
                <a:solidFill>
                  <a:srgbClr val="00AA3F"/>
                </a:solidFill>
                <a:latin typeface="Arial"/>
                <a:ea typeface="Arial"/>
                <a:cs typeface="Arial"/>
                <a:sym typeface="Arial"/>
              </a:rPr>
              <a:t>PRESENTER	: Musampeni Lungu &amp; Asaph Banda</a:t>
            </a:r>
            <a:endParaRPr sz="1100" dirty="0"/>
          </a:p>
          <a:p>
            <a:pPr marL="1930400" marR="0" lvl="0" indent="-1930400" rtl="0">
              <a:spcBef>
                <a:spcPts val="500"/>
              </a:spcBef>
              <a:spcAft>
                <a:spcPts val="0"/>
              </a:spcAft>
              <a:buClr>
                <a:schemeClr val="accent1"/>
              </a:buClr>
              <a:buSzPts val="2100"/>
              <a:buFont typeface="Arial"/>
              <a:buNone/>
            </a:pPr>
            <a:r>
              <a:rPr lang="en" sz="1800" b="1" i="0" u="none" strike="noStrike" cap="none" dirty="0">
                <a:solidFill>
                  <a:srgbClr val="00AA3F"/>
                </a:solidFill>
                <a:latin typeface="Arial"/>
                <a:ea typeface="Arial"/>
                <a:cs typeface="Arial"/>
                <a:sym typeface="Arial"/>
              </a:rPr>
              <a:t>DATE	:Friday 4</a:t>
            </a:r>
            <a:r>
              <a:rPr lang="en" sz="1800" b="1" i="0" u="none" strike="noStrike" cap="none" baseline="30000" dirty="0">
                <a:solidFill>
                  <a:srgbClr val="00AA3F"/>
                </a:solidFill>
                <a:latin typeface="Arial"/>
                <a:ea typeface="Arial"/>
                <a:cs typeface="Arial"/>
                <a:sym typeface="Arial"/>
              </a:rPr>
              <a:t>th</a:t>
            </a:r>
            <a:r>
              <a:rPr lang="en" sz="1800" b="1" i="0" u="none" strike="noStrike" cap="none" dirty="0">
                <a:solidFill>
                  <a:srgbClr val="00AA3F"/>
                </a:solidFill>
                <a:latin typeface="Arial"/>
                <a:ea typeface="Arial"/>
                <a:cs typeface="Arial"/>
                <a:sym typeface="Arial"/>
              </a:rPr>
              <a:t> April 2025</a:t>
            </a:r>
            <a:endParaRPr sz="1800" b="0" i="0" u="none" strike="noStrike" cap="none" dirty="0">
              <a:solidFill>
                <a:srgbClr val="00AA3F"/>
              </a:solidFill>
              <a:latin typeface="Arial"/>
              <a:ea typeface="Arial"/>
              <a:cs typeface="Arial"/>
              <a:sym typeface="Arial"/>
            </a:endParaRPr>
          </a:p>
        </p:txBody>
      </p:sp>
      <p:sp>
        <p:nvSpPr>
          <p:cNvPr id="133" name="Google Shape;133;p25"/>
          <p:cNvSpPr/>
          <p:nvPr/>
        </p:nvSpPr>
        <p:spPr>
          <a:xfrm>
            <a:off x="2108426" y="4436243"/>
            <a:ext cx="4927147" cy="623248"/>
          </a:xfrm>
          <a:prstGeom prst="rect">
            <a:avLst/>
          </a:prstGeom>
          <a:noFill/>
          <a:ln>
            <a:noFill/>
          </a:ln>
        </p:spPr>
        <p:txBody>
          <a:bodyPr spcFirstLastPara="1" wrap="square" lIns="68575" tIns="34275" rIns="68575" bIns="34275" anchor="t" anchorCtr="0">
            <a:noAutofit/>
          </a:bodyPr>
          <a:lstStyle/>
          <a:p>
            <a:pPr marL="1930400" marR="0" lvl="0" indent="-1930400" algn="l" rtl="0">
              <a:spcBef>
                <a:spcPts val="0"/>
              </a:spcBef>
              <a:spcAft>
                <a:spcPts val="0"/>
              </a:spcAft>
              <a:buNone/>
            </a:pPr>
            <a:r>
              <a:rPr lang="en" sz="1800" b="1" i="0" u="none" strike="noStrike" cap="none">
                <a:solidFill>
                  <a:schemeClr val="dk1"/>
                </a:solidFill>
                <a:latin typeface="Arial"/>
                <a:ea typeface="Arial"/>
                <a:cs typeface="Arial"/>
                <a:sym typeface="Arial"/>
              </a:rPr>
              <a:t>Avani Victoria Falls Resort, Livingstone, Zambia</a:t>
            </a:r>
            <a:endParaRPr sz="1800" b="0" i="0" u="none" strike="noStrike" cap="none">
              <a:solidFill>
                <a:schemeClr val="dk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pic>
        <p:nvPicPr>
          <p:cNvPr id="144" name="Google Shape;144;p27" descr="EIZ Green Logo"/>
          <p:cNvPicPr preferRelativeResize="0"/>
          <p:nvPr/>
        </p:nvPicPr>
        <p:blipFill rotWithShape="1">
          <a:blip r:embed="rId3">
            <a:alphaModFix/>
          </a:blip>
          <a:srcRect/>
          <a:stretch/>
        </p:blipFill>
        <p:spPr>
          <a:xfrm>
            <a:off x="0" y="4629150"/>
            <a:ext cx="514350" cy="529590"/>
          </a:xfrm>
          <a:prstGeom prst="rect">
            <a:avLst/>
          </a:prstGeom>
          <a:solidFill>
            <a:srgbClr val="FFFF00">
              <a:alpha val="0"/>
            </a:srgbClr>
          </a:solidFill>
          <a:ln>
            <a:noFill/>
          </a:ln>
        </p:spPr>
      </p:pic>
      <p:graphicFrame>
        <p:nvGraphicFramePr>
          <p:cNvPr id="2" name="Diagram 1">
            <a:extLst>
              <a:ext uri="{FF2B5EF4-FFF2-40B4-BE49-F238E27FC236}">
                <a16:creationId xmlns:a16="http://schemas.microsoft.com/office/drawing/2014/main" id="{4A6A2547-9BAE-4962-B8EC-AEC1F5663432}"/>
              </a:ext>
            </a:extLst>
          </p:cNvPr>
          <p:cNvGraphicFramePr/>
          <p:nvPr>
            <p:extLst>
              <p:ext uri="{D42A27DB-BD31-4B8C-83A1-F6EECF244321}">
                <p14:modId xmlns:p14="http://schemas.microsoft.com/office/powerpoint/2010/main" val="1206307652"/>
              </p:ext>
            </p:extLst>
          </p:nvPr>
        </p:nvGraphicFramePr>
        <p:xfrm>
          <a:off x="143175" y="101600"/>
          <a:ext cx="8774400" cy="7557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46" name="Google Shape;146;p27"/>
          <p:cNvSpPr txBox="1">
            <a:spLocks noGrp="1"/>
          </p:cNvSpPr>
          <p:nvPr>
            <p:ph type="body" idx="1"/>
          </p:nvPr>
        </p:nvSpPr>
        <p:spPr>
          <a:xfrm>
            <a:off x="285750" y="742950"/>
            <a:ext cx="8631900" cy="4230900"/>
          </a:xfrm>
          <a:prstGeom prst="rect">
            <a:avLst/>
          </a:prstGeom>
          <a:noFill/>
          <a:ln>
            <a:noFill/>
          </a:ln>
        </p:spPr>
        <p:txBody>
          <a:bodyPr spcFirstLastPara="1" wrap="square" lIns="68575" tIns="34275" rIns="68575" bIns="34275" anchor="t" anchorCtr="0">
            <a:noAutofit/>
          </a:bodyPr>
          <a:lstStyle/>
          <a:p>
            <a:pPr>
              <a:buFont typeface="+mj-lt"/>
              <a:buAutoNum type="arabicPeriod"/>
            </a:pPr>
            <a:r>
              <a:rPr lang="en-US" sz="2400" dirty="0">
                <a:latin typeface="+mn-lt"/>
              </a:rPr>
              <a:t>Introduction and Background </a:t>
            </a:r>
          </a:p>
          <a:p>
            <a:pPr>
              <a:buFont typeface="+mj-lt"/>
              <a:buAutoNum type="arabicPeriod"/>
            </a:pPr>
            <a:r>
              <a:rPr lang="en-US" sz="2400" dirty="0">
                <a:latin typeface="+mn-lt"/>
              </a:rPr>
              <a:t>Problem Statement and Objectives </a:t>
            </a:r>
          </a:p>
          <a:p>
            <a:pPr>
              <a:buFont typeface="+mj-lt"/>
              <a:buAutoNum type="arabicPeriod"/>
            </a:pPr>
            <a:r>
              <a:rPr lang="en-US" sz="2400" dirty="0">
                <a:latin typeface="+mn-lt"/>
              </a:rPr>
              <a:t>Materials and Testing Methodology </a:t>
            </a:r>
          </a:p>
          <a:p>
            <a:pPr>
              <a:buFont typeface="+mj-lt"/>
              <a:buAutoNum type="arabicPeriod"/>
            </a:pPr>
            <a:r>
              <a:rPr lang="en-US" sz="2400" dirty="0">
                <a:latin typeface="+mn-lt"/>
              </a:rPr>
              <a:t>Fly Ash Characteristics and Context </a:t>
            </a:r>
          </a:p>
          <a:p>
            <a:pPr>
              <a:buFont typeface="+mj-lt"/>
              <a:buAutoNum type="arabicPeriod"/>
            </a:pPr>
            <a:r>
              <a:rPr lang="en-US" sz="2400" dirty="0">
                <a:latin typeface="+mn-lt"/>
              </a:rPr>
              <a:t>Experimental Results </a:t>
            </a:r>
          </a:p>
          <a:p>
            <a:pPr>
              <a:buFont typeface="+mj-lt"/>
              <a:buAutoNum type="arabicPeriod"/>
            </a:pPr>
            <a:r>
              <a:rPr lang="en-US" sz="2400" dirty="0">
                <a:latin typeface="+mn-lt"/>
              </a:rPr>
              <a:t>Technical Findings and Repeatability </a:t>
            </a:r>
          </a:p>
          <a:p>
            <a:pPr>
              <a:buFont typeface="+mj-lt"/>
              <a:buAutoNum type="arabicPeriod"/>
            </a:pPr>
            <a:r>
              <a:rPr lang="en-US" sz="2400" dirty="0">
                <a:latin typeface="+mn-lt"/>
              </a:rPr>
              <a:t>Economic Analysis </a:t>
            </a:r>
          </a:p>
          <a:p>
            <a:pPr>
              <a:buFont typeface="+mj-lt"/>
              <a:buAutoNum type="arabicPeriod"/>
            </a:pPr>
            <a:r>
              <a:rPr lang="en-US" sz="2400" dirty="0">
                <a:latin typeface="+mn-lt"/>
              </a:rPr>
              <a:t>Conclusions and Recommendations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pic>
        <p:nvPicPr>
          <p:cNvPr id="144" name="Google Shape;144;p27" descr="EIZ Green Logo"/>
          <p:cNvPicPr preferRelativeResize="0"/>
          <p:nvPr/>
        </p:nvPicPr>
        <p:blipFill rotWithShape="1">
          <a:blip r:embed="rId3">
            <a:alphaModFix/>
          </a:blip>
          <a:srcRect/>
          <a:stretch/>
        </p:blipFill>
        <p:spPr>
          <a:xfrm>
            <a:off x="0" y="4629150"/>
            <a:ext cx="514350" cy="529590"/>
          </a:xfrm>
          <a:prstGeom prst="rect">
            <a:avLst/>
          </a:prstGeom>
          <a:solidFill>
            <a:srgbClr val="FFFF00">
              <a:alpha val="0"/>
            </a:srgbClr>
          </a:solidFill>
          <a:ln>
            <a:noFill/>
          </a:ln>
        </p:spPr>
      </p:pic>
      <p:graphicFrame>
        <p:nvGraphicFramePr>
          <p:cNvPr id="2" name="Diagram 1">
            <a:extLst>
              <a:ext uri="{FF2B5EF4-FFF2-40B4-BE49-F238E27FC236}">
                <a16:creationId xmlns:a16="http://schemas.microsoft.com/office/drawing/2014/main" id="{4A6A2547-9BAE-4962-B8EC-AEC1F5663432}"/>
              </a:ext>
            </a:extLst>
          </p:cNvPr>
          <p:cNvGraphicFramePr/>
          <p:nvPr/>
        </p:nvGraphicFramePr>
        <p:xfrm>
          <a:off x="143175" y="101600"/>
          <a:ext cx="8774400" cy="7557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46" name="Google Shape;146;p27"/>
          <p:cNvSpPr txBox="1">
            <a:spLocks noGrp="1"/>
          </p:cNvSpPr>
          <p:nvPr>
            <p:ph type="body" idx="1"/>
          </p:nvPr>
        </p:nvSpPr>
        <p:spPr>
          <a:xfrm>
            <a:off x="285750" y="742950"/>
            <a:ext cx="8631900" cy="4230900"/>
          </a:xfrm>
          <a:prstGeom prst="rect">
            <a:avLst/>
          </a:prstGeom>
          <a:noFill/>
          <a:ln>
            <a:noFill/>
          </a:ln>
        </p:spPr>
        <p:txBody>
          <a:bodyPr spcFirstLastPara="1" wrap="square" lIns="68575" tIns="34275" rIns="68575" bIns="34275" anchor="t" anchorCtr="0">
            <a:noAutofit/>
          </a:bodyPr>
          <a:lstStyle/>
          <a:p>
            <a:pPr marL="177800" lvl="0" indent="-222250" algn="just" rtl="0">
              <a:lnSpc>
                <a:spcPct val="90000"/>
              </a:lnSpc>
              <a:spcBef>
                <a:spcPts val="0"/>
              </a:spcBef>
              <a:spcAft>
                <a:spcPts val="0"/>
              </a:spcAft>
              <a:buClr>
                <a:schemeClr val="dk1"/>
              </a:buClr>
              <a:buSzPts val="2900"/>
              <a:buChar char="•"/>
            </a:pPr>
            <a:r>
              <a:rPr lang="en-US" sz="2400" dirty="0">
                <a:latin typeface="Arial"/>
                <a:ea typeface="Arial"/>
                <a:cs typeface="Arial"/>
                <a:sym typeface="Arial"/>
              </a:rPr>
              <a:t>Study at Kafue Gorge Lower (750+12 MW) to identify low-carbon alternative engineering materials meeting required technical performance and reduced cost.</a:t>
            </a:r>
          </a:p>
          <a:p>
            <a:pPr marL="0" lvl="0" indent="0" algn="just" rtl="0">
              <a:lnSpc>
                <a:spcPct val="90000"/>
              </a:lnSpc>
              <a:spcBef>
                <a:spcPts val="0"/>
              </a:spcBef>
              <a:spcAft>
                <a:spcPts val="0"/>
              </a:spcAft>
              <a:buClr>
                <a:schemeClr val="dk1"/>
              </a:buClr>
              <a:buSzPts val="2900"/>
              <a:buNone/>
            </a:pPr>
            <a:endParaRPr lang="en-US" sz="2400" dirty="0">
              <a:latin typeface="Arial"/>
              <a:ea typeface="Arial"/>
              <a:cs typeface="Arial"/>
              <a:sym typeface="Arial"/>
            </a:endParaRPr>
          </a:p>
          <a:p>
            <a:pPr marL="177800" lvl="0" indent="-222250" algn="just" rtl="0">
              <a:lnSpc>
                <a:spcPct val="90000"/>
              </a:lnSpc>
              <a:spcBef>
                <a:spcPts val="0"/>
              </a:spcBef>
              <a:spcAft>
                <a:spcPts val="0"/>
              </a:spcAft>
              <a:buClr>
                <a:schemeClr val="dk1"/>
              </a:buClr>
              <a:buSzPts val="2900"/>
              <a:buChar char="•"/>
            </a:pPr>
            <a:r>
              <a:rPr lang="en-US" sz="2400" dirty="0">
                <a:latin typeface="Arial"/>
                <a:ea typeface="Arial"/>
                <a:cs typeface="Arial"/>
                <a:sym typeface="Arial"/>
              </a:rPr>
              <a:t>Project constructed by </a:t>
            </a:r>
            <a:r>
              <a:rPr lang="en-US" sz="2400" dirty="0" err="1">
                <a:latin typeface="Arial"/>
                <a:ea typeface="Arial"/>
                <a:cs typeface="Arial"/>
                <a:sym typeface="Arial"/>
              </a:rPr>
              <a:t>Sinohydro</a:t>
            </a:r>
            <a:r>
              <a:rPr lang="en-US" sz="2400" dirty="0">
                <a:latin typeface="Arial"/>
                <a:ea typeface="Arial"/>
                <a:cs typeface="Arial"/>
                <a:sym typeface="Arial"/>
              </a:rPr>
              <a:t>, operated and managed by KGLPDC (ZESCO subsidiary).</a:t>
            </a:r>
          </a:p>
          <a:p>
            <a:pPr marL="177800" lvl="0" indent="-222250" algn="just" rtl="0">
              <a:lnSpc>
                <a:spcPct val="90000"/>
              </a:lnSpc>
              <a:spcBef>
                <a:spcPts val="0"/>
              </a:spcBef>
              <a:spcAft>
                <a:spcPts val="0"/>
              </a:spcAft>
              <a:buClr>
                <a:schemeClr val="dk1"/>
              </a:buClr>
              <a:buSzPts val="2900"/>
              <a:buChar char="•"/>
            </a:pPr>
            <a:endParaRPr lang="en-US" sz="2400" dirty="0">
              <a:latin typeface="Arial"/>
              <a:ea typeface="Arial"/>
              <a:cs typeface="Arial"/>
              <a:sym typeface="Arial"/>
            </a:endParaRPr>
          </a:p>
          <a:p>
            <a:pPr marL="177800" lvl="0" indent="-222250" algn="just" rtl="0">
              <a:lnSpc>
                <a:spcPct val="90000"/>
              </a:lnSpc>
              <a:spcBef>
                <a:spcPts val="0"/>
              </a:spcBef>
              <a:spcAft>
                <a:spcPts val="0"/>
              </a:spcAft>
              <a:buClr>
                <a:schemeClr val="dk1"/>
              </a:buClr>
              <a:buSzPts val="2900"/>
              <a:buChar char="•"/>
            </a:pPr>
            <a:r>
              <a:rPr lang="en-US" sz="2400" dirty="0">
                <a:latin typeface="Arial"/>
                <a:ea typeface="Arial"/>
                <a:cs typeface="Arial"/>
                <a:sym typeface="Arial"/>
              </a:rPr>
              <a:t>Aligned with corporate sustainability priorities: GHG management, carbon market development, biodiversity protection, sustainable waste management, community initiatives, and R&amp;D supporting continuous improvement across all operations.</a:t>
            </a:r>
            <a:endParaRPr sz="2400" dirty="0">
              <a:latin typeface="Arial"/>
              <a:ea typeface="Arial"/>
              <a:cs typeface="Arial"/>
              <a:sym typeface="Arial"/>
            </a:endParaRPr>
          </a:p>
        </p:txBody>
      </p:sp>
    </p:spTree>
    <p:extLst>
      <p:ext uri="{BB962C8B-B14F-4D97-AF65-F5344CB8AC3E}">
        <p14:creationId xmlns:p14="http://schemas.microsoft.com/office/powerpoint/2010/main" val="16194272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pic>
        <p:nvPicPr>
          <p:cNvPr id="151" name="Google Shape;151;p28" descr="EIZ Green Logo"/>
          <p:cNvPicPr preferRelativeResize="0"/>
          <p:nvPr/>
        </p:nvPicPr>
        <p:blipFill rotWithShape="1">
          <a:blip r:embed="rId3">
            <a:alphaModFix/>
          </a:blip>
          <a:srcRect/>
          <a:stretch/>
        </p:blipFill>
        <p:spPr>
          <a:xfrm>
            <a:off x="0" y="4629150"/>
            <a:ext cx="514350" cy="529590"/>
          </a:xfrm>
          <a:prstGeom prst="rect">
            <a:avLst/>
          </a:prstGeom>
          <a:solidFill>
            <a:srgbClr val="FFFF00">
              <a:alpha val="0"/>
            </a:srgbClr>
          </a:solidFill>
          <a:ln>
            <a:noFill/>
          </a:ln>
        </p:spPr>
      </p:pic>
      <p:graphicFrame>
        <p:nvGraphicFramePr>
          <p:cNvPr id="2" name="Diagram 1">
            <a:extLst>
              <a:ext uri="{FF2B5EF4-FFF2-40B4-BE49-F238E27FC236}">
                <a16:creationId xmlns:a16="http://schemas.microsoft.com/office/drawing/2014/main" id="{ED082BBB-CD2C-4991-9CF5-775A4833075A}"/>
              </a:ext>
            </a:extLst>
          </p:cNvPr>
          <p:cNvGraphicFramePr/>
          <p:nvPr>
            <p:extLst>
              <p:ext uri="{D42A27DB-BD31-4B8C-83A1-F6EECF244321}">
                <p14:modId xmlns:p14="http://schemas.microsoft.com/office/powerpoint/2010/main" val="3151479548"/>
              </p:ext>
            </p:extLst>
          </p:nvPr>
        </p:nvGraphicFramePr>
        <p:xfrm>
          <a:off x="285749" y="273844"/>
          <a:ext cx="8568701" cy="52959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53" name="Google Shape;153;p28"/>
          <p:cNvSpPr txBox="1">
            <a:spLocks noGrp="1"/>
          </p:cNvSpPr>
          <p:nvPr>
            <p:ph type="body" idx="1"/>
          </p:nvPr>
        </p:nvSpPr>
        <p:spPr>
          <a:xfrm>
            <a:off x="285750" y="742950"/>
            <a:ext cx="8631900" cy="4230900"/>
          </a:xfrm>
          <a:prstGeom prst="rect">
            <a:avLst/>
          </a:prstGeom>
          <a:noFill/>
          <a:ln>
            <a:noFill/>
          </a:ln>
        </p:spPr>
        <p:txBody>
          <a:bodyPr spcFirstLastPara="1" wrap="square" lIns="68575" tIns="34275" rIns="68575" bIns="34275" anchor="t" anchorCtr="0">
            <a:noAutofit/>
          </a:bodyPr>
          <a:lstStyle/>
          <a:p>
            <a:pPr marL="177800" lvl="0" indent="0" algn="just" rtl="0">
              <a:lnSpc>
                <a:spcPct val="90000"/>
              </a:lnSpc>
              <a:spcBef>
                <a:spcPts val="0"/>
              </a:spcBef>
              <a:spcAft>
                <a:spcPts val="0"/>
              </a:spcAft>
              <a:buNone/>
            </a:pPr>
            <a:endParaRPr sz="1900">
              <a:latin typeface="Arial"/>
              <a:ea typeface="Arial"/>
              <a:cs typeface="Arial"/>
              <a:sym typeface="Arial"/>
            </a:endParaRPr>
          </a:p>
        </p:txBody>
      </p:sp>
      <p:pic>
        <p:nvPicPr>
          <p:cNvPr id="154" name="Google Shape;154;p28"/>
          <p:cNvPicPr preferRelativeResize="0"/>
          <p:nvPr/>
        </p:nvPicPr>
        <p:blipFill>
          <a:blip r:embed="rId9">
            <a:alphaModFix/>
          </a:blip>
          <a:stretch>
            <a:fillRect/>
          </a:stretch>
        </p:blipFill>
        <p:spPr>
          <a:xfrm>
            <a:off x="348950" y="742950"/>
            <a:ext cx="8505501" cy="39622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pic>
        <p:nvPicPr>
          <p:cNvPr id="159" name="Google Shape;159;p29" descr="EIZ Green Logo"/>
          <p:cNvPicPr preferRelativeResize="0"/>
          <p:nvPr/>
        </p:nvPicPr>
        <p:blipFill rotWithShape="1">
          <a:blip r:embed="rId3">
            <a:alphaModFix/>
          </a:blip>
          <a:srcRect/>
          <a:stretch/>
        </p:blipFill>
        <p:spPr>
          <a:xfrm>
            <a:off x="0" y="4629150"/>
            <a:ext cx="514350" cy="529590"/>
          </a:xfrm>
          <a:prstGeom prst="rect">
            <a:avLst/>
          </a:prstGeom>
          <a:solidFill>
            <a:srgbClr val="FFFF00">
              <a:alpha val="0"/>
            </a:srgbClr>
          </a:solidFill>
          <a:ln>
            <a:noFill/>
          </a:ln>
        </p:spPr>
      </p:pic>
      <p:graphicFrame>
        <p:nvGraphicFramePr>
          <p:cNvPr id="2" name="Diagram 1">
            <a:extLst>
              <a:ext uri="{FF2B5EF4-FFF2-40B4-BE49-F238E27FC236}">
                <a16:creationId xmlns:a16="http://schemas.microsoft.com/office/drawing/2014/main" id="{4DB1B3BA-6907-4171-8533-58A27D644629}"/>
              </a:ext>
            </a:extLst>
          </p:cNvPr>
          <p:cNvGraphicFramePr/>
          <p:nvPr>
            <p:extLst>
              <p:ext uri="{D42A27DB-BD31-4B8C-83A1-F6EECF244321}">
                <p14:modId xmlns:p14="http://schemas.microsoft.com/office/powerpoint/2010/main" val="2962748082"/>
              </p:ext>
            </p:extLst>
          </p:nvPr>
        </p:nvGraphicFramePr>
        <p:xfrm>
          <a:off x="391425" y="109444"/>
          <a:ext cx="8508209" cy="63350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61" name="Google Shape;161;p29"/>
          <p:cNvSpPr txBox="1">
            <a:spLocks noGrp="1"/>
          </p:cNvSpPr>
          <p:nvPr>
            <p:ph type="body" idx="1"/>
          </p:nvPr>
        </p:nvSpPr>
        <p:spPr>
          <a:xfrm>
            <a:off x="391425" y="742950"/>
            <a:ext cx="8631900" cy="4230900"/>
          </a:xfrm>
          <a:prstGeom prst="rect">
            <a:avLst/>
          </a:prstGeom>
          <a:noFill/>
          <a:ln>
            <a:noFill/>
          </a:ln>
        </p:spPr>
        <p:txBody>
          <a:bodyPr spcFirstLastPara="1" wrap="square" lIns="68575" tIns="34275" rIns="68575" bIns="34275" anchor="t" anchorCtr="0">
            <a:noAutofit/>
          </a:bodyPr>
          <a:lstStyle/>
          <a:p>
            <a:pPr marL="0" lvl="0" indent="0" algn="just" rtl="0">
              <a:lnSpc>
                <a:spcPct val="90000"/>
              </a:lnSpc>
              <a:spcBef>
                <a:spcPts val="0"/>
              </a:spcBef>
              <a:spcAft>
                <a:spcPts val="0"/>
              </a:spcAft>
              <a:buSzPts val="2400"/>
              <a:buNone/>
            </a:pPr>
            <a:r>
              <a:rPr lang="en" sz="2400" dirty="0">
                <a:latin typeface="Arial"/>
                <a:ea typeface="Arial"/>
                <a:cs typeface="Arial"/>
                <a:sym typeface="Arial"/>
              </a:rPr>
              <a:t>Aligned with KGL sustainability objectives, the study assessed cement–fly ash blends for their potential to reduce embodied carbon, enable beneficial reuse of industrial waste, improve resource efficiency, and maintain required engineering quality and performance.</a:t>
            </a:r>
            <a:endParaRPr sz="2400" dirty="0">
              <a:latin typeface="Arial"/>
              <a:ea typeface="Arial"/>
              <a:cs typeface="Arial"/>
              <a:sym typeface="Arial"/>
            </a:endParaRPr>
          </a:p>
        </p:txBody>
      </p:sp>
      <p:pic>
        <p:nvPicPr>
          <p:cNvPr id="162" name="Google Shape;162;p29"/>
          <p:cNvPicPr preferRelativeResize="0"/>
          <p:nvPr/>
        </p:nvPicPr>
        <p:blipFill>
          <a:blip r:embed="rId9">
            <a:alphaModFix/>
          </a:blip>
          <a:stretch>
            <a:fillRect/>
          </a:stretch>
        </p:blipFill>
        <p:spPr>
          <a:xfrm>
            <a:off x="919075" y="2723250"/>
            <a:ext cx="2734592" cy="2050951"/>
          </a:xfrm>
          <a:prstGeom prst="rect">
            <a:avLst/>
          </a:prstGeom>
          <a:noFill/>
          <a:ln>
            <a:noFill/>
          </a:ln>
        </p:spPr>
      </p:pic>
      <p:pic>
        <p:nvPicPr>
          <p:cNvPr id="163" name="Google Shape;163;p29"/>
          <p:cNvPicPr preferRelativeResize="0"/>
          <p:nvPr/>
        </p:nvPicPr>
        <p:blipFill>
          <a:blip r:embed="rId10">
            <a:alphaModFix/>
          </a:blip>
          <a:stretch>
            <a:fillRect/>
          </a:stretch>
        </p:blipFill>
        <p:spPr>
          <a:xfrm>
            <a:off x="5027875" y="2723250"/>
            <a:ext cx="2734598" cy="205094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pic>
        <p:nvPicPr>
          <p:cNvPr id="168" name="Google Shape;168;p30" descr="EIZ Green Logo"/>
          <p:cNvPicPr preferRelativeResize="0"/>
          <p:nvPr/>
        </p:nvPicPr>
        <p:blipFill rotWithShape="1">
          <a:blip r:embed="rId3">
            <a:alphaModFix/>
          </a:blip>
          <a:srcRect/>
          <a:stretch/>
        </p:blipFill>
        <p:spPr>
          <a:xfrm>
            <a:off x="0" y="4629150"/>
            <a:ext cx="514350" cy="529590"/>
          </a:xfrm>
          <a:prstGeom prst="rect">
            <a:avLst/>
          </a:prstGeom>
          <a:solidFill>
            <a:srgbClr val="FFFF00">
              <a:alpha val="0"/>
            </a:srgbClr>
          </a:solidFill>
          <a:ln>
            <a:noFill/>
          </a:ln>
        </p:spPr>
      </p:pic>
      <p:graphicFrame>
        <p:nvGraphicFramePr>
          <p:cNvPr id="2" name="Diagram 1">
            <a:extLst>
              <a:ext uri="{FF2B5EF4-FFF2-40B4-BE49-F238E27FC236}">
                <a16:creationId xmlns:a16="http://schemas.microsoft.com/office/drawing/2014/main" id="{A293BE71-3EA9-429F-9EE6-DB782DC8B7A1}"/>
              </a:ext>
            </a:extLst>
          </p:cNvPr>
          <p:cNvGraphicFramePr/>
          <p:nvPr/>
        </p:nvGraphicFramePr>
        <p:xfrm>
          <a:off x="285750" y="327754"/>
          <a:ext cx="8572500" cy="52959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70" name="Google Shape;170;p30"/>
          <p:cNvSpPr txBox="1">
            <a:spLocks noGrp="1"/>
          </p:cNvSpPr>
          <p:nvPr>
            <p:ph type="body" idx="1"/>
          </p:nvPr>
        </p:nvSpPr>
        <p:spPr>
          <a:xfrm>
            <a:off x="285750" y="742950"/>
            <a:ext cx="8631900" cy="4230900"/>
          </a:xfrm>
          <a:prstGeom prst="rect">
            <a:avLst/>
          </a:prstGeom>
          <a:noFill/>
          <a:ln>
            <a:noFill/>
          </a:ln>
        </p:spPr>
        <p:txBody>
          <a:bodyPr spcFirstLastPara="1" wrap="square" lIns="68575" tIns="34275" rIns="68575" bIns="34275" anchor="t" anchorCtr="0">
            <a:noAutofit/>
          </a:bodyPr>
          <a:lstStyle/>
          <a:p>
            <a:pPr marL="0" indent="0">
              <a:spcAft>
                <a:spcPts val="110"/>
              </a:spcAft>
              <a:buNone/>
            </a:pPr>
            <a:r>
              <a:rPr lang="en-US" sz="2400" dirty="0">
                <a:latin typeface="Arial"/>
                <a:ea typeface="Arial"/>
                <a:cs typeface="Arial"/>
                <a:sym typeface="Arial"/>
              </a:rPr>
              <a:t>Deliver more roads without increasing project costs while still meeting all required engineering standards.</a:t>
            </a:r>
          </a:p>
          <a:p>
            <a:pPr marL="0" indent="0">
              <a:spcAft>
                <a:spcPts val="110"/>
              </a:spcAft>
              <a:buNone/>
            </a:pPr>
            <a:r>
              <a:rPr lang="en-US" sz="2400" dirty="0">
                <a:latin typeface="Arial"/>
                <a:ea typeface="Arial"/>
                <a:cs typeface="Arial"/>
                <a:sym typeface="Arial"/>
              </a:rPr>
              <a:t>To overcome the identified problem several solutions were explored such as:</a:t>
            </a:r>
          </a:p>
          <a:p>
            <a:pPr marL="177800" indent="-222250" algn="just">
              <a:spcBef>
                <a:spcPts val="0"/>
              </a:spcBef>
              <a:spcAft>
                <a:spcPts val="110"/>
              </a:spcAft>
              <a:buSzPts val="2900"/>
            </a:pPr>
            <a:r>
              <a:rPr lang="en-US" sz="2400" dirty="0">
                <a:latin typeface="Arial"/>
                <a:cs typeface="Arial"/>
                <a:sym typeface="Arial"/>
              </a:rPr>
              <a:t>Reducing road widths for non-critical access roads</a:t>
            </a:r>
          </a:p>
          <a:p>
            <a:pPr marL="177800" indent="-222250" algn="just">
              <a:spcBef>
                <a:spcPts val="0"/>
              </a:spcBef>
              <a:spcAft>
                <a:spcPts val="110"/>
              </a:spcAft>
              <a:buSzPts val="2900"/>
            </a:pPr>
            <a:r>
              <a:rPr lang="en-US" sz="2400" dirty="0">
                <a:latin typeface="Arial"/>
                <a:cs typeface="Arial"/>
                <a:sym typeface="Arial"/>
              </a:rPr>
              <a:t>Optimizing pavement layer thicknesses</a:t>
            </a:r>
          </a:p>
          <a:p>
            <a:pPr marL="177800" indent="-222250" algn="just">
              <a:spcBef>
                <a:spcPts val="0"/>
              </a:spcBef>
              <a:spcAft>
                <a:spcPts val="110"/>
              </a:spcAft>
              <a:buSzPts val="2900"/>
            </a:pPr>
            <a:r>
              <a:rPr lang="en-US" sz="2400" dirty="0">
                <a:latin typeface="Arial"/>
                <a:cs typeface="Arial"/>
                <a:sym typeface="Arial"/>
              </a:rPr>
              <a:t>Investigating alternative materials</a:t>
            </a:r>
          </a:p>
          <a:p>
            <a:pPr marL="0" indent="0">
              <a:buNone/>
            </a:pPr>
            <a:endParaRPr lang="en-US" dirty="0">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pic>
        <p:nvPicPr>
          <p:cNvPr id="224" name="Google Shape;224;p38" descr="EIZ Green Logo"/>
          <p:cNvPicPr preferRelativeResize="0"/>
          <p:nvPr/>
        </p:nvPicPr>
        <p:blipFill rotWithShape="1">
          <a:blip r:embed="rId3">
            <a:alphaModFix/>
          </a:blip>
          <a:srcRect/>
          <a:stretch/>
        </p:blipFill>
        <p:spPr>
          <a:xfrm>
            <a:off x="0" y="4629150"/>
            <a:ext cx="514350" cy="529590"/>
          </a:xfrm>
          <a:prstGeom prst="rect">
            <a:avLst/>
          </a:prstGeom>
          <a:solidFill>
            <a:srgbClr val="FFFF00">
              <a:alpha val="0"/>
            </a:srgbClr>
          </a:solidFill>
          <a:ln>
            <a:noFill/>
          </a:ln>
        </p:spPr>
      </p:pic>
      <p:graphicFrame>
        <p:nvGraphicFramePr>
          <p:cNvPr id="2" name="Diagram 1">
            <a:extLst>
              <a:ext uri="{FF2B5EF4-FFF2-40B4-BE49-F238E27FC236}">
                <a16:creationId xmlns:a16="http://schemas.microsoft.com/office/drawing/2014/main" id="{D121FAE4-5272-4063-B252-DE91DA01BC0D}"/>
              </a:ext>
            </a:extLst>
          </p:cNvPr>
          <p:cNvGraphicFramePr/>
          <p:nvPr>
            <p:extLst>
              <p:ext uri="{D42A27DB-BD31-4B8C-83A1-F6EECF244321}">
                <p14:modId xmlns:p14="http://schemas.microsoft.com/office/powerpoint/2010/main" val="586134708"/>
              </p:ext>
            </p:extLst>
          </p:nvPr>
        </p:nvGraphicFramePr>
        <p:xfrm>
          <a:off x="285750" y="273844"/>
          <a:ext cx="8572499" cy="58340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26" name="Google Shape;226;p38"/>
          <p:cNvSpPr txBox="1">
            <a:spLocks noGrp="1"/>
          </p:cNvSpPr>
          <p:nvPr>
            <p:ph type="body" idx="1"/>
          </p:nvPr>
        </p:nvSpPr>
        <p:spPr>
          <a:xfrm>
            <a:off x="285750" y="857249"/>
            <a:ext cx="8669064" cy="4227129"/>
          </a:xfrm>
          <a:prstGeom prst="rect">
            <a:avLst/>
          </a:prstGeom>
          <a:noFill/>
          <a:ln>
            <a:noFill/>
          </a:ln>
        </p:spPr>
        <p:txBody>
          <a:bodyPr spcFirstLastPara="1" wrap="square" lIns="68575" tIns="34275" rIns="68575" bIns="34275" anchor="t" anchorCtr="0">
            <a:normAutofit fontScale="85000" lnSpcReduction="20000"/>
          </a:bodyPr>
          <a:lstStyle/>
          <a:p>
            <a:pPr marL="6350" lvl="0" indent="0" algn="l" rtl="0">
              <a:lnSpc>
                <a:spcPct val="90000"/>
              </a:lnSpc>
              <a:spcBef>
                <a:spcPts val="0"/>
              </a:spcBef>
              <a:spcAft>
                <a:spcPts val="0"/>
              </a:spcAft>
              <a:buClr>
                <a:schemeClr val="dk1"/>
              </a:buClr>
              <a:buSzPts val="2100"/>
              <a:buNone/>
            </a:pPr>
            <a:r>
              <a:rPr lang="en-US" sz="2800" dirty="0">
                <a:latin typeface="+mn-lt"/>
              </a:rPr>
              <a:t>The materials used in the study were:</a:t>
            </a:r>
          </a:p>
          <a:p>
            <a:pPr marL="463550" indent="-457200">
              <a:spcBef>
                <a:spcPts val="0"/>
              </a:spcBef>
              <a:buSzPts val="2100"/>
            </a:pPr>
            <a:r>
              <a:rPr lang="en-US" sz="2800" dirty="0">
                <a:latin typeface="+mn-lt"/>
              </a:rPr>
              <a:t>32.5 grade cement from </a:t>
            </a:r>
            <a:r>
              <a:rPr lang="en-US" sz="2800" dirty="0" err="1">
                <a:latin typeface="+mn-lt"/>
              </a:rPr>
              <a:t>Chilanga</a:t>
            </a:r>
            <a:r>
              <a:rPr lang="en-US" sz="2800" dirty="0">
                <a:latin typeface="+mn-lt"/>
              </a:rPr>
              <a:t> Cement</a:t>
            </a:r>
          </a:p>
          <a:p>
            <a:pPr marL="463550" indent="-457200">
              <a:spcBef>
                <a:spcPts val="0"/>
              </a:spcBef>
              <a:buSzPts val="2100"/>
            </a:pPr>
            <a:r>
              <a:rPr lang="en-US" sz="2800" dirty="0">
                <a:latin typeface="+mn-lt"/>
              </a:rPr>
              <a:t>Class F fly ash from Maamba</a:t>
            </a:r>
          </a:p>
          <a:p>
            <a:pPr marL="463550" indent="-457200">
              <a:spcBef>
                <a:spcPts val="0"/>
              </a:spcBef>
              <a:buSzPts val="2100"/>
            </a:pPr>
            <a:r>
              <a:rPr lang="en-US" sz="2800" dirty="0">
                <a:latin typeface="+mn-lt"/>
              </a:rPr>
              <a:t>Magazine Junction Soil</a:t>
            </a:r>
          </a:p>
          <a:p>
            <a:pPr marL="463550" indent="-457200">
              <a:spcBef>
                <a:spcPts val="0"/>
              </a:spcBef>
              <a:buSzPts val="2100"/>
            </a:pPr>
            <a:r>
              <a:rPr lang="en-US" sz="2800" dirty="0">
                <a:latin typeface="+mn-lt"/>
              </a:rPr>
              <a:t>KM11 soil</a:t>
            </a:r>
          </a:p>
          <a:p>
            <a:pPr marL="6350" lvl="0" indent="0" algn="l" rtl="0">
              <a:lnSpc>
                <a:spcPct val="90000"/>
              </a:lnSpc>
              <a:spcBef>
                <a:spcPts val="0"/>
              </a:spcBef>
              <a:spcAft>
                <a:spcPts val="0"/>
              </a:spcAft>
              <a:buClr>
                <a:schemeClr val="dk1"/>
              </a:buClr>
              <a:buSzPts val="2100"/>
              <a:buNone/>
            </a:pPr>
            <a:endParaRPr lang="en-US" sz="2800" dirty="0">
              <a:latin typeface="+mn-lt"/>
            </a:endParaRPr>
          </a:p>
          <a:p>
            <a:pPr marL="6350" lvl="0" indent="0" algn="l" rtl="0">
              <a:lnSpc>
                <a:spcPct val="90000"/>
              </a:lnSpc>
              <a:spcBef>
                <a:spcPts val="0"/>
              </a:spcBef>
              <a:spcAft>
                <a:spcPts val="0"/>
              </a:spcAft>
              <a:buClr>
                <a:schemeClr val="dk1"/>
              </a:buClr>
              <a:buSzPts val="2100"/>
              <a:buNone/>
            </a:pPr>
            <a:r>
              <a:rPr lang="en-US" sz="2800" dirty="0">
                <a:latin typeface="+mn-lt"/>
              </a:rPr>
              <a:t>All materials were sourced from the actual project, ensuring real-world relevance.</a:t>
            </a:r>
          </a:p>
          <a:p>
            <a:pPr marL="6350" lvl="0" indent="0" algn="l" rtl="0">
              <a:lnSpc>
                <a:spcPct val="90000"/>
              </a:lnSpc>
              <a:spcBef>
                <a:spcPts val="0"/>
              </a:spcBef>
              <a:spcAft>
                <a:spcPts val="0"/>
              </a:spcAft>
              <a:buClr>
                <a:schemeClr val="dk1"/>
              </a:buClr>
              <a:buSzPts val="2100"/>
              <a:buNone/>
            </a:pPr>
            <a:endParaRPr lang="en-US" sz="2800" dirty="0">
              <a:latin typeface="+mn-lt"/>
            </a:endParaRPr>
          </a:p>
          <a:p>
            <a:pPr marL="6350" lvl="0" indent="0" algn="l" rtl="0">
              <a:lnSpc>
                <a:spcPct val="90000"/>
              </a:lnSpc>
              <a:spcBef>
                <a:spcPts val="0"/>
              </a:spcBef>
              <a:spcAft>
                <a:spcPts val="0"/>
              </a:spcAft>
              <a:buClr>
                <a:schemeClr val="dk1"/>
              </a:buClr>
              <a:buSzPts val="2100"/>
              <a:buNone/>
            </a:pPr>
            <a:r>
              <a:rPr lang="en-US" sz="2800" dirty="0">
                <a:latin typeface="+mn-lt"/>
              </a:rPr>
              <a:t>The fly ash used was classified as Class F, meaning it is pozzolanic and not self-cementing. It requires the presence of cement to activate its reaction.</a:t>
            </a:r>
          </a:p>
          <a:p>
            <a:pPr marL="6350" lvl="0" indent="0" algn="l" rtl="0">
              <a:lnSpc>
                <a:spcPct val="90000"/>
              </a:lnSpc>
              <a:spcBef>
                <a:spcPts val="0"/>
              </a:spcBef>
              <a:spcAft>
                <a:spcPts val="0"/>
              </a:spcAft>
              <a:buClr>
                <a:schemeClr val="dk1"/>
              </a:buClr>
              <a:buSzPts val="2100"/>
              <a:buNone/>
            </a:pPr>
            <a:endParaRPr lang="en-US" sz="2800" dirty="0">
              <a:latin typeface="+mn-lt"/>
            </a:endParaRPr>
          </a:p>
          <a:p>
            <a:pPr marL="6350" lvl="0" indent="0" algn="l" rtl="0">
              <a:lnSpc>
                <a:spcPct val="90000"/>
              </a:lnSpc>
              <a:spcBef>
                <a:spcPts val="0"/>
              </a:spcBef>
              <a:spcAft>
                <a:spcPts val="0"/>
              </a:spcAft>
              <a:buClr>
                <a:schemeClr val="dk1"/>
              </a:buClr>
              <a:buSzPts val="2100"/>
              <a:buNone/>
            </a:pPr>
            <a:r>
              <a:rPr lang="en-US" sz="2800" dirty="0">
                <a:latin typeface="+mn-lt"/>
              </a:rPr>
              <a:t>This justified investigating partial replacement of cement, rather than full replacement.</a:t>
            </a:r>
            <a:endParaRPr sz="2800" dirty="0">
              <a:latin typeface="+mn-lt"/>
            </a:endParaRPr>
          </a:p>
          <a:p>
            <a:pPr marL="520700" lvl="1" indent="-63500" algn="l" rtl="0">
              <a:lnSpc>
                <a:spcPct val="90000"/>
              </a:lnSpc>
              <a:spcBef>
                <a:spcPts val="400"/>
              </a:spcBef>
              <a:spcAft>
                <a:spcPts val="0"/>
              </a:spcAft>
              <a:buClr>
                <a:schemeClr val="dk1"/>
              </a:buClr>
              <a:buSzPts val="1800"/>
              <a:buNone/>
            </a:pPr>
            <a:endParaRPr dirty="0"/>
          </a:p>
          <a:p>
            <a:pPr marL="177800" lvl="0" indent="-38100" algn="l" rtl="0">
              <a:lnSpc>
                <a:spcPct val="90000"/>
              </a:lnSpc>
              <a:spcBef>
                <a:spcPts val="800"/>
              </a:spcBef>
              <a:spcAft>
                <a:spcPts val="0"/>
              </a:spcAft>
              <a:buClr>
                <a:schemeClr val="dk1"/>
              </a:buClr>
              <a:buSzPts val="2100"/>
              <a:buNone/>
            </a:pPr>
            <a:endParaRPr dirty="0"/>
          </a:p>
          <a:p>
            <a:pPr marL="177800" lvl="0" indent="-38100" algn="l" rtl="0">
              <a:lnSpc>
                <a:spcPct val="90000"/>
              </a:lnSpc>
              <a:spcBef>
                <a:spcPts val="800"/>
              </a:spcBef>
              <a:spcAft>
                <a:spcPts val="0"/>
              </a:spcAft>
              <a:buClr>
                <a:schemeClr val="dk1"/>
              </a:buClr>
              <a:buSzPts val="2100"/>
              <a:buNone/>
            </a:pPr>
            <a:endParaRP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DEAA3602-BC92-42B8-9BFF-14979E341638}"/>
              </a:ext>
            </a:extLst>
          </p:cNvPr>
          <p:cNvGraphicFramePr/>
          <p:nvPr>
            <p:extLst>
              <p:ext uri="{D42A27DB-BD31-4B8C-83A1-F6EECF244321}">
                <p14:modId xmlns:p14="http://schemas.microsoft.com/office/powerpoint/2010/main" val="3163378874"/>
              </p:ext>
            </p:extLst>
          </p:nvPr>
        </p:nvGraphicFramePr>
        <p:xfrm>
          <a:off x="628650" y="273844"/>
          <a:ext cx="7886700" cy="5835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3" name="Google Shape;193;p33"/>
          <p:cNvSpPr txBox="1"/>
          <p:nvPr/>
        </p:nvSpPr>
        <p:spPr>
          <a:xfrm>
            <a:off x="179442" y="1085913"/>
            <a:ext cx="8699500" cy="3886200"/>
          </a:xfrm>
          <a:prstGeom prst="rect">
            <a:avLst/>
          </a:prstGeom>
          <a:solidFill>
            <a:schemeClr val="lt2"/>
          </a:solidFill>
          <a:ln>
            <a:noFill/>
          </a:ln>
        </p:spPr>
        <p:txBody>
          <a:bodyPr spcFirstLastPara="1" wrap="square" lIns="68575" tIns="34275" rIns="68575" bIns="34275" anchor="t" anchorCtr="0">
            <a:noAutofit/>
          </a:bodyPr>
          <a:lstStyle/>
          <a:p>
            <a:pPr marL="0" marR="0" lvl="0" indent="0" algn="just" defTabSz="914400" rtl="0" eaLnBrk="1" fontAlgn="auto" latinLnBrk="0" hangingPunct="1">
              <a:lnSpc>
                <a:spcPct val="90000"/>
              </a:lnSpc>
              <a:spcBef>
                <a:spcPts val="800"/>
              </a:spcBef>
              <a:spcAft>
                <a:spcPts val="0"/>
              </a:spcAft>
              <a:buClr>
                <a:srgbClr val="000000"/>
              </a:buClr>
              <a:buSzPts val="2100"/>
              <a:buFont typeface="Arial"/>
              <a:buNone/>
              <a:tabLst/>
              <a:defRPr/>
            </a:pPr>
            <a:r>
              <a:rPr kumimoji="0" lang="en" sz="2400" b="0" i="0" u="none" strike="noStrike" kern="0" cap="none" spc="0" normalizeH="0" baseline="0" noProof="0" dirty="0">
                <a:ln>
                  <a:noFill/>
                </a:ln>
                <a:solidFill>
                  <a:srgbClr val="000000"/>
                </a:solidFill>
                <a:effectLst/>
                <a:uLnTx/>
                <a:uFillTx/>
                <a:latin typeface="Arial" panose="020B0604020202020204" pitchFamily="34" charset="0"/>
                <a:ea typeface="Calibri"/>
                <a:cs typeface="Arial" panose="020B0604020202020204" pitchFamily="34" charset="0"/>
                <a:sym typeface="Calibri"/>
              </a:rPr>
              <a:t>Fly ash is primarily generated during coal combustion in power plant boilers for electricity production.</a:t>
            </a:r>
          </a:p>
          <a:p>
            <a:pPr marL="0" marR="0" lvl="0" indent="0" algn="just" defTabSz="914400" rtl="0" eaLnBrk="1" fontAlgn="auto" latinLnBrk="0" hangingPunct="1">
              <a:lnSpc>
                <a:spcPct val="90000"/>
              </a:lnSpc>
              <a:spcBef>
                <a:spcPts val="800"/>
              </a:spcBef>
              <a:spcAft>
                <a:spcPts val="0"/>
              </a:spcAft>
              <a:buClr>
                <a:srgbClr val="000000"/>
              </a:buClr>
              <a:buSzPts val="2100"/>
              <a:buFont typeface="Arial"/>
              <a:buNone/>
              <a:tabLst/>
              <a:defRPr/>
            </a:pPr>
            <a:r>
              <a:rPr kumimoji="0" lang="en" sz="2400" b="0" i="0" u="none" strike="noStrike" kern="0" cap="none" spc="0" normalizeH="0" baseline="0" noProof="0" dirty="0">
                <a:ln>
                  <a:noFill/>
                </a:ln>
                <a:solidFill>
                  <a:srgbClr val="000000"/>
                </a:solidFill>
                <a:effectLst/>
                <a:uLnTx/>
                <a:uFillTx/>
                <a:latin typeface="Arial" panose="020B0604020202020204" pitchFamily="34" charset="0"/>
                <a:ea typeface="Calibri"/>
                <a:cs typeface="Arial" panose="020B0604020202020204" pitchFamily="34" charset="0"/>
                <a:sym typeface="Calibri"/>
              </a:rPr>
              <a:t> </a:t>
            </a:r>
            <a:r>
              <a:rPr kumimoji="0" lang="en-US" sz="2400" b="0" i="0" u="none" strike="noStrike" kern="0" cap="none" spc="0" normalizeH="0" baseline="0" noProof="0" dirty="0">
                <a:ln>
                  <a:noFill/>
                </a:ln>
                <a:solidFill>
                  <a:srgbClr val="000000"/>
                </a:solidFill>
                <a:effectLst/>
                <a:uLnTx/>
                <a:uFillTx/>
                <a:latin typeface="Arial" panose="020B0604020202020204" pitchFamily="34" charset="0"/>
                <a:ea typeface="Calibri"/>
                <a:cs typeface="Arial" panose="020B0604020202020204" pitchFamily="34" charset="0"/>
                <a:sym typeface="Calibri"/>
              </a:rPr>
              <a:t>Fly ash is categorized into two main types: Class F and Class C. Class F fly ash is derived from the combustion of anthracite or bituminous coal and is characterized by a low calcium oxide content. </a:t>
            </a:r>
          </a:p>
          <a:p>
            <a:pPr marL="0" marR="0" lvl="0" indent="0" algn="just" defTabSz="914400" rtl="0" eaLnBrk="1" fontAlgn="auto" latinLnBrk="0" hangingPunct="1">
              <a:lnSpc>
                <a:spcPct val="90000"/>
              </a:lnSpc>
              <a:spcBef>
                <a:spcPts val="800"/>
              </a:spcBef>
              <a:spcAft>
                <a:spcPts val="0"/>
              </a:spcAft>
              <a:buClr>
                <a:srgbClr val="000000"/>
              </a:buClr>
              <a:buSzPts val="2100"/>
              <a:buFont typeface="Arial"/>
              <a:buNone/>
              <a:tabLst/>
              <a:defRPr/>
            </a:pPr>
            <a:r>
              <a:rPr kumimoji="0" lang="en-US" sz="2400" b="0" i="0" u="none" strike="noStrike" kern="0" cap="none" spc="0" normalizeH="0" baseline="0" noProof="0" dirty="0">
                <a:ln>
                  <a:noFill/>
                </a:ln>
                <a:solidFill>
                  <a:srgbClr val="000000"/>
                </a:solidFill>
                <a:effectLst/>
                <a:uLnTx/>
                <a:uFillTx/>
                <a:latin typeface="Arial" panose="020B0604020202020204" pitchFamily="34" charset="0"/>
                <a:ea typeface="Calibri"/>
                <a:cs typeface="Arial" panose="020B0604020202020204" pitchFamily="34" charset="0"/>
                <a:sym typeface="Calibri"/>
              </a:rPr>
              <a:t>In contrast, Class C fly ash is produced from the combustion of sub-bituminous or lignite coal and contains a higher proportion of calcium oxide. The type of fly ash significantly influences its properties and potential applications </a:t>
            </a:r>
          </a:p>
          <a:p>
            <a:pPr marL="0" marR="0" lvl="0" indent="0" algn="just" defTabSz="914400" rtl="0" eaLnBrk="1" fontAlgn="auto" latinLnBrk="0" hangingPunct="1">
              <a:lnSpc>
                <a:spcPct val="90000"/>
              </a:lnSpc>
              <a:spcBef>
                <a:spcPts val="800"/>
              </a:spcBef>
              <a:spcAft>
                <a:spcPts val="0"/>
              </a:spcAft>
              <a:buClr>
                <a:srgbClr val="000000"/>
              </a:buClr>
              <a:buSzPts val="2100"/>
              <a:buFont typeface="Arial"/>
              <a:buNone/>
              <a:tabLst/>
              <a:defRPr/>
            </a:pPr>
            <a:endParaRPr kumimoji="0" sz="2400" b="0" i="0" u="none" strike="noStrike" kern="0" cap="none" spc="0" normalizeH="0" baseline="0" noProof="0" dirty="0">
              <a:ln>
                <a:noFill/>
              </a:ln>
              <a:solidFill>
                <a:srgbClr val="000000"/>
              </a:solidFill>
              <a:effectLst/>
              <a:highlight>
                <a:srgbClr val="FFFF00"/>
              </a:highlight>
              <a:uLnTx/>
              <a:uFillTx/>
              <a:latin typeface="Calibri"/>
              <a:ea typeface="Calibri"/>
              <a:cs typeface="Calibri"/>
              <a:sym typeface="Calibri"/>
            </a:endParaRPr>
          </a:p>
        </p:txBody>
      </p:sp>
      <p:pic>
        <p:nvPicPr>
          <p:cNvPr id="190" name="Google Shape;190;p33" descr="EIZ Green Logo"/>
          <p:cNvPicPr preferRelativeResize="0"/>
          <p:nvPr/>
        </p:nvPicPr>
        <p:blipFill rotWithShape="1">
          <a:blip r:embed="rId8">
            <a:alphaModFix/>
          </a:blip>
          <a:srcRect/>
          <a:stretch/>
        </p:blipFill>
        <p:spPr>
          <a:xfrm>
            <a:off x="0" y="4629150"/>
            <a:ext cx="514350" cy="529590"/>
          </a:xfrm>
          <a:prstGeom prst="rect">
            <a:avLst/>
          </a:prstGeom>
          <a:solidFill>
            <a:srgbClr val="FFFF00">
              <a:alpha val="0"/>
            </a:srgbClr>
          </a:solid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pic>
        <p:nvPicPr>
          <p:cNvPr id="199" name="Google Shape;199;p34" descr="EIZ Green Logo"/>
          <p:cNvPicPr preferRelativeResize="0"/>
          <p:nvPr/>
        </p:nvPicPr>
        <p:blipFill rotWithShape="1">
          <a:blip r:embed="rId3">
            <a:alphaModFix/>
          </a:blip>
          <a:srcRect/>
          <a:stretch/>
        </p:blipFill>
        <p:spPr>
          <a:xfrm>
            <a:off x="0" y="4629150"/>
            <a:ext cx="514350" cy="529590"/>
          </a:xfrm>
          <a:prstGeom prst="rect">
            <a:avLst/>
          </a:prstGeom>
          <a:solidFill>
            <a:srgbClr val="FFFF00">
              <a:alpha val="0"/>
            </a:srgbClr>
          </a:solidFill>
          <a:ln>
            <a:noFill/>
          </a:ln>
        </p:spPr>
      </p:pic>
      <p:graphicFrame>
        <p:nvGraphicFramePr>
          <p:cNvPr id="2" name="Diagram 1">
            <a:extLst>
              <a:ext uri="{FF2B5EF4-FFF2-40B4-BE49-F238E27FC236}">
                <a16:creationId xmlns:a16="http://schemas.microsoft.com/office/drawing/2014/main" id="{B57B4273-1260-45F0-B2D3-7062C828AA18}"/>
              </a:ext>
            </a:extLst>
          </p:cNvPr>
          <p:cNvGraphicFramePr/>
          <p:nvPr/>
        </p:nvGraphicFramePr>
        <p:xfrm>
          <a:off x="449317" y="273844"/>
          <a:ext cx="8066033" cy="52959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01" name="Google Shape;201;p34"/>
          <p:cNvSpPr txBox="1">
            <a:spLocks noGrp="1"/>
          </p:cNvSpPr>
          <p:nvPr>
            <p:ph type="body" idx="1"/>
          </p:nvPr>
        </p:nvSpPr>
        <p:spPr>
          <a:xfrm>
            <a:off x="228600" y="742950"/>
            <a:ext cx="8686800" cy="4126706"/>
          </a:xfrm>
          <a:prstGeom prst="rect">
            <a:avLst/>
          </a:prstGeom>
          <a:noFill/>
          <a:ln>
            <a:noFill/>
          </a:ln>
        </p:spPr>
        <p:txBody>
          <a:bodyPr spcFirstLastPara="1" wrap="square" lIns="68575" tIns="34275" rIns="68575" bIns="34275" anchor="t" anchorCtr="0">
            <a:normAutofit/>
          </a:bodyPr>
          <a:lstStyle/>
          <a:p>
            <a:pPr marL="177800" lvl="0" indent="-171450" algn="just" rtl="0">
              <a:lnSpc>
                <a:spcPct val="90000"/>
              </a:lnSpc>
              <a:spcBef>
                <a:spcPts val="0"/>
              </a:spcBef>
              <a:spcAft>
                <a:spcPts val="0"/>
              </a:spcAft>
              <a:buClr>
                <a:schemeClr val="dk1"/>
              </a:buClr>
              <a:buSzPts val="2100"/>
              <a:buChar char="•"/>
            </a:pPr>
            <a:r>
              <a:rPr lang="en" sz="2400" dirty="0">
                <a:latin typeface="Arial"/>
                <a:ea typeface="Arial"/>
                <a:cs typeface="Arial"/>
                <a:sym typeface="Arial"/>
              </a:rPr>
              <a:t>Fly ash consists of fine, spherical particles that are carried by flue gases during combustion. Its composition depends on the type of coal burned, combustion conditions, and the type of power plant. Common components of fly ash include silicon dioxide (SiO₂), aluminum oxide (Al₂O₃), iron oxide (Fe₂O₃), calcium oxide (CaO), and unburnt carbon.</a:t>
            </a:r>
            <a:endParaRPr sz="2400" dirty="0">
              <a:latin typeface="Arial"/>
              <a:ea typeface="Arial"/>
              <a:cs typeface="Arial"/>
              <a:sym typeface="Arial"/>
            </a:endParaRPr>
          </a:p>
          <a:p>
            <a:pPr marL="177800" lvl="0" indent="-171450" algn="just" rtl="0">
              <a:lnSpc>
                <a:spcPct val="90000"/>
              </a:lnSpc>
              <a:spcBef>
                <a:spcPts val="800"/>
              </a:spcBef>
              <a:spcAft>
                <a:spcPts val="0"/>
              </a:spcAft>
              <a:buClr>
                <a:schemeClr val="dk1"/>
              </a:buClr>
              <a:buSzPts val="2100"/>
              <a:buChar char="•"/>
            </a:pPr>
            <a:r>
              <a:rPr lang="en" sz="2400" dirty="0">
                <a:latin typeface="Arial"/>
                <a:ea typeface="Arial"/>
                <a:cs typeface="Arial"/>
                <a:sym typeface="Arial"/>
              </a:rPr>
              <a:t>A study by Chilikwazi on fly Ash Class F from Maamba collieries had composition of heavy metals presence in their descending order </a:t>
            </a:r>
            <a:r>
              <a:rPr lang="en" sz="2400" b="1" dirty="0">
                <a:latin typeface="Arial"/>
                <a:ea typeface="Arial"/>
                <a:cs typeface="Arial"/>
                <a:sym typeface="Arial"/>
              </a:rPr>
              <a:t>Fe&gt;PB&gt;Zn&gt;Cu&gt;Ni&gt;Cd. </a:t>
            </a:r>
            <a:endParaRPr sz="2400" dirty="0">
              <a:latin typeface="Arial"/>
              <a:ea typeface="Arial"/>
              <a:cs typeface="Arial"/>
              <a:sym typeface="Arial"/>
            </a:endParaRPr>
          </a:p>
          <a:p>
            <a:pPr marL="177800" lvl="0" indent="-38100" algn="l" rtl="0">
              <a:lnSpc>
                <a:spcPct val="90000"/>
              </a:lnSpc>
              <a:spcBef>
                <a:spcPts val="800"/>
              </a:spcBef>
              <a:spcAft>
                <a:spcPts val="0"/>
              </a:spcAft>
              <a:buClr>
                <a:schemeClr val="dk1"/>
              </a:buClr>
              <a:buSzPts val="2100"/>
              <a:buNone/>
            </a:pPr>
            <a:endParaRP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pic>
        <p:nvPicPr>
          <p:cNvPr id="206" name="Google Shape;206;p35" descr="EIZ Green Logo"/>
          <p:cNvPicPr preferRelativeResize="0"/>
          <p:nvPr/>
        </p:nvPicPr>
        <p:blipFill rotWithShape="1">
          <a:blip r:embed="rId3">
            <a:alphaModFix/>
          </a:blip>
          <a:srcRect/>
          <a:stretch/>
        </p:blipFill>
        <p:spPr>
          <a:xfrm>
            <a:off x="0" y="4629150"/>
            <a:ext cx="514350" cy="529590"/>
          </a:xfrm>
          <a:prstGeom prst="rect">
            <a:avLst/>
          </a:prstGeom>
          <a:solidFill>
            <a:srgbClr val="FFFF00">
              <a:alpha val="0"/>
            </a:srgbClr>
          </a:solidFill>
          <a:ln>
            <a:noFill/>
          </a:ln>
        </p:spPr>
      </p:pic>
      <p:graphicFrame>
        <p:nvGraphicFramePr>
          <p:cNvPr id="2" name="Diagram 1">
            <a:extLst>
              <a:ext uri="{FF2B5EF4-FFF2-40B4-BE49-F238E27FC236}">
                <a16:creationId xmlns:a16="http://schemas.microsoft.com/office/drawing/2014/main" id="{3A9D24C7-BB6B-45D0-AAF6-D93BE7485F1A}"/>
              </a:ext>
            </a:extLst>
          </p:cNvPr>
          <p:cNvGraphicFramePr/>
          <p:nvPr/>
        </p:nvGraphicFramePr>
        <p:xfrm>
          <a:off x="628650" y="273844"/>
          <a:ext cx="7886700" cy="58340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08" name="Google Shape;208;p35"/>
          <p:cNvSpPr txBox="1">
            <a:spLocks noGrp="1"/>
          </p:cNvSpPr>
          <p:nvPr>
            <p:ph type="body" idx="1"/>
          </p:nvPr>
        </p:nvSpPr>
        <p:spPr>
          <a:xfrm>
            <a:off x="285750" y="857250"/>
            <a:ext cx="8629650" cy="4012406"/>
          </a:xfrm>
          <a:prstGeom prst="rect">
            <a:avLst/>
          </a:prstGeom>
          <a:noFill/>
          <a:ln>
            <a:noFill/>
          </a:ln>
        </p:spPr>
        <p:txBody>
          <a:bodyPr spcFirstLastPara="1" wrap="square" lIns="68575" tIns="34275" rIns="68575" bIns="34275" anchor="t" anchorCtr="0">
            <a:normAutofit/>
          </a:bodyPr>
          <a:lstStyle/>
          <a:p>
            <a:pPr marL="177800" lvl="0" indent="-171450" algn="l" rtl="0">
              <a:lnSpc>
                <a:spcPct val="90000"/>
              </a:lnSpc>
              <a:spcBef>
                <a:spcPts val="0"/>
              </a:spcBef>
              <a:spcAft>
                <a:spcPts val="0"/>
              </a:spcAft>
              <a:buClr>
                <a:schemeClr val="dk1"/>
              </a:buClr>
              <a:buSzPts val="2100"/>
              <a:buChar char="•"/>
            </a:pPr>
            <a:r>
              <a:rPr lang="en" sz="2400" dirty="0">
                <a:latin typeface="+mj-lt"/>
              </a:rPr>
              <a:t>Main supply of Fly ash (predominantly Class F) is Maamba Energy Ltd, as a by-product of thermal grade coal combustion for electricity generation ( current capacity 300MW, expansion underway to 600MW.</a:t>
            </a:r>
            <a:endParaRPr sz="2400" dirty="0">
              <a:latin typeface="+mj-lt"/>
            </a:endParaRPr>
          </a:p>
          <a:p>
            <a:pPr marL="177800" lvl="0" indent="-171450" algn="l" rtl="0">
              <a:lnSpc>
                <a:spcPct val="90000"/>
              </a:lnSpc>
              <a:spcBef>
                <a:spcPts val="800"/>
              </a:spcBef>
              <a:spcAft>
                <a:spcPts val="0"/>
              </a:spcAft>
              <a:buClr>
                <a:schemeClr val="dk1"/>
              </a:buClr>
              <a:buSzPts val="2100"/>
              <a:buChar char="•"/>
            </a:pPr>
            <a:r>
              <a:rPr lang="en" sz="2400" dirty="0">
                <a:latin typeface="+mj-lt"/>
              </a:rPr>
              <a:t>According to mining cadaster, there are four exploration active licenses for coal mining, and five active mining licenses (large and small scale) for coal mining, Maamba inclusive. </a:t>
            </a:r>
            <a:endParaRPr sz="2400" dirty="0">
              <a:latin typeface="+mj-lt"/>
            </a:endParaRPr>
          </a:p>
          <a:p>
            <a:pPr marL="177800" lvl="0" indent="-171450" algn="l" rtl="0">
              <a:lnSpc>
                <a:spcPct val="90000"/>
              </a:lnSpc>
              <a:spcBef>
                <a:spcPts val="800"/>
              </a:spcBef>
              <a:spcAft>
                <a:spcPts val="0"/>
              </a:spcAft>
              <a:buClr>
                <a:schemeClr val="dk1"/>
              </a:buClr>
              <a:buSzPts val="2100"/>
              <a:buChar char="•"/>
            </a:pPr>
            <a:r>
              <a:rPr lang="en" sz="2400" dirty="0">
                <a:latin typeface="+mj-lt"/>
              </a:rPr>
              <a:t>This signifies an increase in accumulation of waste fly Ash, presenting significant environmental impact</a:t>
            </a:r>
            <a:endParaRPr sz="2400" dirty="0">
              <a:latin typeface="+mj-lt"/>
            </a:endParaRPr>
          </a:p>
          <a:p>
            <a:pPr marL="520700" lvl="1" indent="-63500" algn="l" rtl="0">
              <a:lnSpc>
                <a:spcPct val="90000"/>
              </a:lnSpc>
              <a:spcBef>
                <a:spcPts val="400"/>
              </a:spcBef>
              <a:spcAft>
                <a:spcPts val="0"/>
              </a:spcAft>
              <a:buClr>
                <a:schemeClr val="dk1"/>
              </a:buClr>
              <a:buSzPts val="1800"/>
              <a:buNone/>
            </a:pPr>
            <a:endParaRPr dirty="0"/>
          </a:p>
          <a:p>
            <a:pPr marL="520700" lvl="1" indent="-63500" algn="l" rtl="0">
              <a:lnSpc>
                <a:spcPct val="90000"/>
              </a:lnSpc>
              <a:spcBef>
                <a:spcPts val="400"/>
              </a:spcBef>
              <a:spcAft>
                <a:spcPts val="0"/>
              </a:spcAft>
              <a:buClr>
                <a:schemeClr val="dk1"/>
              </a:buClr>
              <a:buSzPts val="1800"/>
              <a:buNone/>
            </a:pPr>
            <a:endParaRPr dirty="0"/>
          </a:p>
          <a:p>
            <a:pPr marL="177800" lvl="0" indent="-38100" algn="l" rtl="0">
              <a:lnSpc>
                <a:spcPct val="90000"/>
              </a:lnSpc>
              <a:spcBef>
                <a:spcPts val="800"/>
              </a:spcBef>
              <a:spcAft>
                <a:spcPts val="0"/>
              </a:spcAft>
              <a:buClr>
                <a:schemeClr val="dk1"/>
              </a:buClr>
              <a:buSzPts val="2100"/>
              <a:buNone/>
            </a:pPr>
            <a:endParaRPr dirty="0"/>
          </a:p>
          <a:p>
            <a:pPr marL="177800" lvl="0" indent="-38100" algn="l" rtl="0">
              <a:lnSpc>
                <a:spcPct val="90000"/>
              </a:lnSpc>
              <a:spcBef>
                <a:spcPts val="800"/>
              </a:spcBef>
              <a:spcAft>
                <a:spcPts val="0"/>
              </a:spcAft>
              <a:buClr>
                <a:schemeClr val="dk1"/>
              </a:buClr>
              <a:buSzPts val="2100"/>
              <a:buNone/>
            </a:pPr>
            <a:endParaRP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pic>
        <p:nvPicPr>
          <p:cNvPr id="213" name="Google Shape;213;p36" descr="EIZ Green Logo"/>
          <p:cNvPicPr preferRelativeResize="0"/>
          <p:nvPr/>
        </p:nvPicPr>
        <p:blipFill rotWithShape="1">
          <a:blip r:embed="rId3">
            <a:alphaModFix/>
          </a:blip>
          <a:srcRect/>
          <a:stretch/>
        </p:blipFill>
        <p:spPr>
          <a:xfrm>
            <a:off x="0" y="4629150"/>
            <a:ext cx="514350" cy="529590"/>
          </a:xfrm>
          <a:prstGeom prst="rect">
            <a:avLst/>
          </a:prstGeom>
          <a:solidFill>
            <a:srgbClr val="FFFF00">
              <a:alpha val="0"/>
            </a:srgbClr>
          </a:solidFill>
          <a:ln>
            <a:noFill/>
          </a:ln>
        </p:spPr>
      </p:pic>
      <p:graphicFrame>
        <p:nvGraphicFramePr>
          <p:cNvPr id="2" name="Diagram 1">
            <a:extLst>
              <a:ext uri="{FF2B5EF4-FFF2-40B4-BE49-F238E27FC236}">
                <a16:creationId xmlns:a16="http://schemas.microsoft.com/office/drawing/2014/main" id="{44CAFA82-3DA4-4152-B1AA-A0E77E452C6D}"/>
              </a:ext>
            </a:extLst>
          </p:cNvPr>
          <p:cNvGraphicFramePr/>
          <p:nvPr/>
        </p:nvGraphicFramePr>
        <p:xfrm>
          <a:off x="628650" y="273844"/>
          <a:ext cx="7886700" cy="58340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15" name="Google Shape;215;p36"/>
          <p:cNvSpPr txBox="1">
            <a:spLocks noGrp="1"/>
          </p:cNvSpPr>
          <p:nvPr>
            <p:ph type="body" idx="1"/>
          </p:nvPr>
        </p:nvSpPr>
        <p:spPr>
          <a:xfrm>
            <a:off x="285750" y="857250"/>
            <a:ext cx="8629800" cy="4012500"/>
          </a:xfrm>
          <a:prstGeom prst="rect">
            <a:avLst/>
          </a:prstGeom>
          <a:noFill/>
          <a:ln>
            <a:noFill/>
          </a:ln>
        </p:spPr>
        <p:txBody>
          <a:bodyPr spcFirstLastPara="1" wrap="square" lIns="68575" tIns="34275" rIns="68575" bIns="34275" anchor="t" anchorCtr="0">
            <a:normAutofit fontScale="92500" lnSpcReduction="20000"/>
          </a:bodyPr>
          <a:lstStyle/>
          <a:p>
            <a:pPr marL="520700" lvl="1" indent="-177800" algn="l" rtl="0">
              <a:lnSpc>
                <a:spcPct val="90000"/>
              </a:lnSpc>
              <a:spcBef>
                <a:spcPts val="0"/>
              </a:spcBef>
              <a:spcAft>
                <a:spcPts val="0"/>
              </a:spcAft>
              <a:buClr>
                <a:schemeClr val="dk1"/>
              </a:buClr>
              <a:buSzPts val="1800"/>
              <a:buChar char="•"/>
            </a:pPr>
            <a:r>
              <a:rPr lang="en" sz="2600" dirty="0">
                <a:latin typeface="Arial"/>
                <a:ea typeface="Arial"/>
                <a:cs typeface="Arial"/>
                <a:sym typeface="Arial"/>
              </a:rPr>
              <a:t>Heavy metal leaching and contamination - ash contains trace elements as earlier outlined, therefore, rainwater infiltration can dissolve soluble compounds, generating leachate that may migrate into soil and groundwater systems.</a:t>
            </a:r>
            <a:endParaRPr sz="2600" dirty="0">
              <a:latin typeface="Arial"/>
              <a:ea typeface="Arial"/>
              <a:cs typeface="Arial"/>
              <a:sym typeface="Arial"/>
            </a:endParaRPr>
          </a:p>
          <a:p>
            <a:pPr marL="342900" lvl="1" indent="0" algn="l" rtl="0">
              <a:lnSpc>
                <a:spcPct val="90000"/>
              </a:lnSpc>
              <a:spcBef>
                <a:spcPts val="400"/>
              </a:spcBef>
              <a:spcAft>
                <a:spcPts val="0"/>
              </a:spcAft>
              <a:buClr>
                <a:schemeClr val="dk1"/>
              </a:buClr>
              <a:buSzPts val="1800"/>
              <a:buNone/>
            </a:pPr>
            <a:endParaRPr sz="2600" dirty="0">
              <a:latin typeface="Arial"/>
              <a:ea typeface="Arial"/>
              <a:cs typeface="Arial"/>
              <a:sym typeface="Arial"/>
            </a:endParaRPr>
          </a:p>
          <a:p>
            <a:pPr marL="520700" lvl="1" indent="-177800" algn="l" rtl="0">
              <a:lnSpc>
                <a:spcPct val="90000"/>
              </a:lnSpc>
              <a:spcBef>
                <a:spcPts val="400"/>
              </a:spcBef>
              <a:spcAft>
                <a:spcPts val="0"/>
              </a:spcAft>
              <a:buClr>
                <a:schemeClr val="dk1"/>
              </a:buClr>
              <a:buSzPts val="1800"/>
              <a:buChar char="•"/>
            </a:pPr>
            <a:r>
              <a:rPr lang="en" sz="2600" dirty="0">
                <a:latin typeface="Arial"/>
                <a:ea typeface="Arial"/>
                <a:cs typeface="Arial"/>
                <a:sym typeface="Arial"/>
              </a:rPr>
              <a:t>Air quality and dust - fly ash is very fine particulate material, typically consisting of silt-sized or smaller particles that can easily become airborne when dry. </a:t>
            </a:r>
            <a:endParaRPr sz="2600" dirty="0">
              <a:latin typeface="Arial"/>
              <a:ea typeface="Arial"/>
              <a:cs typeface="Arial"/>
              <a:sym typeface="Arial"/>
            </a:endParaRPr>
          </a:p>
          <a:p>
            <a:pPr marL="0" lvl="1" indent="0" algn="l" rtl="0">
              <a:lnSpc>
                <a:spcPct val="90000"/>
              </a:lnSpc>
              <a:spcBef>
                <a:spcPts val="400"/>
              </a:spcBef>
              <a:spcAft>
                <a:spcPts val="0"/>
              </a:spcAft>
              <a:buClr>
                <a:schemeClr val="dk1"/>
              </a:buClr>
              <a:buSzPts val="1800"/>
              <a:buNone/>
            </a:pPr>
            <a:endParaRPr sz="2600" dirty="0">
              <a:latin typeface="Arial"/>
              <a:ea typeface="Arial"/>
              <a:cs typeface="Arial"/>
              <a:sym typeface="Arial"/>
            </a:endParaRPr>
          </a:p>
          <a:p>
            <a:pPr marL="520700" lvl="1" indent="-177800" algn="l" rtl="0">
              <a:lnSpc>
                <a:spcPct val="90000"/>
              </a:lnSpc>
              <a:spcBef>
                <a:spcPts val="400"/>
              </a:spcBef>
              <a:spcAft>
                <a:spcPts val="0"/>
              </a:spcAft>
              <a:buClr>
                <a:schemeClr val="dk1"/>
              </a:buClr>
              <a:buSzPts val="1800"/>
              <a:buChar char="•"/>
            </a:pPr>
            <a:r>
              <a:rPr lang="en" sz="2600" dirty="0">
                <a:latin typeface="Arial"/>
                <a:ea typeface="Arial"/>
                <a:cs typeface="Arial"/>
                <a:sym typeface="Arial"/>
              </a:rPr>
              <a:t>Build up of ash deposits reducing land availability. - coal combustion produces large volumes of Ash typically 15-30% of the original coal mass. Long term accumulation can create land availability constraints. </a:t>
            </a:r>
            <a:endParaRPr sz="2600" dirty="0">
              <a:latin typeface="Arial"/>
              <a:ea typeface="Arial"/>
              <a:cs typeface="Arial"/>
              <a:sym typeface="Arial"/>
            </a:endParaRPr>
          </a:p>
          <a:p>
            <a:pPr marL="0" lvl="0" indent="0" algn="l" rtl="0">
              <a:lnSpc>
                <a:spcPct val="90000"/>
              </a:lnSpc>
              <a:spcBef>
                <a:spcPts val="800"/>
              </a:spcBef>
              <a:spcAft>
                <a:spcPts val="0"/>
              </a:spcAft>
              <a:buClr>
                <a:schemeClr val="dk1"/>
              </a:buClr>
              <a:buSzPts val="2100"/>
              <a:buNone/>
            </a:pPr>
            <a:endParaRP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pic>
        <p:nvPicPr>
          <p:cNvPr id="239" name="Google Shape;239;p40" descr="EIZ Green Logo"/>
          <p:cNvPicPr preferRelativeResize="0"/>
          <p:nvPr/>
        </p:nvPicPr>
        <p:blipFill rotWithShape="1">
          <a:blip r:embed="rId3">
            <a:alphaModFix/>
          </a:blip>
          <a:srcRect/>
          <a:stretch/>
        </p:blipFill>
        <p:spPr>
          <a:xfrm>
            <a:off x="0" y="4629150"/>
            <a:ext cx="514350" cy="529590"/>
          </a:xfrm>
          <a:prstGeom prst="rect">
            <a:avLst/>
          </a:prstGeom>
          <a:solidFill>
            <a:srgbClr val="FFFF00">
              <a:alpha val="0"/>
            </a:srgbClr>
          </a:solidFill>
          <a:ln>
            <a:noFill/>
          </a:ln>
        </p:spPr>
      </p:pic>
      <p:graphicFrame>
        <p:nvGraphicFramePr>
          <p:cNvPr id="2" name="Diagram 1">
            <a:extLst>
              <a:ext uri="{FF2B5EF4-FFF2-40B4-BE49-F238E27FC236}">
                <a16:creationId xmlns:a16="http://schemas.microsoft.com/office/drawing/2014/main" id="{CD6A2CE1-9970-48B1-971F-BE282AB6442A}"/>
              </a:ext>
            </a:extLst>
          </p:cNvPr>
          <p:cNvGraphicFramePr/>
          <p:nvPr>
            <p:extLst>
              <p:ext uri="{D42A27DB-BD31-4B8C-83A1-F6EECF244321}">
                <p14:modId xmlns:p14="http://schemas.microsoft.com/office/powerpoint/2010/main" val="1111396853"/>
              </p:ext>
            </p:extLst>
          </p:nvPr>
        </p:nvGraphicFramePr>
        <p:xfrm>
          <a:off x="354724" y="273844"/>
          <a:ext cx="8160626" cy="5835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41" name="Google Shape;241;p40"/>
          <p:cNvSpPr txBox="1">
            <a:spLocks noGrp="1"/>
          </p:cNvSpPr>
          <p:nvPr>
            <p:ph type="body" idx="1"/>
          </p:nvPr>
        </p:nvSpPr>
        <p:spPr>
          <a:xfrm>
            <a:off x="285749" y="857249"/>
            <a:ext cx="8763657" cy="4116771"/>
          </a:xfrm>
          <a:prstGeom prst="rect">
            <a:avLst/>
          </a:prstGeom>
          <a:noFill/>
          <a:ln>
            <a:noFill/>
          </a:ln>
        </p:spPr>
        <p:txBody>
          <a:bodyPr spcFirstLastPara="1" wrap="square" lIns="68575" tIns="34275" rIns="68575" bIns="34275" anchor="t" anchorCtr="0">
            <a:normAutofit fontScale="92500" lnSpcReduction="20000"/>
          </a:bodyPr>
          <a:lstStyle/>
          <a:p>
            <a:pPr marL="0" lvl="0" indent="0" algn="l" rtl="0">
              <a:spcBef>
                <a:spcPts val="800"/>
              </a:spcBef>
              <a:spcAft>
                <a:spcPts val="0"/>
              </a:spcAft>
              <a:buNone/>
            </a:pPr>
            <a:endParaRPr dirty="0"/>
          </a:p>
          <a:p>
            <a:pPr marL="0" lvl="0" indent="0" algn="l" rtl="0">
              <a:spcBef>
                <a:spcPts val="800"/>
              </a:spcBef>
              <a:spcAft>
                <a:spcPts val="0"/>
              </a:spcAft>
              <a:buSzPct val="100000"/>
              <a:buNone/>
            </a:pPr>
            <a:r>
              <a:rPr lang="en" sz="2600" dirty="0">
                <a:latin typeface="Arial" panose="020B0604020202020204" pitchFamily="34" charset="0"/>
                <a:cs typeface="Arial" panose="020B0604020202020204" pitchFamily="34" charset="0"/>
              </a:rPr>
              <a:t>The study initially focused on Magazine Junction borrow pit to establish baseline behaviour</a:t>
            </a:r>
            <a:r>
              <a:rPr lang="en" sz="3400" dirty="0">
                <a:latin typeface="Arial" panose="020B0604020202020204" pitchFamily="34" charset="0"/>
                <a:cs typeface="Arial" panose="020B0604020202020204" pitchFamily="34" charset="0"/>
              </a:rPr>
              <a:t>.</a:t>
            </a:r>
            <a:endParaRPr sz="3400" dirty="0">
              <a:latin typeface="Arial" panose="020B0604020202020204" pitchFamily="34" charset="0"/>
              <a:cs typeface="Arial" panose="020B0604020202020204" pitchFamily="34" charset="0"/>
            </a:endParaRPr>
          </a:p>
          <a:p>
            <a:pPr marL="177800" lvl="0" indent="0" algn="l" rtl="0">
              <a:spcBef>
                <a:spcPts val="800"/>
              </a:spcBef>
              <a:spcAft>
                <a:spcPts val="0"/>
              </a:spcAft>
              <a:buNone/>
            </a:pPr>
            <a:endParaRPr sz="3400" dirty="0">
              <a:latin typeface="Arial" panose="020B0604020202020204" pitchFamily="34" charset="0"/>
              <a:cs typeface="Arial" panose="020B0604020202020204" pitchFamily="34" charset="0"/>
            </a:endParaRPr>
          </a:p>
          <a:p>
            <a:pPr marL="177800" lvl="0" indent="0" algn="l" rtl="0">
              <a:spcBef>
                <a:spcPts val="800"/>
              </a:spcBef>
              <a:spcAft>
                <a:spcPts val="0"/>
              </a:spcAft>
              <a:buNone/>
            </a:pPr>
            <a:endParaRPr sz="2800" dirty="0">
              <a:latin typeface="Arial" panose="020B0604020202020204" pitchFamily="34" charset="0"/>
              <a:cs typeface="Arial" panose="020B0604020202020204" pitchFamily="34" charset="0"/>
            </a:endParaRPr>
          </a:p>
          <a:p>
            <a:pPr marL="0" lvl="0" indent="0" algn="l" rtl="0">
              <a:spcBef>
                <a:spcPts val="800"/>
              </a:spcBef>
              <a:spcAft>
                <a:spcPts val="0"/>
              </a:spcAft>
              <a:buNone/>
            </a:pPr>
            <a:endParaRPr sz="2800" dirty="0">
              <a:latin typeface="Arial" panose="020B0604020202020204" pitchFamily="34" charset="0"/>
              <a:cs typeface="Arial" panose="020B0604020202020204" pitchFamily="34" charset="0"/>
            </a:endParaRPr>
          </a:p>
          <a:p>
            <a:pPr marL="177800" lvl="0" indent="-182245" algn="l" rtl="0">
              <a:spcBef>
                <a:spcPts val="800"/>
              </a:spcBef>
              <a:spcAft>
                <a:spcPts val="0"/>
              </a:spcAft>
              <a:buSzPct val="100000"/>
              <a:buChar char="•"/>
            </a:pPr>
            <a:r>
              <a:rPr lang="en" sz="2800" dirty="0">
                <a:latin typeface="Arial" panose="020B0604020202020204" pitchFamily="34" charset="0"/>
                <a:cs typeface="Arial" panose="020B0604020202020204" pitchFamily="34" charset="0"/>
              </a:rPr>
              <a:t>Different cement–fly ash ratios were tested to observe strength development.</a:t>
            </a:r>
            <a:endParaRPr sz="2800" dirty="0">
              <a:latin typeface="Arial" panose="020B0604020202020204" pitchFamily="34" charset="0"/>
              <a:cs typeface="Arial" panose="020B0604020202020204" pitchFamily="34" charset="0"/>
            </a:endParaRPr>
          </a:p>
          <a:p>
            <a:pPr marL="177800" lvl="0" indent="-182245" algn="l" rtl="0">
              <a:spcBef>
                <a:spcPts val="800"/>
              </a:spcBef>
              <a:spcAft>
                <a:spcPts val="0"/>
              </a:spcAft>
              <a:buSzPct val="100000"/>
              <a:buChar char="•"/>
            </a:pPr>
            <a:r>
              <a:rPr lang="en" sz="2800" dirty="0">
                <a:latin typeface="Arial" panose="020B0604020202020204" pitchFamily="34" charset="0"/>
                <a:cs typeface="Arial" panose="020B0604020202020204" pitchFamily="34" charset="0"/>
              </a:rPr>
              <a:t>Once promising mixes were identified, they were evaluated across additional borrow pits to assess consistency.</a:t>
            </a:r>
            <a:endParaRPr sz="2800" dirty="0">
              <a:latin typeface="Arial" panose="020B0604020202020204" pitchFamily="34" charset="0"/>
              <a:cs typeface="Arial" panose="020B0604020202020204" pitchFamily="34" charset="0"/>
            </a:endParaRPr>
          </a:p>
          <a:p>
            <a:pPr marL="520700" lvl="1" indent="-63500" algn="l" rtl="0">
              <a:lnSpc>
                <a:spcPct val="90000"/>
              </a:lnSpc>
              <a:spcBef>
                <a:spcPts val="400"/>
              </a:spcBef>
              <a:spcAft>
                <a:spcPts val="0"/>
              </a:spcAft>
              <a:buClr>
                <a:schemeClr val="dk1"/>
              </a:buClr>
              <a:buSzPct val="100000"/>
              <a:buNone/>
            </a:pPr>
            <a:endParaRPr dirty="0"/>
          </a:p>
          <a:p>
            <a:pPr marL="520700" lvl="1" indent="-63500" algn="l" rtl="0">
              <a:lnSpc>
                <a:spcPct val="90000"/>
              </a:lnSpc>
              <a:spcBef>
                <a:spcPts val="400"/>
              </a:spcBef>
              <a:spcAft>
                <a:spcPts val="0"/>
              </a:spcAft>
              <a:buClr>
                <a:schemeClr val="dk1"/>
              </a:buClr>
              <a:buSzPct val="100000"/>
              <a:buNone/>
            </a:pPr>
            <a:endParaRPr dirty="0"/>
          </a:p>
          <a:p>
            <a:pPr marL="177800" lvl="0" indent="-38100" algn="l" rtl="0">
              <a:lnSpc>
                <a:spcPct val="90000"/>
              </a:lnSpc>
              <a:spcBef>
                <a:spcPts val="800"/>
              </a:spcBef>
              <a:spcAft>
                <a:spcPts val="0"/>
              </a:spcAft>
              <a:buClr>
                <a:schemeClr val="dk1"/>
              </a:buClr>
              <a:buSzPct val="100000"/>
              <a:buNone/>
            </a:pPr>
            <a:endParaRPr dirty="0"/>
          </a:p>
          <a:p>
            <a:pPr marL="177800" lvl="0" indent="-38100" algn="l" rtl="0">
              <a:lnSpc>
                <a:spcPct val="90000"/>
              </a:lnSpc>
              <a:spcBef>
                <a:spcPts val="800"/>
              </a:spcBef>
              <a:spcAft>
                <a:spcPts val="0"/>
              </a:spcAft>
              <a:buClr>
                <a:schemeClr val="dk1"/>
              </a:buClr>
              <a:buSzPct val="100000"/>
              <a:buNone/>
            </a:pPr>
            <a:endParaRPr dirty="0"/>
          </a:p>
        </p:txBody>
      </p:sp>
      <p:pic>
        <p:nvPicPr>
          <p:cNvPr id="242" name="Google Shape;242;p40"/>
          <p:cNvPicPr preferRelativeResize="0"/>
          <p:nvPr/>
        </p:nvPicPr>
        <p:blipFill>
          <a:blip r:embed="rId9">
            <a:alphaModFix/>
          </a:blip>
          <a:stretch>
            <a:fillRect/>
          </a:stretch>
        </p:blipFill>
        <p:spPr>
          <a:xfrm>
            <a:off x="514350" y="1809814"/>
            <a:ext cx="7476449" cy="13104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p39"/>
          <p:cNvSpPr txBox="1">
            <a:spLocks noGrp="1"/>
          </p:cNvSpPr>
          <p:nvPr>
            <p:ph type="body" idx="1"/>
          </p:nvPr>
        </p:nvSpPr>
        <p:spPr>
          <a:xfrm>
            <a:off x="285750" y="857250"/>
            <a:ext cx="3679278" cy="4286250"/>
          </a:xfrm>
          <a:prstGeom prst="rect">
            <a:avLst/>
          </a:prstGeom>
          <a:noFill/>
          <a:ln>
            <a:noFill/>
          </a:ln>
        </p:spPr>
        <p:txBody>
          <a:bodyPr spcFirstLastPara="1" wrap="square" lIns="68575" tIns="34275" rIns="68575" bIns="34275" anchor="t" anchorCtr="0">
            <a:normAutofit fontScale="92500" lnSpcReduction="20000"/>
          </a:bodyPr>
          <a:lstStyle/>
          <a:p>
            <a:pPr marL="0" lvl="0" indent="0" algn="l" rtl="0">
              <a:spcBef>
                <a:spcPts val="800"/>
              </a:spcBef>
              <a:spcAft>
                <a:spcPts val="0"/>
              </a:spcAft>
              <a:buNone/>
            </a:pPr>
            <a:r>
              <a:rPr lang="en" sz="2600" dirty="0">
                <a:latin typeface="+mn-lt"/>
              </a:rPr>
              <a:t>A trial using 6% fly ash only was conducted to test whether it could stabilise soil independently.</a:t>
            </a:r>
            <a:endParaRPr sz="2600" dirty="0">
              <a:latin typeface="+mn-lt"/>
            </a:endParaRPr>
          </a:p>
          <a:p>
            <a:pPr marL="0" lvl="0" indent="0" algn="l" rtl="0">
              <a:spcBef>
                <a:spcPts val="800"/>
              </a:spcBef>
              <a:spcAft>
                <a:spcPts val="0"/>
              </a:spcAft>
              <a:buSzPct val="100000"/>
              <a:buNone/>
            </a:pPr>
            <a:r>
              <a:rPr lang="en" sz="2600" dirty="0">
                <a:latin typeface="+mn-lt"/>
              </a:rPr>
              <a:t>The sample failed during curing and could not withstand the soaking stage required before UCS testing.</a:t>
            </a:r>
            <a:endParaRPr sz="2600" dirty="0">
              <a:latin typeface="+mn-lt"/>
            </a:endParaRPr>
          </a:p>
          <a:p>
            <a:pPr marL="0" lvl="0" indent="0" algn="l" rtl="0">
              <a:spcBef>
                <a:spcPts val="800"/>
              </a:spcBef>
              <a:spcAft>
                <a:spcPts val="0"/>
              </a:spcAft>
              <a:buSzPct val="100000"/>
              <a:buNone/>
            </a:pPr>
            <a:r>
              <a:rPr lang="en" sz="2600" dirty="0">
                <a:latin typeface="+mn-lt"/>
              </a:rPr>
              <a:t>This confirmed that fly ash alone cannot stabilise soil and must be used in combination with cement.</a:t>
            </a:r>
            <a:endParaRPr sz="2600" dirty="0">
              <a:latin typeface="+mn-lt"/>
            </a:endParaRPr>
          </a:p>
          <a:p>
            <a:pPr marL="177800" lvl="0" indent="0" algn="l" rtl="0">
              <a:lnSpc>
                <a:spcPct val="90000"/>
              </a:lnSpc>
              <a:spcBef>
                <a:spcPts val="800"/>
              </a:spcBef>
              <a:spcAft>
                <a:spcPts val="0"/>
              </a:spcAft>
              <a:buNone/>
            </a:pPr>
            <a:endParaRPr dirty="0"/>
          </a:p>
          <a:p>
            <a:pPr marL="520700" lvl="1" indent="-63500" algn="l" rtl="0">
              <a:lnSpc>
                <a:spcPct val="90000"/>
              </a:lnSpc>
              <a:spcBef>
                <a:spcPts val="400"/>
              </a:spcBef>
              <a:spcAft>
                <a:spcPts val="0"/>
              </a:spcAft>
              <a:buClr>
                <a:schemeClr val="dk1"/>
              </a:buClr>
              <a:buSzPct val="100000"/>
              <a:buNone/>
            </a:pPr>
            <a:endParaRPr dirty="0"/>
          </a:p>
          <a:p>
            <a:pPr marL="520700" lvl="1" indent="-63500" algn="l" rtl="0">
              <a:lnSpc>
                <a:spcPct val="90000"/>
              </a:lnSpc>
              <a:spcBef>
                <a:spcPts val="400"/>
              </a:spcBef>
              <a:spcAft>
                <a:spcPts val="0"/>
              </a:spcAft>
              <a:buClr>
                <a:schemeClr val="dk1"/>
              </a:buClr>
              <a:buSzPct val="100000"/>
              <a:buNone/>
            </a:pPr>
            <a:endParaRPr dirty="0"/>
          </a:p>
          <a:p>
            <a:pPr marL="177800" lvl="0" indent="-38100" algn="l" rtl="0">
              <a:lnSpc>
                <a:spcPct val="90000"/>
              </a:lnSpc>
              <a:spcBef>
                <a:spcPts val="800"/>
              </a:spcBef>
              <a:spcAft>
                <a:spcPts val="0"/>
              </a:spcAft>
              <a:buClr>
                <a:schemeClr val="dk1"/>
              </a:buClr>
              <a:buSzPct val="100000"/>
              <a:buNone/>
            </a:pPr>
            <a:endParaRPr dirty="0"/>
          </a:p>
          <a:p>
            <a:pPr marL="177800" lvl="0" indent="-38100" algn="l" rtl="0">
              <a:lnSpc>
                <a:spcPct val="90000"/>
              </a:lnSpc>
              <a:spcBef>
                <a:spcPts val="800"/>
              </a:spcBef>
              <a:spcAft>
                <a:spcPts val="0"/>
              </a:spcAft>
              <a:buClr>
                <a:schemeClr val="dk1"/>
              </a:buClr>
              <a:buSzPct val="100000"/>
              <a:buNone/>
            </a:pPr>
            <a:endParaRPr dirty="0"/>
          </a:p>
        </p:txBody>
      </p:sp>
      <p:pic>
        <p:nvPicPr>
          <p:cNvPr id="232" name="Google Shape;232;p39" descr="EIZ Green Logo"/>
          <p:cNvPicPr preferRelativeResize="0"/>
          <p:nvPr/>
        </p:nvPicPr>
        <p:blipFill rotWithShape="1">
          <a:blip r:embed="rId3">
            <a:alphaModFix/>
          </a:blip>
          <a:srcRect/>
          <a:stretch/>
        </p:blipFill>
        <p:spPr>
          <a:xfrm>
            <a:off x="8265718" y="4488623"/>
            <a:ext cx="514350" cy="583406"/>
          </a:xfrm>
          <a:prstGeom prst="rect">
            <a:avLst/>
          </a:prstGeom>
          <a:solidFill>
            <a:srgbClr val="FFFF00">
              <a:alpha val="0"/>
            </a:srgbClr>
          </a:solidFill>
          <a:ln>
            <a:noFill/>
          </a:ln>
        </p:spPr>
      </p:pic>
      <p:graphicFrame>
        <p:nvGraphicFramePr>
          <p:cNvPr id="2" name="Diagram 1">
            <a:extLst>
              <a:ext uri="{FF2B5EF4-FFF2-40B4-BE49-F238E27FC236}">
                <a16:creationId xmlns:a16="http://schemas.microsoft.com/office/drawing/2014/main" id="{70E999BB-5D2C-44AA-A8FA-AF1E54A2E1ED}"/>
              </a:ext>
            </a:extLst>
          </p:cNvPr>
          <p:cNvGraphicFramePr/>
          <p:nvPr>
            <p:extLst>
              <p:ext uri="{D42A27DB-BD31-4B8C-83A1-F6EECF244321}">
                <p14:modId xmlns:p14="http://schemas.microsoft.com/office/powerpoint/2010/main" val="1866932084"/>
              </p:ext>
            </p:extLst>
          </p:nvPr>
        </p:nvGraphicFramePr>
        <p:xfrm>
          <a:off x="378373" y="273844"/>
          <a:ext cx="8352428" cy="58340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234" name="Google Shape;234;p39"/>
          <p:cNvPicPr preferRelativeResize="0"/>
          <p:nvPr/>
        </p:nvPicPr>
        <p:blipFill>
          <a:blip r:embed="rId9">
            <a:alphaModFix/>
          </a:blip>
          <a:stretch>
            <a:fillRect/>
          </a:stretch>
        </p:blipFill>
        <p:spPr>
          <a:xfrm>
            <a:off x="4098300" y="857350"/>
            <a:ext cx="4632501" cy="26282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46"/>
        <p:cNvGrpSpPr/>
        <p:nvPr/>
      </p:nvGrpSpPr>
      <p:grpSpPr>
        <a:xfrm>
          <a:off x="0" y="0"/>
          <a:ext cx="0" cy="0"/>
          <a:chOff x="0" y="0"/>
          <a:chExt cx="0" cy="0"/>
        </a:xfrm>
      </p:grpSpPr>
      <p:pic>
        <p:nvPicPr>
          <p:cNvPr id="247" name="Google Shape;247;p41" descr="EIZ Green Logo"/>
          <p:cNvPicPr preferRelativeResize="0"/>
          <p:nvPr/>
        </p:nvPicPr>
        <p:blipFill rotWithShape="1">
          <a:blip r:embed="rId4">
            <a:alphaModFix/>
          </a:blip>
          <a:srcRect/>
          <a:stretch/>
        </p:blipFill>
        <p:spPr>
          <a:xfrm>
            <a:off x="0" y="4629150"/>
            <a:ext cx="514350" cy="529590"/>
          </a:xfrm>
          <a:prstGeom prst="rect">
            <a:avLst/>
          </a:prstGeom>
          <a:solidFill>
            <a:srgbClr val="FFFF00">
              <a:alpha val="0"/>
            </a:srgbClr>
          </a:solidFill>
          <a:ln>
            <a:noFill/>
          </a:ln>
        </p:spPr>
      </p:pic>
      <p:graphicFrame>
        <p:nvGraphicFramePr>
          <p:cNvPr id="2" name="Diagram 1">
            <a:extLst>
              <a:ext uri="{FF2B5EF4-FFF2-40B4-BE49-F238E27FC236}">
                <a16:creationId xmlns:a16="http://schemas.microsoft.com/office/drawing/2014/main" id="{98090FEF-044C-407B-B910-FB09E3E1C0C1}"/>
              </a:ext>
            </a:extLst>
          </p:cNvPr>
          <p:cNvGraphicFramePr/>
          <p:nvPr>
            <p:extLst>
              <p:ext uri="{D42A27DB-BD31-4B8C-83A1-F6EECF244321}">
                <p14:modId xmlns:p14="http://schemas.microsoft.com/office/powerpoint/2010/main" val="304038448"/>
              </p:ext>
            </p:extLst>
          </p:nvPr>
        </p:nvGraphicFramePr>
        <p:xfrm>
          <a:off x="285750" y="273844"/>
          <a:ext cx="8229600" cy="5835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249" name="Google Shape;249;p41"/>
          <p:cNvSpPr txBox="1">
            <a:spLocks noGrp="1"/>
          </p:cNvSpPr>
          <p:nvPr>
            <p:ph type="body" idx="1"/>
          </p:nvPr>
        </p:nvSpPr>
        <p:spPr>
          <a:xfrm>
            <a:off x="285750" y="857250"/>
            <a:ext cx="8629800" cy="4012500"/>
          </a:xfrm>
          <a:prstGeom prst="rect">
            <a:avLst/>
          </a:prstGeom>
          <a:noFill/>
          <a:ln>
            <a:noFill/>
          </a:ln>
        </p:spPr>
        <p:txBody>
          <a:bodyPr spcFirstLastPara="1" wrap="square" lIns="68575" tIns="34275" rIns="68575" bIns="34275" anchor="t" anchorCtr="0">
            <a:normAutofit fontScale="77500" lnSpcReduction="20000"/>
          </a:bodyPr>
          <a:lstStyle/>
          <a:p>
            <a:pPr marL="0" lvl="0" indent="0" algn="l" rtl="0">
              <a:spcBef>
                <a:spcPts val="800"/>
              </a:spcBef>
              <a:spcAft>
                <a:spcPts val="0"/>
              </a:spcAft>
              <a:buNone/>
            </a:pPr>
            <a:r>
              <a:rPr lang="en" sz="2800" dirty="0">
                <a:latin typeface="+mn-lt"/>
              </a:rPr>
              <a:t>The following mix combinations were tested:</a:t>
            </a:r>
            <a:endParaRPr sz="2800" dirty="0">
              <a:latin typeface="+mn-lt"/>
            </a:endParaRPr>
          </a:p>
          <a:p>
            <a:pPr marL="0" lvl="0" indent="0" algn="l" rtl="0">
              <a:spcBef>
                <a:spcPts val="800"/>
              </a:spcBef>
              <a:spcAft>
                <a:spcPts val="0"/>
              </a:spcAft>
              <a:buNone/>
            </a:pPr>
            <a:r>
              <a:rPr lang="en" sz="2800" dirty="0">
                <a:latin typeface="+mn-lt"/>
              </a:rPr>
              <a:t>Control:</a:t>
            </a:r>
            <a:endParaRPr sz="2800" dirty="0">
              <a:latin typeface="+mn-lt"/>
            </a:endParaRPr>
          </a:p>
          <a:p>
            <a:pPr marL="177800" lvl="0" indent="-192246" algn="l" rtl="0">
              <a:spcBef>
                <a:spcPts val="800"/>
              </a:spcBef>
              <a:spcAft>
                <a:spcPts val="0"/>
              </a:spcAft>
              <a:buSzPct val="100000"/>
              <a:buChar char="•"/>
            </a:pPr>
            <a:r>
              <a:rPr lang="en" sz="2800" dirty="0">
                <a:latin typeface="+mn-lt"/>
              </a:rPr>
              <a:t>3% cement only</a:t>
            </a:r>
          </a:p>
          <a:p>
            <a:pPr marL="0" lvl="0" indent="0" algn="l" rtl="0">
              <a:spcBef>
                <a:spcPts val="800"/>
              </a:spcBef>
              <a:spcAft>
                <a:spcPts val="0"/>
              </a:spcAft>
              <a:buSzPct val="100000"/>
              <a:buNone/>
            </a:pPr>
            <a:endParaRPr sz="2800" dirty="0">
              <a:latin typeface="+mn-lt"/>
            </a:endParaRPr>
          </a:p>
          <a:p>
            <a:pPr marL="0" lvl="0" indent="0" algn="l" rtl="0">
              <a:spcBef>
                <a:spcPts val="800"/>
              </a:spcBef>
              <a:spcAft>
                <a:spcPts val="0"/>
              </a:spcAft>
              <a:buNone/>
            </a:pPr>
            <a:r>
              <a:rPr lang="en" sz="2800" dirty="0">
                <a:latin typeface="+mn-lt"/>
              </a:rPr>
              <a:t>1% Cement Series:</a:t>
            </a:r>
            <a:endParaRPr sz="2800" dirty="0">
              <a:latin typeface="+mn-lt"/>
            </a:endParaRPr>
          </a:p>
          <a:p>
            <a:pPr marL="177800" lvl="0" indent="0" algn="l" rtl="0">
              <a:spcBef>
                <a:spcPts val="800"/>
              </a:spcBef>
              <a:spcAft>
                <a:spcPts val="0"/>
              </a:spcAft>
              <a:buNone/>
            </a:pPr>
            <a:r>
              <a:rPr lang="en" sz="2800" dirty="0">
                <a:latin typeface="+mn-lt"/>
              </a:rPr>
              <a:t>1:2, 1:3, 1:4, 1:5</a:t>
            </a:r>
            <a:endParaRPr sz="2800" dirty="0">
              <a:latin typeface="+mn-lt"/>
            </a:endParaRPr>
          </a:p>
          <a:p>
            <a:pPr marL="0" lvl="0" indent="0" algn="l" rtl="0">
              <a:spcBef>
                <a:spcPts val="800"/>
              </a:spcBef>
              <a:spcAft>
                <a:spcPts val="0"/>
              </a:spcAft>
              <a:buNone/>
            </a:pPr>
            <a:endParaRPr sz="2800" dirty="0">
              <a:latin typeface="+mn-lt"/>
            </a:endParaRPr>
          </a:p>
          <a:p>
            <a:pPr marL="0" lvl="0" indent="0" algn="l" rtl="0">
              <a:spcBef>
                <a:spcPts val="800"/>
              </a:spcBef>
              <a:spcAft>
                <a:spcPts val="0"/>
              </a:spcAft>
              <a:buNone/>
            </a:pPr>
            <a:r>
              <a:rPr lang="en" sz="2800" dirty="0">
                <a:latin typeface="+mn-lt"/>
              </a:rPr>
              <a:t>2% Cement Series:</a:t>
            </a:r>
            <a:endParaRPr sz="2800" dirty="0">
              <a:latin typeface="+mn-lt"/>
            </a:endParaRPr>
          </a:p>
          <a:p>
            <a:pPr marL="177800" lvl="0" indent="0" algn="l" rtl="0">
              <a:spcBef>
                <a:spcPts val="800"/>
              </a:spcBef>
              <a:spcAft>
                <a:spcPts val="0"/>
              </a:spcAft>
              <a:buNone/>
            </a:pPr>
            <a:r>
              <a:rPr lang="en" sz="2800" dirty="0">
                <a:latin typeface="+mn-lt"/>
              </a:rPr>
              <a:t>2:1, 2:2, 2:3</a:t>
            </a:r>
            <a:endParaRPr sz="2800" dirty="0">
              <a:latin typeface="+mn-lt"/>
            </a:endParaRPr>
          </a:p>
          <a:p>
            <a:pPr marL="177800" lvl="0" indent="0" algn="l" rtl="0">
              <a:spcBef>
                <a:spcPts val="800"/>
              </a:spcBef>
              <a:spcAft>
                <a:spcPts val="0"/>
              </a:spcAft>
              <a:buNone/>
            </a:pPr>
            <a:endParaRPr sz="2800" dirty="0">
              <a:latin typeface="+mn-lt"/>
            </a:endParaRPr>
          </a:p>
          <a:p>
            <a:pPr marL="0" lvl="0" indent="0" algn="l" rtl="0">
              <a:spcBef>
                <a:spcPts val="800"/>
              </a:spcBef>
              <a:spcAft>
                <a:spcPts val="0"/>
              </a:spcAft>
              <a:buNone/>
            </a:pPr>
            <a:r>
              <a:rPr lang="en" sz="2800" dirty="0">
                <a:latin typeface="+mn-lt"/>
              </a:rPr>
              <a:t>This approach allowed gradual reduction of cement while monitoring performance.</a:t>
            </a:r>
            <a:endParaRPr sz="2800" dirty="0">
              <a:latin typeface="+mn-lt"/>
            </a:endParaRPr>
          </a:p>
          <a:p>
            <a:pPr marL="520700" lvl="1" indent="-63500" algn="l" rtl="0">
              <a:lnSpc>
                <a:spcPct val="90000"/>
              </a:lnSpc>
              <a:spcBef>
                <a:spcPts val="400"/>
              </a:spcBef>
              <a:spcAft>
                <a:spcPts val="0"/>
              </a:spcAft>
              <a:buClr>
                <a:schemeClr val="dk1"/>
              </a:buClr>
              <a:buSzPct val="100000"/>
              <a:buNone/>
            </a:pPr>
            <a:endParaRPr dirty="0"/>
          </a:p>
          <a:p>
            <a:pPr marL="520700" lvl="1" indent="-63500" algn="l" rtl="0">
              <a:lnSpc>
                <a:spcPct val="90000"/>
              </a:lnSpc>
              <a:spcBef>
                <a:spcPts val="400"/>
              </a:spcBef>
              <a:spcAft>
                <a:spcPts val="0"/>
              </a:spcAft>
              <a:buClr>
                <a:schemeClr val="dk1"/>
              </a:buClr>
              <a:buSzPct val="100000"/>
              <a:buNone/>
            </a:pPr>
            <a:endParaRPr dirty="0"/>
          </a:p>
          <a:p>
            <a:pPr marL="177800" lvl="0" indent="-38100" algn="l" rtl="0">
              <a:lnSpc>
                <a:spcPct val="90000"/>
              </a:lnSpc>
              <a:spcBef>
                <a:spcPts val="800"/>
              </a:spcBef>
              <a:spcAft>
                <a:spcPts val="0"/>
              </a:spcAft>
              <a:buClr>
                <a:schemeClr val="dk1"/>
              </a:buClr>
              <a:buSzPct val="100000"/>
              <a:buNone/>
            </a:pPr>
            <a:endParaRPr dirty="0"/>
          </a:p>
          <a:p>
            <a:pPr marL="177800" lvl="0" indent="-38100" algn="l" rtl="0">
              <a:lnSpc>
                <a:spcPct val="90000"/>
              </a:lnSpc>
              <a:spcBef>
                <a:spcPts val="800"/>
              </a:spcBef>
              <a:spcAft>
                <a:spcPts val="0"/>
              </a:spcAft>
              <a:buClr>
                <a:schemeClr val="dk1"/>
              </a:buClr>
              <a:buSzPct val="100000"/>
              <a:buNone/>
            </a:pPr>
            <a:endParaRPr dirty="0"/>
          </a:p>
        </p:txBody>
      </p:sp>
    </p:spTree>
  </p:cSld>
  <p:clrMapOvr>
    <a:overrideClrMapping bg1="lt1" tx1="dk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pic>
        <p:nvPicPr>
          <p:cNvPr id="254" name="Google Shape;254;p42" descr="EIZ Green Logo"/>
          <p:cNvPicPr preferRelativeResize="0"/>
          <p:nvPr/>
        </p:nvPicPr>
        <p:blipFill rotWithShape="1">
          <a:blip r:embed="rId3">
            <a:alphaModFix/>
          </a:blip>
          <a:srcRect/>
          <a:stretch/>
        </p:blipFill>
        <p:spPr>
          <a:xfrm>
            <a:off x="0" y="4629150"/>
            <a:ext cx="514350" cy="529590"/>
          </a:xfrm>
          <a:prstGeom prst="rect">
            <a:avLst/>
          </a:prstGeom>
          <a:solidFill>
            <a:srgbClr val="FFFF00">
              <a:alpha val="0"/>
            </a:srgbClr>
          </a:solidFill>
          <a:ln>
            <a:noFill/>
          </a:ln>
        </p:spPr>
      </p:pic>
      <p:sp>
        <p:nvSpPr>
          <p:cNvPr id="255" name="Google Shape;255;p42"/>
          <p:cNvSpPr txBox="1">
            <a:spLocks noGrp="1"/>
          </p:cNvSpPr>
          <p:nvPr>
            <p:ph type="title"/>
          </p:nvPr>
        </p:nvSpPr>
        <p:spPr>
          <a:xfrm>
            <a:off x="285750" y="276510"/>
            <a:ext cx="8629800" cy="580740"/>
          </a:xfrm>
          <a:prstGeom prst="rect">
            <a:avLst/>
          </a:prstGeom>
          <a:solidFill>
            <a:srgbClr val="5B9BD5">
              <a:hueOff val="0"/>
              <a:satOff val="0"/>
              <a:lumOff val="0"/>
              <a:alphaOff val="0"/>
            </a:srgbClr>
          </a:solidFill>
          <a:ln w="25400" cap="flat" cmpd="sng" algn="ctr">
            <a:solidFill>
              <a:srgbClr val="FFFFFF">
                <a:hueOff val="0"/>
                <a:satOff val="0"/>
                <a:lumOff val="0"/>
                <a:alphaOff val="0"/>
              </a:srgbClr>
            </a:solidFill>
            <a:prstDash val="solid"/>
          </a:ln>
          <a:effectLst/>
        </p:spPr>
        <p:txBody>
          <a:bodyPr spcFirstLastPara="0" vert="horz" wrap="square" lIns="91440" tIns="91440" rIns="91440" bIns="91440" numCol="1" spcCol="1270" anchor="ctr" anchorCtr="0">
            <a:noAutofit/>
          </a:bodyPr>
          <a:lstStyle/>
          <a:p>
            <a:pPr defTabSz="1066800">
              <a:spcBef>
                <a:spcPct val="0"/>
              </a:spcBef>
              <a:spcAft>
                <a:spcPct val="35000"/>
              </a:spcAft>
            </a:pPr>
            <a:r>
              <a:rPr lang="en-US" sz="2400" kern="1200" dirty="0">
                <a:solidFill>
                  <a:srgbClr val="FFFFFF"/>
                </a:solidFill>
                <a:latin typeface="Arial"/>
                <a:ea typeface="+mn-ea"/>
                <a:cs typeface="+mn-cs"/>
              </a:rPr>
              <a:t>TEST PROCEDURE</a:t>
            </a:r>
            <a:endParaRPr lang="en-US" sz="2400" kern="1200" dirty="0">
              <a:solidFill>
                <a:srgbClr val="FFFFFF"/>
              </a:solidFill>
              <a:latin typeface="Arial"/>
              <a:ea typeface="+mn-ea"/>
              <a:cs typeface="+mn-cs"/>
              <a:sym typeface="Arial"/>
            </a:endParaRPr>
          </a:p>
        </p:txBody>
      </p:sp>
      <p:sp>
        <p:nvSpPr>
          <p:cNvPr id="256" name="Google Shape;256;p42"/>
          <p:cNvSpPr txBox="1">
            <a:spLocks noGrp="1"/>
          </p:cNvSpPr>
          <p:nvPr>
            <p:ph type="body" idx="1"/>
          </p:nvPr>
        </p:nvSpPr>
        <p:spPr>
          <a:xfrm>
            <a:off x="285750" y="857250"/>
            <a:ext cx="8629800" cy="4012500"/>
          </a:xfrm>
          <a:prstGeom prst="rect">
            <a:avLst/>
          </a:prstGeom>
          <a:noFill/>
          <a:ln>
            <a:noFill/>
          </a:ln>
        </p:spPr>
        <p:txBody>
          <a:bodyPr spcFirstLastPara="1" wrap="square" lIns="68575" tIns="34275" rIns="68575" bIns="34275" anchor="t" anchorCtr="0">
            <a:normAutofit/>
          </a:bodyPr>
          <a:lstStyle/>
          <a:p>
            <a:pPr marL="177800" lvl="0" indent="-222250" algn="l" rtl="0">
              <a:spcBef>
                <a:spcPts val="800"/>
              </a:spcBef>
              <a:spcAft>
                <a:spcPts val="0"/>
              </a:spcAft>
              <a:buSzPts val="2100"/>
              <a:buChar char="•"/>
            </a:pPr>
            <a:r>
              <a:rPr lang="en" sz="2400" dirty="0">
                <a:latin typeface="+mn-lt"/>
                <a:cs typeface="Arial" panose="020B0604020202020204" pitchFamily="34" charset="0"/>
              </a:rPr>
              <a:t>Maximum Dry Density (MDD) and Optimum Moisture Content (OMC) were determined for untreated soil</a:t>
            </a:r>
            <a:endParaRPr sz="2400" dirty="0">
              <a:latin typeface="+mn-lt"/>
              <a:cs typeface="Arial" panose="020B0604020202020204" pitchFamily="34" charset="0"/>
            </a:endParaRPr>
          </a:p>
          <a:p>
            <a:pPr marL="177800" lvl="0" indent="-222250" algn="l" rtl="0">
              <a:spcBef>
                <a:spcPts val="800"/>
              </a:spcBef>
              <a:spcAft>
                <a:spcPts val="0"/>
              </a:spcAft>
              <a:buSzPts val="2100"/>
              <a:buChar char="•"/>
            </a:pPr>
            <a:r>
              <a:rPr lang="en" sz="2400" dirty="0">
                <a:latin typeface="+mn-lt"/>
                <a:cs typeface="Arial" panose="020B0604020202020204" pitchFamily="34" charset="0"/>
              </a:rPr>
              <a:t>Samples were compacted into 152 mm moulds</a:t>
            </a:r>
            <a:endParaRPr sz="2400" dirty="0">
              <a:latin typeface="+mn-lt"/>
              <a:cs typeface="Arial" panose="020B0604020202020204" pitchFamily="34" charset="0"/>
            </a:endParaRPr>
          </a:p>
          <a:p>
            <a:pPr marL="177800" lvl="0" indent="-222250" algn="l" rtl="0">
              <a:spcBef>
                <a:spcPts val="800"/>
              </a:spcBef>
              <a:spcAft>
                <a:spcPts val="0"/>
              </a:spcAft>
              <a:buSzPts val="2100"/>
              <a:buChar char="•"/>
            </a:pPr>
            <a:r>
              <a:rPr lang="en" sz="2400" dirty="0">
                <a:latin typeface="+mn-lt"/>
                <a:cs typeface="Arial" panose="020B0604020202020204" pitchFamily="34" charset="0"/>
              </a:rPr>
              <a:t>Specimens were cured for 7 days</a:t>
            </a:r>
            <a:endParaRPr sz="2400" dirty="0">
              <a:latin typeface="+mn-lt"/>
              <a:cs typeface="Arial" panose="020B0604020202020204" pitchFamily="34" charset="0"/>
            </a:endParaRPr>
          </a:p>
          <a:p>
            <a:pPr marL="177800" lvl="0" indent="-222250" algn="l" rtl="0">
              <a:spcBef>
                <a:spcPts val="800"/>
              </a:spcBef>
              <a:spcAft>
                <a:spcPts val="0"/>
              </a:spcAft>
              <a:buSzPts val="2100"/>
              <a:buChar char="•"/>
            </a:pPr>
            <a:r>
              <a:rPr lang="en" sz="2400" dirty="0">
                <a:latin typeface="+mn-lt"/>
                <a:cs typeface="Arial" panose="020B0604020202020204" pitchFamily="34" charset="0"/>
              </a:rPr>
              <a:t>UCS testing was conducted using TMH1 Method A14</a:t>
            </a:r>
            <a:endParaRPr sz="2400" dirty="0">
              <a:latin typeface="+mn-lt"/>
              <a:cs typeface="Arial" panose="020B0604020202020204" pitchFamily="34" charset="0"/>
            </a:endParaRPr>
          </a:p>
          <a:p>
            <a:pPr marL="177800" lvl="0" indent="-222250" algn="l" rtl="0">
              <a:spcBef>
                <a:spcPts val="800"/>
              </a:spcBef>
              <a:spcAft>
                <a:spcPts val="0"/>
              </a:spcAft>
              <a:buSzPts val="2100"/>
              <a:buChar char="•"/>
            </a:pPr>
            <a:r>
              <a:rPr lang="en" sz="2400" dirty="0">
                <a:latin typeface="+mn-lt"/>
                <a:cs typeface="Arial" panose="020B0604020202020204" pitchFamily="34" charset="0"/>
              </a:rPr>
              <a:t>Sample weights were recorded for analysis</a:t>
            </a:r>
            <a:endParaRPr sz="2400" dirty="0">
              <a:latin typeface="+mn-lt"/>
              <a:cs typeface="Arial" panose="020B0604020202020204" pitchFamily="34" charset="0"/>
            </a:endParaRPr>
          </a:p>
          <a:p>
            <a:pPr marL="520700" lvl="1" indent="-63500" algn="l" rtl="0">
              <a:lnSpc>
                <a:spcPct val="90000"/>
              </a:lnSpc>
              <a:spcBef>
                <a:spcPts val="400"/>
              </a:spcBef>
              <a:spcAft>
                <a:spcPts val="0"/>
              </a:spcAft>
              <a:buClr>
                <a:schemeClr val="dk1"/>
              </a:buClr>
              <a:buSzPts val="1800"/>
              <a:buNone/>
            </a:pPr>
            <a:endParaRPr dirty="0"/>
          </a:p>
          <a:p>
            <a:pPr marL="177800" lvl="0" indent="-38100" algn="l" rtl="0">
              <a:lnSpc>
                <a:spcPct val="90000"/>
              </a:lnSpc>
              <a:spcBef>
                <a:spcPts val="800"/>
              </a:spcBef>
              <a:spcAft>
                <a:spcPts val="0"/>
              </a:spcAft>
              <a:buClr>
                <a:schemeClr val="dk1"/>
              </a:buClr>
              <a:buSzPts val="2100"/>
              <a:buNone/>
            </a:pPr>
            <a:endParaRPr dirty="0"/>
          </a:p>
          <a:p>
            <a:pPr marL="177800" lvl="0" indent="-38100" algn="l" rtl="0">
              <a:lnSpc>
                <a:spcPct val="90000"/>
              </a:lnSpc>
              <a:spcBef>
                <a:spcPts val="800"/>
              </a:spcBef>
              <a:spcAft>
                <a:spcPts val="0"/>
              </a:spcAft>
              <a:buClr>
                <a:schemeClr val="dk1"/>
              </a:buClr>
              <a:buSzPts val="2100"/>
              <a:buNone/>
            </a:pPr>
            <a:endParaRP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pic>
        <p:nvPicPr>
          <p:cNvPr id="261" name="Google Shape;261;p43" descr="EIZ Green Logo"/>
          <p:cNvPicPr preferRelativeResize="0"/>
          <p:nvPr/>
        </p:nvPicPr>
        <p:blipFill rotWithShape="1">
          <a:blip r:embed="rId3">
            <a:alphaModFix/>
          </a:blip>
          <a:srcRect/>
          <a:stretch/>
        </p:blipFill>
        <p:spPr>
          <a:xfrm>
            <a:off x="0" y="4629150"/>
            <a:ext cx="514350" cy="529590"/>
          </a:xfrm>
          <a:prstGeom prst="rect">
            <a:avLst/>
          </a:prstGeom>
          <a:solidFill>
            <a:srgbClr val="FFFF00">
              <a:alpha val="0"/>
            </a:srgbClr>
          </a:solidFill>
          <a:ln>
            <a:noFill/>
          </a:ln>
        </p:spPr>
      </p:pic>
      <p:graphicFrame>
        <p:nvGraphicFramePr>
          <p:cNvPr id="2" name="Diagram 1">
            <a:extLst>
              <a:ext uri="{FF2B5EF4-FFF2-40B4-BE49-F238E27FC236}">
                <a16:creationId xmlns:a16="http://schemas.microsoft.com/office/drawing/2014/main" id="{1416EE4A-3CC3-4B0D-BFBA-B834586C17F8}"/>
              </a:ext>
            </a:extLst>
          </p:cNvPr>
          <p:cNvGraphicFramePr/>
          <p:nvPr>
            <p:extLst>
              <p:ext uri="{D42A27DB-BD31-4B8C-83A1-F6EECF244321}">
                <p14:modId xmlns:p14="http://schemas.microsoft.com/office/powerpoint/2010/main" val="2958900696"/>
              </p:ext>
            </p:extLst>
          </p:nvPr>
        </p:nvGraphicFramePr>
        <p:xfrm>
          <a:off x="354724" y="273844"/>
          <a:ext cx="8160626" cy="5835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63" name="Google Shape;263;p43"/>
          <p:cNvSpPr txBox="1">
            <a:spLocks noGrp="1"/>
          </p:cNvSpPr>
          <p:nvPr>
            <p:ph type="body" idx="1"/>
          </p:nvPr>
        </p:nvSpPr>
        <p:spPr>
          <a:xfrm>
            <a:off x="285749" y="857250"/>
            <a:ext cx="3781753" cy="4152600"/>
          </a:xfrm>
          <a:prstGeom prst="rect">
            <a:avLst/>
          </a:prstGeom>
          <a:noFill/>
          <a:ln>
            <a:noFill/>
          </a:ln>
        </p:spPr>
        <p:txBody>
          <a:bodyPr spcFirstLastPara="1" wrap="square" lIns="68575" tIns="34275" rIns="68575" bIns="34275" anchor="t" anchorCtr="0">
            <a:normAutofit fontScale="62500" lnSpcReduction="20000"/>
          </a:bodyPr>
          <a:lstStyle/>
          <a:p>
            <a:pPr marL="0" lvl="0" indent="0" algn="l" rtl="0">
              <a:spcBef>
                <a:spcPts val="800"/>
              </a:spcBef>
              <a:spcAft>
                <a:spcPts val="0"/>
              </a:spcAft>
              <a:buNone/>
            </a:pPr>
            <a:r>
              <a:rPr lang="en" sz="3400" dirty="0">
                <a:latin typeface="+mn-lt"/>
              </a:rPr>
              <a:t>All mixes exceeded the minimum requirement of 1.5 MPa.</a:t>
            </a:r>
            <a:endParaRPr sz="3400" dirty="0">
              <a:latin typeface="+mn-lt"/>
            </a:endParaRPr>
          </a:p>
          <a:p>
            <a:pPr marL="177800" lvl="0" indent="0" algn="l" rtl="0">
              <a:spcBef>
                <a:spcPts val="800"/>
              </a:spcBef>
              <a:spcAft>
                <a:spcPts val="0"/>
              </a:spcAft>
              <a:buNone/>
            </a:pPr>
            <a:r>
              <a:rPr lang="en" sz="3400" dirty="0">
                <a:latin typeface="+mn-lt"/>
              </a:rPr>
              <a:t>Mix	UCS (MPa)</a:t>
            </a:r>
            <a:endParaRPr sz="3400" dirty="0">
              <a:latin typeface="+mn-lt"/>
            </a:endParaRPr>
          </a:p>
          <a:p>
            <a:pPr marL="177800" lvl="0" indent="0" algn="l" rtl="0">
              <a:spcBef>
                <a:spcPts val="800"/>
              </a:spcBef>
              <a:spcAft>
                <a:spcPts val="0"/>
              </a:spcAft>
              <a:buNone/>
            </a:pPr>
            <a:r>
              <a:rPr lang="en" sz="3400" dirty="0">
                <a:latin typeface="+mn-lt"/>
              </a:rPr>
              <a:t>1:2	           1.86</a:t>
            </a:r>
            <a:endParaRPr sz="3400" dirty="0">
              <a:latin typeface="+mn-lt"/>
            </a:endParaRPr>
          </a:p>
          <a:p>
            <a:pPr marL="177800" lvl="0" indent="0" algn="l" rtl="0">
              <a:spcBef>
                <a:spcPts val="800"/>
              </a:spcBef>
              <a:spcAft>
                <a:spcPts val="0"/>
              </a:spcAft>
              <a:buNone/>
            </a:pPr>
            <a:r>
              <a:rPr lang="en" sz="3400" dirty="0">
                <a:latin typeface="+mn-lt"/>
              </a:rPr>
              <a:t>1:3	           1.93</a:t>
            </a:r>
            <a:endParaRPr sz="3400" dirty="0">
              <a:latin typeface="+mn-lt"/>
            </a:endParaRPr>
          </a:p>
          <a:p>
            <a:pPr marL="177800" lvl="0" indent="0" algn="l" rtl="0">
              <a:spcBef>
                <a:spcPts val="800"/>
              </a:spcBef>
              <a:spcAft>
                <a:spcPts val="0"/>
              </a:spcAft>
              <a:buNone/>
            </a:pPr>
            <a:r>
              <a:rPr lang="en" sz="3400" dirty="0">
                <a:latin typeface="+mn-lt"/>
              </a:rPr>
              <a:t>1:4 	            2.17</a:t>
            </a:r>
            <a:endParaRPr sz="3400" dirty="0">
              <a:latin typeface="+mn-lt"/>
            </a:endParaRPr>
          </a:p>
          <a:p>
            <a:pPr marL="177800" lvl="0" indent="0" algn="l" rtl="0">
              <a:spcBef>
                <a:spcPts val="800"/>
              </a:spcBef>
              <a:spcAft>
                <a:spcPts val="0"/>
              </a:spcAft>
              <a:buNone/>
            </a:pPr>
            <a:r>
              <a:rPr lang="en" sz="3400" dirty="0">
                <a:latin typeface="+mn-lt"/>
              </a:rPr>
              <a:t>1:5	           2.32</a:t>
            </a:r>
            <a:endParaRPr sz="3400" dirty="0">
              <a:latin typeface="+mn-lt"/>
            </a:endParaRPr>
          </a:p>
          <a:p>
            <a:pPr marL="177800" lvl="0" indent="0" algn="l" rtl="0">
              <a:spcBef>
                <a:spcPts val="800"/>
              </a:spcBef>
              <a:spcAft>
                <a:spcPts val="0"/>
              </a:spcAft>
              <a:buNone/>
            </a:pPr>
            <a:r>
              <a:rPr lang="en" sz="3400" dirty="0">
                <a:latin typeface="+mn-lt"/>
              </a:rPr>
              <a:t>2:1	           1.86</a:t>
            </a:r>
            <a:endParaRPr sz="3400" dirty="0">
              <a:latin typeface="+mn-lt"/>
            </a:endParaRPr>
          </a:p>
          <a:p>
            <a:pPr marL="177800" lvl="0" indent="0" algn="l" rtl="0">
              <a:spcBef>
                <a:spcPts val="800"/>
              </a:spcBef>
              <a:spcAft>
                <a:spcPts val="0"/>
              </a:spcAft>
              <a:buNone/>
            </a:pPr>
            <a:r>
              <a:rPr lang="en" sz="3400" dirty="0">
                <a:latin typeface="+mn-lt"/>
              </a:rPr>
              <a:t>2:2	           2.14</a:t>
            </a:r>
            <a:endParaRPr sz="3400" dirty="0">
              <a:latin typeface="+mn-lt"/>
            </a:endParaRPr>
          </a:p>
          <a:p>
            <a:pPr marL="177800" lvl="0" indent="0" algn="l" rtl="0">
              <a:spcBef>
                <a:spcPts val="800"/>
              </a:spcBef>
              <a:spcAft>
                <a:spcPts val="0"/>
              </a:spcAft>
              <a:buNone/>
            </a:pPr>
            <a:r>
              <a:rPr lang="en" sz="3400" dirty="0">
                <a:latin typeface="+mn-lt"/>
              </a:rPr>
              <a:t>2:3	           2.33</a:t>
            </a:r>
            <a:endParaRPr sz="3400" dirty="0">
              <a:latin typeface="+mn-lt"/>
            </a:endParaRPr>
          </a:p>
          <a:p>
            <a:pPr marL="177800" lvl="0" indent="0" algn="l" rtl="0">
              <a:spcBef>
                <a:spcPts val="800"/>
              </a:spcBef>
              <a:spcAft>
                <a:spcPts val="0"/>
              </a:spcAft>
              <a:buNone/>
            </a:pPr>
            <a:r>
              <a:rPr lang="en" sz="3400" dirty="0">
                <a:latin typeface="+mn-lt"/>
              </a:rPr>
              <a:t>Control	1.86</a:t>
            </a:r>
            <a:endParaRPr sz="3400" dirty="0">
              <a:latin typeface="+mn-lt"/>
            </a:endParaRPr>
          </a:p>
          <a:p>
            <a:pPr marL="520700" lvl="1" indent="-63500" algn="l" rtl="0">
              <a:lnSpc>
                <a:spcPct val="90000"/>
              </a:lnSpc>
              <a:spcBef>
                <a:spcPts val="400"/>
              </a:spcBef>
              <a:spcAft>
                <a:spcPts val="0"/>
              </a:spcAft>
              <a:buClr>
                <a:schemeClr val="dk1"/>
              </a:buClr>
              <a:buSzPct val="100000"/>
              <a:buNone/>
            </a:pPr>
            <a:endParaRPr dirty="0"/>
          </a:p>
          <a:p>
            <a:pPr marL="177800" lvl="0" indent="-38100" algn="l" rtl="0">
              <a:lnSpc>
                <a:spcPct val="90000"/>
              </a:lnSpc>
              <a:spcBef>
                <a:spcPts val="800"/>
              </a:spcBef>
              <a:spcAft>
                <a:spcPts val="0"/>
              </a:spcAft>
              <a:buClr>
                <a:schemeClr val="dk1"/>
              </a:buClr>
              <a:buSzPct val="100000"/>
              <a:buNone/>
            </a:pPr>
            <a:endParaRPr dirty="0"/>
          </a:p>
          <a:p>
            <a:pPr marL="177800" lvl="0" indent="-38100" algn="l" rtl="0">
              <a:lnSpc>
                <a:spcPct val="90000"/>
              </a:lnSpc>
              <a:spcBef>
                <a:spcPts val="800"/>
              </a:spcBef>
              <a:spcAft>
                <a:spcPts val="0"/>
              </a:spcAft>
              <a:buClr>
                <a:schemeClr val="dk1"/>
              </a:buClr>
              <a:buSzPct val="100000"/>
              <a:buNone/>
            </a:pPr>
            <a:endParaRPr dirty="0"/>
          </a:p>
        </p:txBody>
      </p:sp>
      <p:sp>
        <p:nvSpPr>
          <p:cNvPr id="264" name="Google Shape;264;p43"/>
          <p:cNvSpPr txBox="1">
            <a:spLocks noGrp="1"/>
          </p:cNvSpPr>
          <p:nvPr>
            <p:ph type="body" idx="1"/>
          </p:nvPr>
        </p:nvSpPr>
        <p:spPr>
          <a:xfrm>
            <a:off x="2905650" y="972075"/>
            <a:ext cx="6105000" cy="4038000"/>
          </a:xfrm>
          <a:prstGeom prst="rect">
            <a:avLst/>
          </a:prstGeom>
          <a:noFill/>
          <a:ln>
            <a:noFill/>
          </a:ln>
        </p:spPr>
        <p:txBody>
          <a:bodyPr spcFirstLastPara="1" wrap="square" lIns="68575" tIns="34275" rIns="68575" bIns="34275" anchor="t" anchorCtr="0">
            <a:normAutofit/>
          </a:bodyPr>
          <a:lstStyle/>
          <a:p>
            <a:pPr marL="0" lvl="0" indent="0" algn="l" rtl="0">
              <a:spcBef>
                <a:spcPts val="800"/>
              </a:spcBef>
              <a:spcAft>
                <a:spcPts val="0"/>
              </a:spcAft>
              <a:buNone/>
            </a:pPr>
            <a:endParaRPr/>
          </a:p>
          <a:p>
            <a:pPr marL="177800" lvl="0" indent="0" algn="l" rtl="0">
              <a:spcBef>
                <a:spcPts val="800"/>
              </a:spcBef>
              <a:spcAft>
                <a:spcPts val="0"/>
              </a:spcAft>
              <a:buNone/>
            </a:pPr>
            <a:endParaRPr/>
          </a:p>
          <a:p>
            <a:pPr marL="520700" lvl="1" indent="-63500" algn="l" rtl="0">
              <a:lnSpc>
                <a:spcPct val="90000"/>
              </a:lnSpc>
              <a:spcBef>
                <a:spcPts val="400"/>
              </a:spcBef>
              <a:spcAft>
                <a:spcPts val="0"/>
              </a:spcAft>
              <a:buClr>
                <a:schemeClr val="dk1"/>
              </a:buClr>
              <a:buSzPts val="1800"/>
              <a:buNone/>
            </a:pPr>
            <a:endParaRPr/>
          </a:p>
          <a:p>
            <a:pPr marL="177800" lvl="0" indent="-38100" algn="l" rtl="0">
              <a:lnSpc>
                <a:spcPct val="90000"/>
              </a:lnSpc>
              <a:spcBef>
                <a:spcPts val="800"/>
              </a:spcBef>
              <a:spcAft>
                <a:spcPts val="0"/>
              </a:spcAft>
              <a:buClr>
                <a:schemeClr val="dk1"/>
              </a:buClr>
              <a:buSzPts val="2100"/>
              <a:buNone/>
            </a:pPr>
            <a:endParaRPr/>
          </a:p>
          <a:p>
            <a:pPr marL="177800" lvl="0" indent="-38100" algn="l" rtl="0">
              <a:lnSpc>
                <a:spcPct val="90000"/>
              </a:lnSpc>
              <a:spcBef>
                <a:spcPts val="800"/>
              </a:spcBef>
              <a:spcAft>
                <a:spcPts val="0"/>
              </a:spcAft>
              <a:buClr>
                <a:schemeClr val="dk1"/>
              </a:buClr>
              <a:buSzPts val="2100"/>
              <a:buNone/>
            </a:pPr>
            <a:endParaRPr/>
          </a:p>
        </p:txBody>
      </p:sp>
      <p:pic>
        <p:nvPicPr>
          <p:cNvPr id="265" name="Google Shape;265;p43"/>
          <p:cNvPicPr preferRelativeResize="0"/>
          <p:nvPr/>
        </p:nvPicPr>
        <p:blipFill>
          <a:blip r:embed="rId9">
            <a:alphaModFix/>
          </a:blip>
          <a:stretch>
            <a:fillRect/>
          </a:stretch>
        </p:blipFill>
        <p:spPr>
          <a:xfrm>
            <a:off x="4185745" y="947589"/>
            <a:ext cx="4329606" cy="3088383"/>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pic>
        <p:nvPicPr>
          <p:cNvPr id="270" name="Google Shape;270;p44" descr="EIZ Green Logo"/>
          <p:cNvPicPr preferRelativeResize="0"/>
          <p:nvPr/>
        </p:nvPicPr>
        <p:blipFill rotWithShape="1">
          <a:blip r:embed="rId3">
            <a:alphaModFix/>
          </a:blip>
          <a:srcRect/>
          <a:stretch/>
        </p:blipFill>
        <p:spPr>
          <a:xfrm>
            <a:off x="0" y="4629150"/>
            <a:ext cx="514350" cy="529590"/>
          </a:xfrm>
          <a:prstGeom prst="rect">
            <a:avLst/>
          </a:prstGeom>
          <a:solidFill>
            <a:srgbClr val="FFFF00">
              <a:alpha val="0"/>
            </a:srgbClr>
          </a:solidFill>
          <a:ln>
            <a:noFill/>
          </a:ln>
        </p:spPr>
      </p:pic>
      <p:sp>
        <p:nvSpPr>
          <p:cNvPr id="271" name="Google Shape;271;p44"/>
          <p:cNvSpPr txBox="1">
            <a:spLocks noGrp="1"/>
          </p:cNvSpPr>
          <p:nvPr>
            <p:ph type="title"/>
          </p:nvPr>
        </p:nvSpPr>
        <p:spPr>
          <a:xfrm>
            <a:off x="285750" y="223838"/>
            <a:ext cx="8468324" cy="633506"/>
          </a:xfrm>
          <a:prstGeom prst="rect">
            <a:avLst/>
          </a:prstGeom>
          <a:solidFill>
            <a:srgbClr val="5B9BD5">
              <a:hueOff val="0"/>
              <a:satOff val="0"/>
              <a:lumOff val="0"/>
              <a:alphaOff val="0"/>
            </a:srgbClr>
          </a:solidFill>
          <a:ln w="25400" cap="flat" cmpd="sng" algn="ctr">
            <a:solidFill>
              <a:srgbClr val="FFFFFF">
                <a:hueOff val="0"/>
                <a:satOff val="0"/>
                <a:lumOff val="0"/>
                <a:alphaOff val="0"/>
              </a:srgbClr>
            </a:solidFill>
            <a:prstDash val="solid"/>
          </a:ln>
          <a:effectLst/>
        </p:spPr>
        <p:txBody>
          <a:bodyPr spcFirstLastPara="0" vert="horz" wrap="square" lIns="91440" tIns="91440" rIns="91440" bIns="91440" numCol="1" spcCol="1270" anchor="ctr" anchorCtr="0">
            <a:noAutofit/>
          </a:bodyPr>
          <a:lstStyle/>
          <a:p>
            <a:pPr defTabSz="1066800">
              <a:spcBef>
                <a:spcPct val="0"/>
              </a:spcBef>
              <a:spcAft>
                <a:spcPct val="35000"/>
              </a:spcAft>
            </a:pPr>
            <a:r>
              <a:rPr lang="en-US" sz="2400" kern="1200" dirty="0">
                <a:solidFill>
                  <a:srgbClr val="FFFFFF"/>
                </a:solidFill>
                <a:latin typeface="Arial"/>
                <a:ea typeface="+mn-ea"/>
                <a:cs typeface="+mn-cs"/>
              </a:rPr>
              <a:t>KEY TECHNICAL FINDINGS</a:t>
            </a:r>
            <a:endParaRPr lang="en-US" sz="2400" kern="1200" dirty="0">
              <a:solidFill>
                <a:srgbClr val="FFFFFF"/>
              </a:solidFill>
              <a:latin typeface="Arial"/>
              <a:ea typeface="+mn-ea"/>
              <a:cs typeface="+mn-cs"/>
              <a:sym typeface="Arial"/>
            </a:endParaRPr>
          </a:p>
        </p:txBody>
      </p:sp>
      <p:sp>
        <p:nvSpPr>
          <p:cNvPr id="272" name="Google Shape;272;p44"/>
          <p:cNvSpPr txBox="1">
            <a:spLocks noGrp="1"/>
          </p:cNvSpPr>
          <p:nvPr>
            <p:ph type="body" idx="1"/>
          </p:nvPr>
        </p:nvSpPr>
        <p:spPr>
          <a:xfrm>
            <a:off x="285749" y="907350"/>
            <a:ext cx="4814393" cy="3639000"/>
          </a:xfrm>
          <a:prstGeom prst="rect">
            <a:avLst/>
          </a:prstGeom>
          <a:noFill/>
          <a:ln>
            <a:noFill/>
          </a:ln>
        </p:spPr>
        <p:txBody>
          <a:bodyPr spcFirstLastPara="1" wrap="square" lIns="68575" tIns="34275" rIns="68575" bIns="34275" anchor="t" anchorCtr="0">
            <a:normAutofit fontScale="92500" lnSpcReduction="10000"/>
          </a:bodyPr>
          <a:lstStyle/>
          <a:p>
            <a:pPr marL="0" lvl="0" indent="0" algn="l" rtl="0">
              <a:spcBef>
                <a:spcPts val="800"/>
              </a:spcBef>
              <a:spcAft>
                <a:spcPts val="0"/>
              </a:spcAft>
              <a:buNone/>
            </a:pPr>
            <a:r>
              <a:rPr lang="en" sz="2600" dirty="0">
                <a:latin typeface="Arial" panose="020B0604020202020204" pitchFamily="34" charset="0"/>
                <a:cs typeface="Arial" panose="020B0604020202020204" pitchFamily="34" charset="0"/>
              </a:rPr>
              <a:t>The results showed that:</a:t>
            </a:r>
            <a:endParaRPr sz="2600" dirty="0">
              <a:latin typeface="Arial" panose="020B0604020202020204" pitchFamily="34" charset="0"/>
              <a:cs typeface="Arial" panose="020B0604020202020204" pitchFamily="34" charset="0"/>
            </a:endParaRPr>
          </a:p>
          <a:p>
            <a:pPr marL="177800" lvl="0" indent="-192246" algn="l" rtl="0">
              <a:spcBef>
                <a:spcPts val="800"/>
              </a:spcBef>
              <a:spcAft>
                <a:spcPts val="0"/>
              </a:spcAft>
              <a:buSzPct val="100000"/>
              <a:buChar char="•"/>
            </a:pPr>
            <a:r>
              <a:rPr lang="en" sz="2600" dirty="0">
                <a:latin typeface="Arial" panose="020B0604020202020204" pitchFamily="34" charset="0"/>
                <a:cs typeface="Arial" panose="020B0604020202020204" pitchFamily="34" charset="0"/>
              </a:rPr>
              <a:t>Fly ash did not reduce strength</a:t>
            </a:r>
            <a:endParaRPr sz="2600" dirty="0">
              <a:latin typeface="Arial" panose="020B0604020202020204" pitchFamily="34" charset="0"/>
              <a:cs typeface="Arial" panose="020B0604020202020204" pitchFamily="34" charset="0"/>
            </a:endParaRPr>
          </a:p>
          <a:p>
            <a:pPr marL="177800" lvl="0" indent="-192246" algn="l" rtl="0">
              <a:spcBef>
                <a:spcPts val="800"/>
              </a:spcBef>
              <a:spcAft>
                <a:spcPts val="0"/>
              </a:spcAft>
              <a:buSzPct val="100000"/>
              <a:buChar char="•"/>
            </a:pPr>
            <a:r>
              <a:rPr lang="en" sz="2600" dirty="0">
                <a:latin typeface="Arial" panose="020B0604020202020204" pitchFamily="34" charset="0"/>
                <a:cs typeface="Arial" panose="020B0604020202020204" pitchFamily="34" charset="0"/>
              </a:rPr>
              <a:t>Several mixes produced higher strength than cement-only control</a:t>
            </a:r>
            <a:endParaRPr sz="2600" dirty="0">
              <a:latin typeface="Arial" panose="020B0604020202020204" pitchFamily="34" charset="0"/>
              <a:cs typeface="Arial" panose="020B0604020202020204" pitchFamily="34" charset="0"/>
            </a:endParaRPr>
          </a:p>
          <a:p>
            <a:pPr marL="177800" lvl="0" indent="-192246" algn="l" rtl="0">
              <a:spcBef>
                <a:spcPts val="800"/>
              </a:spcBef>
              <a:spcAft>
                <a:spcPts val="0"/>
              </a:spcAft>
              <a:buSzPct val="100000"/>
              <a:buChar char="•"/>
            </a:pPr>
            <a:r>
              <a:rPr lang="en" sz="2600" dirty="0">
                <a:latin typeface="Arial" panose="020B0604020202020204" pitchFamily="34" charset="0"/>
                <a:cs typeface="Arial" panose="020B0604020202020204" pitchFamily="34" charset="0"/>
              </a:rPr>
              <a:t>Strength increased even as sample weight decreased. This indicates that the strength gain is due to chemical reactions, not density.</a:t>
            </a:r>
            <a:endParaRPr sz="2600" dirty="0">
              <a:latin typeface="Arial" panose="020B0604020202020204" pitchFamily="34" charset="0"/>
              <a:cs typeface="Arial" panose="020B0604020202020204" pitchFamily="34" charset="0"/>
            </a:endParaRPr>
          </a:p>
          <a:p>
            <a:pPr marL="177800" lvl="0" indent="0" algn="l" rtl="0">
              <a:spcBef>
                <a:spcPts val="800"/>
              </a:spcBef>
              <a:spcAft>
                <a:spcPts val="0"/>
              </a:spcAft>
              <a:buNone/>
            </a:pPr>
            <a:endParaRPr dirty="0"/>
          </a:p>
          <a:p>
            <a:pPr marL="520700" lvl="1" indent="-63500" algn="l" rtl="0">
              <a:lnSpc>
                <a:spcPct val="90000"/>
              </a:lnSpc>
              <a:spcBef>
                <a:spcPts val="400"/>
              </a:spcBef>
              <a:spcAft>
                <a:spcPts val="0"/>
              </a:spcAft>
              <a:buClr>
                <a:schemeClr val="dk1"/>
              </a:buClr>
              <a:buSzPct val="100000"/>
              <a:buNone/>
            </a:pPr>
            <a:endParaRPr dirty="0"/>
          </a:p>
          <a:p>
            <a:pPr marL="520700" lvl="1" indent="-63500" algn="l" rtl="0">
              <a:lnSpc>
                <a:spcPct val="90000"/>
              </a:lnSpc>
              <a:spcBef>
                <a:spcPts val="400"/>
              </a:spcBef>
              <a:spcAft>
                <a:spcPts val="0"/>
              </a:spcAft>
              <a:buClr>
                <a:schemeClr val="dk1"/>
              </a:buClr>
              <a:buSzPct val="100000"/>
              <a:buNone/>
            </a:pPr>
            <a:endParaRPr dirty="0"/>
          </a:p>
          <a:p>
            <a:pPr marL="177800" lvl="0" indent="-38100" algn="l" rtl="0">
              <a:lnSpc>
                <a:spcPct val="90000"/>
              </a:lnSpc>
              <a:spcBef>
                <a:spcPts val="800"/>
              </a:spcBef>
              <a:spcAft>
                <a:spcPts val="0"/>
              </a:spcAft>
              <a:buClr>
                <a:schemeClr val="dk1"/>
              </a:buClr>
              <a:buSzPct val="100000"/>
              <a:buNone/>
            </a:pPr>
            <a:endParaRPr dirty="0"/>
          </a:p>
          <a:p>
            <a:pPr marL="177800" lvl="0" indent="-38100" algn="l" rtl="0">
              <a:lnSpc>
                <a:spcPct val="90000"/>
              </a:lnSpc>
              <a:spcBef>
                <a:spcPts val="800"/>
              </a:spcBef>
              <a:spcAft>
                <a:spcPts val="0"/>
              </a:spcAft>
              <a:buClr>
                <a:schemeClr val="dk1"/>
              </a:buClr>
              <a:buSzPct val="100000"/>
              <a:buNone/>
            </a:pPr>
            <a:endParaRPr dirty="0"/>
          </a:p>
        </p:txBody>
      </p:sp>
      <p:pic>
        <p:nvPicPr>
          <p:cNvPr id="273" name="Google Shape;273;p44"/>
          <p:cNvPicPr preferRelativeResize="0"/>
          <p:nvPr/>
        </p:nvPicPr>
        <p:blipFill>
          <a:blip r:embed="rId4">
            <a:alphaModFix/>
          </a:blip>
          <a:stretch>
            <a:fillRect/>
          </a:stretch>
        </p:blipFill>
        <p:spPr>
          <a:xfrm>
            <a:off x="5100144" y="857344"/>
            <a:ext cx="3653929" cy="2934263"/>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pic>
        <p:nvPicPr>
          <p:cNvPr id="278" name="Google Shape;278;p45" descr="EIZ Green Logo"/>
          <p:cNvPicPr preferRelativeResize="0"/>
          <p:nvPr/>
        </p:nvPicPr>
        <p:blipFill rotWithShape="1">
          <a:blip r:embed="rId3">
            <a:alphaModFix/>
          </a:blip>
          <a:srcRect/>
          <a:stretch/>
        </p:blipFill>
        <p:spPr>
          <a:xfrm>
            <a:off x="0" y="4629150"/>
            <a:ext cx="514350" cy="529590"/>
          </a:xfrm>
          <a:prstGeom prst="rect">
            <a:avLst/>
          </a:prstGeom>
          <a:solidFill>
            <a:srgbClr val="FFFF00">
              <a:alpha val="0"/>
            </a:srgbClr>
          </a:solidFill>
          <a:ln>
            <a:noFill/>
          </a:ln>
        </p:spPr>
      </p:pic>
      <p:graphicFrame>
        <p:nvGraphicFramePr>
          <p:cNvPr id="2" name="Diagram 1">
            <a:extLst>
              <a:ext uri="{FF2B5EF4-FFF2-40B4-BE49-F238E27FC236}">
                <a16:creationId xmlns:a16="http://schemas.microsoft.com/office/drawing/2014/main" id="{93DC844E-48D2-4252-8825-5A2C7438FEF7}"/>
              </a:ext>
            </a:extLst>
          </p:cNvPr>
          <p:cNvGraphicFramePr/>
          <p:nvPr>
            <p:extLst>
              <p:ext uri="{D42A27DB-BD31-4B8C-83A1-F6EECF244321}">
                <p14:modId xmlns:p14="http://schemas.microsoft.com/office/powerpoint/2010/main" val="2738726290"/>
              </p:ext>
            </p:extLst>
          </p:nvPr>
        </p:nvGraphicFramePr>
        <p:xfrm>
          <a:off x="370490" y="273844"/>
          <a:ext cx="8144860" cy="58340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80" name="Google Shape;280;p45"/>
          <p:cNvSpPr txBox="1">
            <a:spLocks noGrp="1"/>
          </p:cNvSpPr>
          <p:nvPr>
            <p:ph type="body" idx="1"/>
          </p:nvPr>
        </p:nvSpPr>
        <p:spPr>
          <a:xfrm>
            <a:off x="285750" y="857250"/>
            <a:ext cx="8629800" cy="4012500"/>
          </a:xfrm>
          <a:prstGeom prst="rect">
            <a:avLst/>
          </a:prstGeom>
          <a:noFill/>
          <a:ln>
            <a:noFill/>
          </a:ln>
        </p:spPr>
        <p:txBody>
          <a:bodyPr spcFirstLastPara="1" wrap="square" lIns="68575" tIns="34275" rIns="68575" bIns="34275" anchor="t" anchorCtr="0">
            <a:normAutofit/>
          </a:bodyPr>
          <a:lstStyle/>
          <a:p>
            <a:pPr marL="0" lvl="0" indent="0" algn="l" rtl="0">
              <a:spcBef>
                <a:spcPts val="800"/>
              </a:spcBef>
              <a:spcAft>
                <a:spcPts val="0"/>
              </a:spcAft>
              <a:buNone/>
            </a:pPr>
            <a:r>
              <a:rPr lang="en" sz="2400" dirty="0">
                <a:latin typeface="+mn-lt"/>
              </a:rPr>
              <a:t>Repeat tests were conducted on selected mixes:]</a:t>
            </a:r>
          </a:p>
          <a:p>
            <a:pPr marL="0" lvl="0" indent="0" algn="l" rtl="0">
              <a:spcBef>
                <a:spcPts val="800"/>
              </a:spcBef>
              <a:spcAft>
                <a:spcPts val="0"/>
              </a:spcAft>
              <a:buNone/>
            </a:pPr>
            <a:r>
              <a:rPr lang="en-US" sz="2400" dirty="0">
                <a:latin typeface="+mn-lt"/>
              </a:rPr>
              <a:t>the initial UCS values were 1.93 MPa and 1.85 MPa respectively, while the repeat tests gave 1.73 MPa and 1.91 MPa, </a:t>
            </a:r>
            <a:endParaRPr sz="2400" dirty="0">
              <a:latin typeface="+mn-lt"/>
            </a:endParaRPr>
          </a:p>
          <a:p>
            <a:pPr marL="177800" lvl="0" indent="0" algn="l" rtl="0">
              <a:spcBef>
                <a:spcPts val="800"/>
              </a:spcBef>
              <a:spcAft>
                <a:spcPts val="0"/>
              </a:spcAft>
              <a:buNone/>
            </a:pPr>
            <a:r>
              <a:rPr lang="en" sz="2400" dirty="0">
                <a:latin typeface="+mn-lt"/>
              </a:rPr>
              <a:t>1:3 → remained stable and acceptable</a:t>
            </a:r>
            <a:endParaRPr sz="2400" dirty="0">
              <a:latin typeface="+mn-lt"/>
            </a:endParaRPr>
          </a:p>
          <a:p>
            <a:pPr marL="177800" lvl="0" indent="0" algn="l" rtl="0">
              <a:spcBef>
                <a:spcPts val="800"/>
              </a:spcBef>
              <a:spcAft>
                <a:spcPts val="0"/>
              </a:spcAft>
              <a:buNone/>
            </a:pPr>
            <a:r>
              <a:rPr lang="en" sz="2400" dirty="0">
                <a:latin typeface="+mn-lt"/>
              </a:rPr>
              <a:t>2:1 → remained stable and close to control</a:t>
            </a:r>
            <a:endParaRPr sz="2400" dirty="0">
              <a:latin typeface="+mn-lt"/>
            </a:endParaRPr>
          </a:p>
          <a:p>
            <a:pPr marL="177800" lvl="0" indent="0" algn="l" rtl="0">
              <a:spcBef>
                <a:spcPts val="800"/>
              </a:spcBef>
              <a:spcAft>
                <a:spcPts val="0"/>
              </a:spcAft>
              <a:buNone/>
            </a:pPr>
            <a:r>
              <a:rPr lang="en" sz="2400" dirty="0">
                <a:latin typeface="+mn-lt"/>
              </a:rPr>
              <a:t>This confirmed that 1:3 and 2:1 were the reliable mixes.</a:t>
            </a:r>
            <a:endParaRPr sz="2400" dirty="0">
              <a:latin typeface="+mn-lt"/>
            </a:endParaRPr>
          </a:p>
          <a:p>
            <a:pPr marL="520700" lvl="1" indent="-63500" algn="l" rtl="0">
              <a:lnSpc>
                <a:spcPct val="90000"/>
              </a:lnSpc>
              <a:spcBef>
                <a:spcPts val="400"/>
              </a:spcBef>
              <a:spcAft>
                <a:spcPts val="0"/>
              </a:spcAft>
              <a:buClr>
                <a:schemeClr val="dk1"/>
              </a:buClr>
              <a:buSzPts val="1800"/>
              <a:buNone/>
            </a:pPr>
            <a:endParaRPr dirty="0"/>
          </a:p>
          <a:p>
            <a:pPr marL="520700" lvl="1" indent="-63500" algn="l" rtl="0">
              <a:lnSpc>
                <a:spcPct val="90000"/>
              </a:lnSpc>
              <a:spcBef>
                <a:spcPts val="400"/>
              </a:spcBef>
              <a:spcAft>
                <a:spcPts val="0"/>
              </a:spcAft>
              <a:buClr>
                <a:schemeClr val="dk1"/>
              </a:buClr>
              <a:buSzPts val="1800"/>
              <a:buNone/>
            </a:pPr>
            <a:endParaRPr dirty="0"/>
          </a:p>
          <a:p>
            <a:pPr marL="177800" lvl="0" indent="-38100" algn="l" rtl="0">
              <a:lnSpc>
                <a:spcPct val="90000"/>
              </a:lnSpc>
              <a:spcBef>
                <a:spcPts val="800"/>
              </a:spcBef>
              <a:spcAft>
                <a:spcPts val="0"/>
              </a:spcAft>
              <a:buClr>
                <a:schemeClr val="dk1"/>
              </a:buClr>
              <a:buSzPts val="2100"/>
              <a:buNone/>
            </a:pPr>
            <a:endParaRPr dirty="0"/>
          </a:p>
          <a:p>
            <a:pPr marL="177800" lvl="0" indent="-38100" algn="l" rtl="0">
              <a:lnSpc>
                <a:spcPct val="90000"/>
              </a:lnSpc>
              <a:spcBef>
                <a:spcPts val="800"/>
              </a:spcBef>
              <a:spcAft>
                <a:spcPts val="0"/>
              </a:spcAft>
              <a:buClr>
                <a:schemeClr val="dk1"/>
              </a:buClr>
              <a:buSzPts val="2100"/>
              <a:buNone/>
            </a:pPr>
            <a:endParaRP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pic>
        <p:nvPicPr>
          <p:cNvPr id="285" name="Google Shape;285;p46" descr="EIZ Green Logo"/>
          <p:cNvPicPr preferRelativeResize="0"/>
          <p:nvPr/>
        </p:nvPicPr>
        <p:blipFill rotWithShape="1">
          <a:blip r:embed="rId3">
            <a:alphaModFix/>
          </a:blip>
          <a:srcRect/>
          <a:stretch/>
        </p:blipFill>
        <p:spPr>
          <a:xfrm>
            <a:off x="0" y="4629150"/>
            <a:ext cx="514350" cy="529590"/>
          </a:xfrm>
          <a:prstGeom prst="rect">
            <a:avLst/>
          </a:prstGeom>
          <a:solidFill>
            <a:srgbClr val="FFFF00">
              <a:alpha val="0"/>
            </a:srgbClr>
          </a:solidFill>
          <a:ln>
            <a:noFill/>
          </a:ln>
        </p:spPr>
      </p:pic>
      <p:graphicFrame>
        <p:nvGraphicFramePr>
          <p:cNvPr id="2" name="Diagram 1">
            <a:extLst>
              <a:ext uri="{FF2B5EF4-FFF2-40B4-BE49-F238E27FC236}">
                <a16:creationId xmlns:a16="http://schemas.microsoft.com/office/drawing/2014/main" id="{66CDEDE1-6A7C-45B9-A808-530C123AD344}"/>
              </a:ext>
            </a:extLst>
          </p:cNvPr>
          <p:cNvGraphicFramePr/>
          <p:nvPr>
            <p:extLst>
              <p:ext uri="{D42A27DB-BD31-4B8C-83A1-F6EECF244321}">
                <p14:modId xmlns:p14="http://schemas.microsoft.com/office/powerpoint/2010/main" val="450527797"/>
              </p:ext>
            </p:extLst>
          </p:nvPr>
        </p:nvGraphicFramePr>
        <p:xfrm>
          <a:off x="514350" y="273844"/>
          <a:ext cx="8001000" cy="58340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87" name="Google Shape;287;p46"/>
          <p:cNvSpPr txBox="1">
            <a:spLocks noGrp="1"/>
          </p:cNvSpPr>
          <p:nvPr>
            <p:ph type="body" idx="1"/>
          </p:nvPr>
        </p:nvSpPr>
        <p:spPr>
          <a:xfrm>
            <a:off x="514350" y="857250"/>
            <a:ext cx="8401200" cy="4012500"/>
          </a:xfrm>
          <a:prstGeom prst="rect">
            <a:avLst/>
          </a:prstGeom>
          <a:noFill/>
          <a:ln>
            <a:noFill/>
          </a:ln>
        </p:spPr>
        <p:txBody>
          <a:bodyPr spcFirstLastPara="1" wrap="square" lIns="68575" tIns="34275" rIns="68575" bIns="34275" anchor="t" anchorCtr="0">
            <a:normAutofit/>
          </a:bodyPr>
          <a:lstStyle/>
          <a:p>
            <a:pPr marL="0" lvl="0" indent="0" algn="l" rtl="0">
              <a:spcBef>
                <a:spcPts val="800"/>
              </a:spcBef>
              <a:spcAft>
                <a:spcPts val="0"/>
              </a:spcAft>
              <a:buNone/>
            </a:pPr>
            <a:r>
              <a:rPr lang="en" sz="2400" dirty="0">
                <a:latin typeface="+mn-lt"/>
              </a:rPr>
              <a:t>The selected mixes were evaluated across different borrow pits:</a:t>
            </a:r>
            <a:endParaRPr sz="2400" dirty="0">
              <a:latin typeface="+mn-lt"/>
            </a:endParaRPr>
          </a:p>
          <a:p>
            <a:pPr marL="177800" lvl="0" indent="-171133" algn="l" rtl="0">
              <a:spcBef>
                <a:spcPts val="800"/>
              </a:spcBef>
              <a:spcAft>
                <a:spcPts val="0"/>
              </a:spcAft>
              <a:buSzPct val="66667"/>
              <a:buChar char="•"/>
            </a:pPr>
            <a:r>
              <a:rPr lang="en" sz="2400" dirty="0">
                <a:latin typeface="+mn-lt"/>
              </a:rPr>
              <a:t>KM11 borrowpit : Failed. </a:t>
            </a:r>
            <a:r>
              <a:rPr lang="en-US" sz="2400" dirty="0">
                <a:latin typeface="+mn-lt"/>
              </a:rPr>
              <a:t>A</a:t>
            </a:r>
            <a:r>
              <a:rPr lang="en" sz="2400" dirty="0">
                <a:latin typeface="+mn-lt"/>
              </a:rPr>
              <a:t>ll results were below the required 1.5mpa</a:t>
            </a:r>
          </a:p>
          <a:p>
            <a:pPr marL="6667" lvl="0" indent="0" algn="l" rtl="0">
              <a:spcBef>
                <a:spcPts val="800"/>
              </a:spcBef>
              <a:spcAft>
                <a:spcPts val="0"/>
              </a:spcAft>
              <a:buSzPct val="66667"/>
              <a:buNone/>
            </a:pPr>
            <a:endParaRPr sz="2400" dirty="0">
              <a:latin typeface="+mn-lt"/>
            </a:endParaRPr>
          </a:p>
          <a:p>
            <a:pPr marL="0" lvl="0" indent="0" algn="l" rtl="0">
              <a:spcBef>
                <a:spcPts val="800"/>
              </a:spcBef>
              <a:spcAft>
                <a:spcPts val="0"/>
              </a:spcAft>
              <a:buNone/>
            </a:pPr>
            <a:endParaRPr sz="2400" dirty="0">
              <a:latin typeface="+mn-lt"/>
            </a:endParaRPr>
          </a:p>
          <a:p>
            <a:pPr marL="0" lvl="0" indent="0" algn="l" rtl="0">
              <a:spcBef>
                <a:spcPts val="800"/>
              </a:spcBef>
              <a:spcAft>
                <a:spcPts val="0"/>
              </a:spcAft>
              <a:buNone/>
            </a:pPr>
            <a:endParaRPr lang="en" sz="2400" dirty="0">
              <a:latin typeface="+mn-lt"/>
            </a:endParaRPr>
          </a:p>
          <a:p>
            <a:pPr marL="0" lvl="0" indent="0" algn="l" rtl="0">
              <a:spcBef>
                <a:spcPts val="800"/>
              </a:spcBef>
              <a:spcAft>
                <a:spcPts val="0"/>
              </a:spcAft>
              <a:buNone/>
            </a:pPr>
            <a:r>
              <a:rPr lang="en" sz="2400" dirty="0">
                <a:latin typeface="+mn-lt"/>
              </a:rPr>
              <a:t>This demonstrated that fly ash stabilisation is material-specific.</a:t>
            </a:r>
            <a:endParaRPr sz="2400" dirty="0">
              <a:latin typeface="+mn-lt"/>
            </a:endParaRPr>
          </a:p>
          <a:p>
            <a:pPr marL="520700" lvl="1" indent="-63500" algn="l" rtl="0">
              <a:lnSpc>
                <a:spcPct val="90000"/>
              </a:lnSpc>
              <a:spcBef>
                <a:spcPts val="400"/>
              </a:spcBef>
              <a:spcAft>
                <a:spcPts val="0"/>
              </a:spcAft>
              <a:buClr>
                <a:schemeClr val="dk1"/>
              </a:buClr>
              <a:buSzPct val="100000"/>
              <a:buNone/>
            </a:pPr>
            <a:endParaRPr dirty="0"/>
          </a:p>
          <a:p>
            <a:pPr marL="520700" lvl="1" indent="-63500" algn="l" rtl="0">
              <a:lnSpc>
                <a:spcPct val="90000"/>
              </a:lnSpc>
              <a:spcBef>
                <a:spcPts val="400"/>
              </a:spcBef>
              <a:spcAft>
                <a:spcPts val="0"/>
              </a:spcAft>
              <a:buClr>
                <a:schemeClr val="dk1"/>
              </a:buClr>
              <a:buSzPct val="100000"/>
              <a:buNone/>
            </a:pPr>
            <a:endParaRPr dirty="0"/>
          </a:p>
          <a:p>
            <a:pPr marL="177800" lvl="0" indent="-38100" algn="l" rtl="0">
              <a:lnSpc>
                <a:spcPct val="90000"/>
              </a:lnSpc>
              <a:spcBef>
                <a:spcPts val="800"/>
              </a:spcBef>
              <a:spcAft>
                <a:spcPts val="0"/>
              </a:spcAft>
              <a:buClr>
                <a:schemeClr val="dk1"/>
              </a:buClr>
              <a:buSzPct val="100000"/>
              <a:buNone/>
            </a:pPr>
            <a:endParaRPr dirty="0"/>
          </a:p>
          <a:p>
            <a:pPr marL="177800" lvl="0" indent="-38100" algn="l" rtl="0">
              <a:lnSpc>
                <a:spcPct val="90000"/>
              </a:lnSpc>
              <a:spcBef>
                <a:spcPts val="800"/>
              </a:spcBef>
              <a:spcAft>
                <a:spcPts val="0"/>
              </a:spcAft>
              <a:buClr>
                <a:schemeClr val="dk1"/>
              </a:buClr>
              <a:buSzPct val="100000"/>
              <a:buNone/>
            </a:pPr>
            <a:endParaRPr dirty="0"/>
          </a:p>
        </p:txBody>
      </p:sp>
      <p:pic>
        <p:nvPicPr>
          <p:cNvPr id="6" name="Google Shape;242;p40">
            <a:extLst>
              <a:ext uri="{FF2B5EF4-FFF2-40B4-BE49-F238E27FC236}">
                <a16:creationId xmlns:a16="http://schemas.microsoft.com/office/drawing/2014/main" id="{90730488-DED6-4B89-8885-1013A8B57BFC}"/>
              </a:ext>
            </a:extLst>
          </p:cNvPr>
          <p:cNvPicPr preferRelativeResize="0"/>
          <p:nvPr/>
        </p:nvPicPr>
        <p:blipFill>
          <a:blip r:embed="rId9">
            <a:alphaModFix/>
          </a:blip>
          <a:stretch>
            <a:fillRect/>
          </a:stretch>
        </p:blipFill>
        <p:spPr>
          <a:xfrm>
            <a:off x="776625" y="2363928"/>
            <a:ext cx="7476449" cy="13104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pic>
        <p:nvPicPr>
          <p:cNvPr id="292" name="Google Shape;292;p47" descr="EIZ Green Logo"/>
          <p:cNvPicPr preferRelativeResize="0"/>
          <p:nvPr/>
        </p:nvPicPr>
        <p:blipFill rotWithShape="1">
          <a:blip r:embed="rId3">
            <a:alphaModFix/>
          </a:blip>
          <a:srcRect/>
          <a:stretch/>
        </p:blipFill>
        <p:spPr>
          <a:xfrm>
            <a:off x="0" y="4629150"/>
            <a:ext cx="514350" cy="529590"/>
          </a:xfrm>
          <a:prstGeom prst="rect">
            <a:avLst/>
          </a:prstGeom>
          <a:solidFill>
            <a:srgbClr val="FFFF00">
              <a:alpha val="0"/>
            </a:srgbClr>
          </a:solidFill>
          <a:ln>
            <a:noFill/>
          </a:ln>
        </p:spPr>
      </p:pic>
      <p:graphicFrame>
        <p:nvGraphicFramePr>
          <p:cNvPr id="2" name="Diagram 1">
            <a:extLst>
              <a:ext uri="{FF2B5EF4-FFF2-40B4-BE49-F238E27FC236}">
                <a16:creationId xmlns:a16="http://schemas.microsoft.com/office/drawing/2014/main" id="{1ED03460-8103-4442-947A-F3C9F5A11578}"/>
              </a:ext>
            </a:extLst>
          </p:cNvPr>
          <p:cNvGraphicFramePr/>
          <p:nvPr>
            <p:extLst>
              <p:ext uri="{D42A27DB-BD31-4B8C-83A1-F6EECF244321}">
                <p14:modId xmlns:p14="http://schemas.microsoft.com/office/powerpoint/2010/main" val="2624718077"/>
              </p:ext>
            </p:extLst>
          </p:nvPr>
        </p:nvGraphicFramePr>
        <p:xfrm>
          <a:off x="362607" y="273844"/>
          <a:ext cx="8152743" cy="58340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94" name="Google Shape;294;p47"/>
          <p:cNvSpPr txBox="1">
            <a:spLocks noGrp="1"/>
          </p:cNvSpPr>
          <p:nvPr>
            <p:ph type="body" idx="1"/>
          </p:nvPr>
        </p:nvSpPr>
        <p:spPr>
          <a:xfrm>
            <a:off x="285750" y="857250"/>
            <a:ext cx="8692712" cy="4286250"/>
          </a:xfrm>
          <a:prstGeom prst="rect">
            <a:avLst/>
          </a:prstGeom>
          <a:noFill/>
          <a:ln>
            <a:noFill/>
          </a:ln>
        </p:spPr>
        <p:txBody>
          <a:bodyPr spcFirstLastPara="1" wrap="square" lIns="68575" tIns="34275" rIns="68575" bIns="34275" anchor="t" anchorCtr="0">
            <a:normAutofit lnSpcReduction="10000"/>
          </a:bodyPr>
          <a:lstStyle/>
          <a:p>
            <a:pPr marL="0" lvl="0" indent="0" algn="l" rtl="0">
              <a:spcBef>
                <a:spcPts val="800"/>
              </a:spcBef>
              <a:spcAft>
                <a:spcPts val="0"/>
              </a:spcAft>
              <a:buNone/>
            </a:pPr>
            <a:r>
              <a:rPr lang="en" sz="2600" dirty="0">
                <a:latin typeface="+mn-lt"/>
              </a:rPr>
              <a:t>Fly ash was estimated to cost three times less than cement (Sinohydro bureau 5)</a:t>
            </a:r>
            <a:endParaRPr sz="2600" dirty="0">
              <a:latin typeface="+mn-lt"/>
            </a:endParaRPr>
          </a:p>
          <a:p>
            <a:pPr marL="177800" lvl="0" indent="0" algn="l" rtl="0">
              <a:spcBef>
                <a:spcPts val="800"/>
              </a:spcBef>
              <a:spcAft>
                <a:spcPts val="0"/>
              </a:spcAft>
              <a:buNone/>
            </a:pPr>
            <a:r>
              <a:rPr lang="en" sz="2600" dirty="0">
                <a:latin typeface="+mn-lt"/>
              </a:rPr>
              <a:t>Mix Ratio (Cement: Fly Ash)</a:t>
            </a:r>
          </a:p>
          <a:p>
            <a:pPr marL="177800" lvl="0" indent="0" algn="l" rtl="0">
              <a:spcBef>
                <a:spcPts val="800"/>
              </a:spcBef>
              <a:spcAft>
                <a:spcPts val="0"/>
              </a:spcAft>
              <a:buNone/>
            </a:pPr>
            <a:r>
              <a:rPr lang="en" sz="2600" dirty="0">
                <a:latin typeface="+mn-lt"/>
              </a:rPr>
              <a:t>Cost Index	Mix Ratio (Cement: Fly Ash)	Cost Index</a:t>
            </a:r>
            <a:endParaRPr sz="2600" dirty="0">
              <a:latin typeface="+mn-lt"/>
            </a:endParaRPr>
          </a:p>
          <a:p>
            <a:pPr marL="177800" lvl="0" indent="0" algn="l" rtl="0">
              <a:spcBef>
                <a:spcPts val="800"/>
              </a:spcBef>
              <a:spcAft>
                <a:spcPts val="0"/>
              </a:spcAft>
              <a:buNone/>
            </a:pPr>
            <a:r>
              <a:rPr lang="en" sz="2600" dirty="0">
                <a:latin typeface="+mn-lt"/>
              </a:rPr>
              <a:t>3:0 (Control)	  9	                      2:1	7</a:t>
            </a:r>
            <a:endParaRPr sz="2600" dirty="0">
              <a:latin typeface="+mn-lt"/>
            </a:endParaRPr>
          </a:p>
          <a:p>
            <a:pPr marL="177800" lvl="0" indent="0" algn="l" rtl="0">
              <a:spcBef>
                <a:spcPts val="800"/>
              </a:spcBef>
              <a:spcAft>
                <a:spcPts val="0"/>
              </a:spcAft>
              <a:buNone/>
            </a:pPr>
            <a:r>
              <a:rPr lang="en" sz="2600" dirty="0">
                <a:latin typeface="+mn-lt"/>
              </a:rPr>
              <a:t>1:3	                      6	                      2:2	8</a:t>
            </a:r>
            <a:endParaRPr sz="2600" dirty="0">
              <a:latin typeface="+mn-lt"/>
            </a:endParaRPr>
          </a:p>
          <a:p>
            <a:pPr marL="177800" lvl="0" indent="0" algn="l" rtl="0">
              <a:spcBef>
                <a:spcPts val="800"/>
              </a:spcBef>
              <a:spcAft>
                <a:spcPts val="0"/>
              </a:spcAft>
              <a:buNone/>
            </a:pPr>
            <a:r>
              <a:rPr lang="en" sz="2600" dirty="0">
                <a:latin typeface="+mn-lt"/>
              </a:rPr>
              <a:t>1:4	                      7	                      2:3	9</a:t>
            </a:r>
            <a:endParaRPr sz="2600" dirty="0">
              <a:latin typeface="+mn-lt"/>
            </a:endParaRPr>
          </a:p>
          <a:p>
            <a:pPr marL="177800" lvl="0" indent="0" algn="l" rtl="0">
              <a:spcBef>
                <a:spcPts val="800"/>
              </a:spcBef>
              <a:spcAft>
                <a:spcPts val="0"/>
              </a:spcAft>
              <a:buNone/>
            </a:pPr>
            <a:r>
              <a:rPr lang="en" sz="2600" dirty="0">
                <a:latin typeface="+mn-lt"/>
              </a:rPr>
              <a:t>1:5             	  8		</a:t>
            </a:r>
            <a:endParaRPr sz="2600" dirty="0">
              <a:latin typeface="+mn-lt"/>
            </a:endParaRPr>
          </a:p>
          <a:p>
            <a:pPr marL="0" lvl="0" indent="0" algn="l" rtl="0">
              <a:spcBef>
                <a:spcPts val="800"/>
              </a:spcBef>
              <a:spcAft>
                <a:spcPts val="0"/>
              </a:spcAft>
              <a:buNone/>
            </a:pPr>
            <a:r>
              <a:rPr lang="en" sz="2600" dirty="0">
                <a:latin typeface="+mn-lt"/>
              </a:rPr>
              <a:t>mixes significantly reduced cost while maintaining strength close to the control and above.</a:t>
            </a:r>
            <a:endParaRPr sz="2600" dirty="0">
              <a:latin typeface="+mn-lt"/>
            </a:endParaRPr>
          </a:p>
          <a:p>
            <a:pPr marL="177800" lvl="0" indent="0" algn="l" rtl="0">
              <a:spcBef>
                <a:spcPts val="800"/>
              </a:spcBef>
              <a:spcAft>
                <a:spcPts val="0"/>
              </a:spcAft>
              <a:buNone/>
            </a:pPr>
            <a:endParaRPr dirty="0"/>
          </a:p>
          <a:p>
            <a:pPr marL="177800" lvl="0" indent="0" algn="l" rtl="0">
              <a:spcBef>
                <a:spcPts val="800"/>
              </a:spcBef>
              <a:spcAft>
                <a:spcPts val="0"/>
              </a:spcAft>
              <a:buNone/>
            </a:pPr>
            <a:endParaRPr dirty="0"/>
          </a:p>
          <a:p>
            <a:pPr marL="520700" lvl="1" indent="-63500" algn="l" rtl="0">
              <a:lnSpc>
                <a:spcPct val="90000"/>
              </a:lnSpc>
              <a:spcBef>
                <a:spcPts val="400"/>
              </a:spcBef>
              <a:spcAft>
                <a:spcPts val="0"/>
              </a:spcAft>
              <a:buClr>
                <a:schemeClr val="dk1"/>
              </a:buClr>
              <a:buSzPct val="100000"/>
              <a:buNone/>
            </a:pPr>
            <a:endParaRPr dirty="0"/>
          </a:p>
          <a:p>
            <a:pPr marL="520700" lvl="1" indent="-63500" algn="l" rtl="0">
              <a:lnSpc>
                <a:spcPct val="90000"/>
              </a:lnSpc>
              <a:spcBef>
                <a:spcPts val="400"/>
              </a:spcBef>
              <a:spcAft>
                <a:spcPts val="0"/>
              </a:spcAft>
              <a:buClr>
                <a:schemeClr val="dk1"/>
              </a:buClr>
              <a:buSzPct val="100000"/>
              <a:buNone/>
            </a:pPr>
            <a:endParaRPr dirty="0"/>
          </a:p>
          <a:p>
            <a:pPr marL="177800" lvl="0" indent="-38100" algn="l" rtl="0">
              <a:lnSpc>
                <a:spcPct val="90000"/>
              </a:lnSpc>
              <a:spcBef>
                <a:spcPts val="800"/>
              </a:spcBef>
              <a:spcAft>
                <a:spcPts val="0"/>
              </a:spcAft>
              <a:buClr>
                <a:schemeClr val="dk1"/>
              </a:buClr>
              <a:buSzPct val="100000"/>
              <a:buNone/>
            </a:pPr>
            <a:endParaRPr dirty="0"/>
          </a:p>
          <a:p>
            <a:pPr marL="177800" lvl="0" indent="-38100" algn="l" rtl="0">
              <a:lnSpc>
                <a:spcPct val="90000"/>
              </a:lnSpc>
              <a:spcBef>
                <a:spcPts val="800"/>
              </a:spcBef>
              <a:spcAft>
                <a:spcPts val="0"/>
              </a:spcAft>
              <a:buClr>
                <a:schemeClr val="dk1"/>
              </a:buClr>
              <a:buSzPct val="100000"/>
              <a:buNone/>
            </a:pPr>
            <a:endParaRPr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pic>
        <p:nvPicPr>
          <p:cNvPr id="299" name="Google Shape;299;p48" descr="EIZ Green Logo"/>
          <p:cNvPicPr preferRelativeResize="0"/>
          <p:nvPr/>
        </p:nvPicPr>
        <p:blipFill rotWithShape="1">
          <a:blip r:embed="rId3">
            <a:alphaModFix/>
          </a:blip>
          <a:srcRect/>
          <a:stretch/>
        </p:blipFill>
        <p:spPr>
          <a:xfrm>
            <a:off x="0" y="4629150"/>
            <a:ext cx="514350" cy="529590"/>
          </a:xfrm>
          <a:prstGeom prst="rect">
            <a:avLst/>
          </a:prstGeom>
          <a:solidFill>
            <a:srgbClr val="FFFF00">
              <a:alpha val="0"/>
            </a:srgbClr>
          </a:solidFill>
          <a:ln>
            <a:noFill/>
          </a:ln>
        </p:spPr>
      </p:pic>
      <p:graphicFrame>
        <p:nvGraphicFramePr>
          <p:cNvPr id="4" name="Diagram 3">
            <a:extLst>
              <a:ext uri="{FF2B5EF4-FFF2-40B4-BE49-F238E27FC236}">
                <a16:creationId xmlns:a16="http://schemas.microsoft.com/office/drawing/2014/main" id="{73606916-EF3F-4101-A52F-B72F6873D8C7}"/>
              </a:ext>
            </a:extLst>
          </p:cNvPr>
          <p:cNvGraphicFramePr/>
          <p:nvPr>
            <p:extLst>
              <p:ext uri="{D42A27DB-BD31-4B8C-83A1-F6EECF244321}">
                <p14:modId xmlns:p14="http://schemas.microsoft.com/office/powerpoint/2010/main" val="2466472832"/>
              </p:ext>
            </p:extLst>
          </p:nvPr>
        </p:nvGraphicFramePr>
        <p:xfrm>
          <a:off x="370490" y="273843"/>
          <a:ext cx="8144860" cy="64843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01" name="Google Shape;301;p48"/>
          <p:cNvSpPr txBox="1">
            <a:spLocks noGrp="1"/>
          </p:cNvSpPr>
          <p:nvPr>
            <p:ph type="body" idx="1"/>
          </p:nvPr>
        </p:nvSpPr>
        <p:spPr>
          <a:xfrm>
            <a:off x="285750" y="857250"/>
            <a:ext cx="8629800" cy="4012500"/>
          </a:xfrm>
          <a:prstGeom prst="rect">
            <a:avLst/>
          </a:prstGeom>
          <a:noFill/>
          <a:ln>
            <a:noFill/>
          </a:ln>
        </p:spPr>
        <p:txBody>
          <a:bodyPr spcFirstLastPara="1" wrap="square" lIns="68575" tIns="34275" rIns="68575" bIns="34275" anchor="t" anchorCtr="0">
            <a:normAutofit lnSpcReduction="10000"/>
          </a:bodyPr>
          <a:lstStyle/>
          <a:p>
            <a:pPr marL="0" indent="0">
              <a:buNone/>
            </a:pPr>
            <a:r>
              <a:rPr lang="en" sz="2400" dirty="0">
                <a:latin typeface="+mn-lt"/>
              </a:rPr>
              <a:t>The study concludes that:</a:t>
            </a:r>
            <a:endParaRPr sz="2400" dirty="0">
              <a:latin typeface="+mn-lt"/>
            </a:endParaRPr>
          </a:p>
          <a:p>
            <a:pPr marL="342900" indent="-342900"/>
            <a:r>
              <a:rPr lang="en" sz="2400" dirty="0">
                <a:latin typeface="+mn-lt"/>
              </a:rPr>
              <a:t>Fly ash can partially replace cement in road stabilisation</a:t>
            </a:r>
            <a:endParaRPr sz="2400" dirty="0">
              <a:latin typeface="+mn-lt"/>
            </a:endParaRPr>
          </a:p>
          <a:p>
            <a:pPr marL="342900" indent="-342900"/>
            <a:r>
              <a:rPr lang="en" sz="2400" dirty="0">
                <a:latin typeface="+mn-lt"/>
              </a:rPr>
              <a:t>1:3 and 2:1 provide the best balance of cost and performance</a:t>
            </a:r>
            <a:endParaRPr sz="2400" dirty="0">
              <a:latin typeface="+mn-lt"/>
            </a:endParaRPr>
          </a:p>
          <a:p>
            <a:pPr marL="342900" indent="-342900"/>
            <a:r>
              <a:rPr lang="en" sz="2400" dirty="0">
                <a:latin typeface="+mn-lt"/>
              </a:rPr>
              <a:t>2:1 is preferred for site application due to easier handling</a:t>
            </a:r>
            <a:endParaRPr sz="2400" dirty="0">
              <a:latin typeface="+mn-lt"/>
            </a:endParaRPr>
          </a:p>
          <a:p>
            <a:pPr marL="342900" indent="-342900"/>
            <a:r>
              <a:rPr lang="en" sz="2400" dirty="0">
                <a:latin typeface="+mn-lt"/>
              </a:rPr>
              <a:t>Application must be borrow pit specific</a:t>
            </a:r>
            <a:endParaRPr sz="2400" dirty="0">
              <a:latin typeface="+mn-lt"/>
            </a:endParaRPr>
          </a:p>
          <a:p>
            <a:pPr marL="342900" indent="-342900"/>
            <a:r>
              <a:rPr lang="en" sz="2400" dirty="0">
                <a:latin typeface="+mn-lt"/>
              </a:rPr>
              <a:t>This approach offers a cost-effective and sustainable solution for road construction</a:t>
            </a:r>
          </a:p>
          <a:p>
            <a:pPr marL="342900" indent="-342900"/>
            <a:r>
              <a:rPr lang="en" sz="2400" dirty="0">
                <a:latin typeface="+mn-lt"/>
              </a:rPr>
              <a:t>More research and data is required for possible implementation outside the study area.</a:t>
            </a:r>
            <a:endParaRPr sz="2400" dirty="0">
              <a:latin typeface="+mn-lt"/>
            </a:endParaRPr>
          </a:p>
          <a:p>
            <a:pPr marL="520700" lvl="1" indent="-63500" algn="l" rtl="0">
              <a:lnSpc>
                <a:spcPct val="90000"/>
              </a:lnSpc>
              <a:spcBef>
                <a:spcPts val="400"/>
              </a:spcBef>
              <a:spcAft>
                <a:spcPts val="0"/>
              </a:spcAft>
              <a:buClr>
                <a:schemeClr val="dk1"/>
              </a:buClr>
              <a:buSzPts val="1800"/>
              <a:buNone/>
            </a:pPr>
            <a:endParaRPr dirty="0"/>
          </a:p>
          <a:p>
            <a:pPr marL="520700" lvl="1" indent="-63500" algn="l" rtl="0">
              <a:lnSpc>
                <a:spcPct val="90000"/>
              </a:lnSpc>
              <a:spcBef>
                <a:spcPts val="400"/>
              </a:spcBef>
              <a:spcAft>
                <a:spcPts val="0"/>
              </a:spcAft>
              <a:buClr>
                <a:schemeClr val="dk1"/>
              </a:buClr>
              <a:buSzPts val="1800"/>
              <a:buNone/>
            </a:pPr>
            <a:endParaRPr dirty="0"/>
          </a:p>
          <a:p>
            <a:pPr marL="177800" lvl="0" indent="-38100" algn="l" rtl="0">
              <a:lnSpc>
                <a:spcPct val="90000"/>
              </a:lnSpc>
              <a:spcBef>
                <a:spcPts val="800"/>
              </a:spcBef>
              <a:spcAft>
                <a:spcPts val="0"/>
              </a:spcAft>
              <a:buClr>
                <a:schemeClr val="dk1"/>
              </a:buClr>
              <a:buSzPts val="2100"/>
              <a:buNone/>
            </a:pPr>
            <a:endParaRPr dirty="0"/>
          </a:p>
          <a:p>
            <a:pPr marL="177800" lvl="0" indent="-38100" algn="l" rtl="0">
              <a:lnSpc>
                <a:spcPct val="90000"/>
              </a:lnSpc>
              <a:spcBef>
                <a:spcPts val="800"/>
              </a:spcBef>
              <a:spcAft>
                <a:spcPts val="0"/>
              </a:spcAft>
              <a:buClr>
                <a:schemeClr val="dk1"/>
              </a:buClr>
              <a:buSzPts val="2100"/>
              <a:buNone/>
            </a:pPr>
            <a:endParaRP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29"/>
        <p:cNvGrpSpPr/>
        <p:nvPr/>
      </p:nvGrpSpPr>
      <p:grpSpPr>
        <a:xfrm>
          <a:off x="0" y="0"/>
          <a:ext cx="0" cy="0"/>
          <a:chOff x="0" y="0"/>
          <a:chExt cx="0" cy="0"/>
        </a:xfrm>
      </p:grpSpPr>
      <p:sp>
        <p:nvSpPr>
          <p:cNvPr id="330" name="Google Shape;330;p53"/>
          <p:cNvSpPr txBox="1">
            <a:spLocks noGrp="1"/>
          </p:cNvSpPr>
          <p:nvPr>
            <p:ph type="body" idx="1"/>
          </p:nvPr>
        </p:nvSpPr>
        <p:spPr>
          <a:xfrm rot="-1364639">
            <a:off x="1199400" y="1064879"/>
            <a:ext cx="6172200" cy="1828801"/>
          </a:xfrm>
          <a:prstGeom prst="rect">
            <a:avLst/>
          </a:prstGeom>
          <a:noFill/>
          <a:ln>
            <a:noFill/>
          </a:ln>
        </p:spPr>
        <p:txBody>
          <a:bodyPr spcFirstLastPara="1" wrap="square" lIns="68575" tIns="34275" rIns="68575" bIns="34275" anchor="t" anchorCtr="0">
            <a:normAutofit/>
          </a:bodyPr>
          <a:lstStyle/>
          <a:p>
            <a:pPr marL="177800" lvl="0" indent="-177800" algn="ctr" rtl="0">
              <a:lnSpc>
                <a:spcPct val="90000"/>
              </a:lnSpc>
              <a:spcBef>
                <a:spcPts val="0"/>
              </a:spcBef>
              <a:spcAft>
                <a:spcPts val="0"/>
              </a:spcAft>
              <a:buClr>
                <a:srgbClr val="FF0000"/>
              </a:buClr>
              <a:buSzPts val="11300"/>
              <a:buFont typeface="Noto Sans Symbols"/>
              <a:buNone/>
            </a:pPr>
            <a:r>
              <a:rPr lang="en" sz="11300" b="1">
                <a:solidFill>
                  <a:srgbClr val="FF0000"/>
                </a:solidFill>
                <a:latin typeface="Pinyon Script"/>
                <a:ea typeface="Pinyon Script"/>
                <a:cs typeface="Pinyon Script"/>
                <a:sym typeface="Pinyon Script"/>
              </a:rPr>
              <a:t>The End</a:t>
            </a:r>
            <a:endParaRPr/>
          </a:p>
        </p:txBody>
      </p:sp>
      <p:sp>
        <p:nvSpPr>
          <p:cNvPr id="331" name="Google Shape;331;p53"/>
          <p:cNvSpPr/>
          <p:nvPr/>
        </p:nvSpPr>
        <p:spPr>
          <a:xfrm>
            <a:off x="2286000" y="3773333"/>
            <a:ext cx="5657850" cy="438581"/>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r>
              <a:rPr lang="en" sz="2400" b="0" i="0" u="none" strike="noStrike" cap="none">
                <a:solidFill>
                  <a:srgbClr val="0000CC"/>
                </a:solidFill>
                <a:latin typeface="Times New Roman"/>
                <a:ea typeface="Times New Roman"/>
                <a:cs typeface="Times New Roman"/>
                <a:sym typeface="Times New Roman"/>
              </a:rPr>
              <a:t>THANK YOU FOR YOUR ATTENTION.</a:t>
            </a:r>
            <a:endParaRPr sz="1100"/>
          </a:p>
        </p:txBody>
      </p:sp>
      <p:pic>
        <p:nvPicPr>
          <p:cNvPr id="332" name="Google Shape;332;p53" descr="EIZ Green Logo"/>
          <p:cNvPicPr preferRelativeResize="0"/>
          <p:nvPr/>
        </p:nvPicPr>
        <p:blipFill rotWithShape="1">
          <a:blip r:embed="rId3">
            <a:alphaModFix/>
          </a:blip>
          <a:srcRect/>
          <a:stretch/>
        </p:blipFill>
        <p:spPr>
          <a:xfrm>
            <a:off x="0" y="4629150"/>
            <a:ext cx="514350" cy="529590"/>
          </a:xfrm>
          <a:prstGeom prst="rect">
            <a:avLst/>
          </a:prstGeom>
          <a:solidFill>
            <a:srgbClr val="FFFF00">
              <a:alpha val="0"/>
            </a:srgbClr>
          </a:solid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386</TotalTime>
  <Words>1358</Words>
  <Application>Microsoft Office PowerPoint</Application>
  <PresentationFormat>On-screen Show (16:9)</PresentationFormat>
  <Paragraphs>165</Paragraphs>
  <Slides>22</Slides>
  <Notes>22</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22</vt:i4>
      </vt:variant>
    </vt:vector>
  </HeadingPairs>
  <TitlesOfParts>
    <vt:vector size="29" baseType="lpstr">
      <vt:lpstr>Times New Roman</vt:lpstr>
      <vt:lpstr>Pinyon Script</vt:lpstr>
      <vt:lpstr>Calibri</vt:lpstr>
      <vt:lpstr>Arial</vt:lpstr>
      <vt:lpstr>Noto Sans Symbols</vt:lpstr>
      <vt:lpstr>Simple Light</vt:lpstr>
      <vt:lpstr>Office Theme</vt:lpstr>
      <vt:lpstr>2026 ENGINEERING INSTITUTION OF ZAMBIA SYMPOSIUM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TEST PROCEDURE</vt:lpstr>
      <vt:lpstr>PowerPoint Presentation</vt:lpstr>
      <vt:lpstr>KEY TECHNICAL FINDINGS</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2026 ENGINEERING INSTITUTION OF ZAMBIA SYMPOSIUM</dc:title>
  <dc:creator>Administrator</dc:creator>
  <cp:lastModifiedBy>Reviewer</cp:lastModifiedBy>
  <cp:revision>10</cp:revision>
  <dcterms:modified xsi:type="dcterms:W3CDTF">2026-04-04T17:38:12Z</dcterms:modified>
</cp:coreProperties>
</file>