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media/image10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60" r:id="rId2"/>
    <p:sldMasterId id="2147483672" r:id="rId3"/>
  </p:sldMasterIdLst>
  <p:notesMasterIdLst>
    <p:notesMasterId r:id="rId19"/>
  </p:notesMasterIdLst>
  <p:handoutMasterIdLst>
    <p:handoutMasterId r:id="rId20"/>
  </p:handoutMasterIdLst>
  <p:sldIdLst>
    <p:sldId id="292" r:id="rId4"/>
    <p:sldId id="297" r:id="rId5"/>
    <p:sldId id="308" r:id="rId6"/>
    <p:sldId id="319" r:id="rId7"/>
    <p:sldId id="316" r:id="rId8"/>
    <p:sldId id="300" r:id="rId9"/>
    <p:sldId id="317" r:id="rId10"/>
    <p:sldId id="320" r:id="rId11"/>
    <p:sldId id="318" r:id="rId12"/>
    <p:sldId id="301" r:id="rId13"/>
    <p:sldId id="321" r:id="rId14"/>
    <p:sldId id="322" r:id="rId15"/>
    <p:sldId id="324" r:id="rId16"/>
    <p:sldId id="323" r:id="rId17"/>
    <p:sldId id="28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E154"/>
    <a:srgbClr val="00AA3F"/>
    <a:srgbClr val="0AAA3F"/>
    <a:srgbClr val="0BB945"/>
    <a:srgbClr val="00D65E"/>
    <a:srgbClr val="00D684"/>
    <a:srgbClr val="00CC99"/>
    <a:srgbClr val="418784"/>
    <a:srgbClr val="0000CC"/>
    <a:srgbClr val="C80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93502" autoAdjust="0"/>
  </p:normalViewPr>
  <p:slideViewPr>
    <p:cSldViewPr>
      <p:cViewPr varScale="1">
        <p:scale>
          <a:sx n="82" d="100"/>
          <a:sy n="82" d="100"/>
        </p:scale>
        <p:origin x="413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8" d="100"/>
          <a:sy n="48" d="100"/>
        </p:scale>
        <p:origin x="2752" y="3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COMPRESSION</a:t>
            </a:r>
            <a:r>
              <a:rPr lang="en-US" baseline="0"/>
              <a:t> STRENGTH AFTER 7 DAYS OF CURING</a:t>
            </a:r>
            <a:endParaRPr lang="en-US"/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Sheet1!$A$2:$A$5</c:f>
              <c:numCache>
                <c:formatCode>0%</c:formatCode>
                <c:ptCount val="4"/>
                <c:pt idx="0" formatCode="General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7E-4BBB-B7F4-BBCA10978400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Sheet1!$B$2:$B$5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977E-4BBB-B7F4-BBCA10978400}"/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Sheet1!$C$2:$C$5</c:f>
              <c:numCache>
                <c:formatCode>General</c:formatCode>
                <c:ptCount val="4"/>
                <c:pt idx="0">
                  <c:v>76</c:v>
                </c:pt>
                <c:pt idx="1">
                  <c:v>63</c:v>
                </c:pt>
                <c:pt idx="2">
                  <c:v>57</c:v>
                </c:pt>
                <c:pt idx="3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77E-4BBB-B7F4-BBCA1097840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06948992"/>
        <c:axId val="208515456"/>
        <c:axId val="0"/>
      </c:bar3DChart>
      <c:catAx>
        <c:axId val="20694899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 algn="ctr"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Replacemnt %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515456"/>
        <c:crosses val="autoZero"/>
        <c:auto val="1"/>
        <c:lblAlgn val="ctr"/>
        <c:lblOffset val="100"/>
        <c:noMultiLvlLbl val="0"/>
      </c:catAx>
      <c:valAx>
        <c:axId val="208515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Compressive</a:t>
                </a:r>
                <a:r>
                  <a:rPr lang="en-US" baseline="0"/>
                  <a:t> strength</a:t>
                </a:r>
              </a:p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948992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4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3429396325459317"/>
          <c:y val="0.22157480314960629"/>
          <c:w val="0.78124794183335777"/>
          <c:h val="0.65310194641511399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</c:spPr>
            <c:extLst>
              <c:ext xmlns:c16="http://schemas.microsoft.com/office/drawing/2014/chart" uri="{C3380CC4-5D6E-409C-BE32-E72D297353CC}">
                <c16:uniqueId val="{00000001-0D1C-4A46-B3FA-5F2B80730429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/>
              </a:solidFill>
            </c:spPr>
            <c:extLst>
              <c:ext xmlns:c16="http://schemas.microsoft.com/office/drawing/2014/chart" uri="{C3380CC4-5D6E-409C-BE32-E72D297353CC}">
                <c16:uniqueId val="{00000003-0D1C-4A46-B3FA-5F2B80730429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/>
              </a:solidFill>
            </c:spPr>
            <c:extLst>
              <c:ext xmlns:c16="http://schemas.microsoft.com/office/drawing/2014/chart" uri="{C3380CC4-5D6E-409C-BE32-E72D297353CC}">
                <c16:uniqueId val="{00000005-0D1C-4A46-B3FA-5F2B80730429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/>
              </a:solidFill>
            </c:spPr>
            <c:extLst>
              <c:ext xmlns:c16="http://schemas.microsoft.com/office/drawing/2014/chart" uri="{C3380CC4-5D6E-409C-BE32-E72D297353CC}">
                <c16:uniqueId val="{00000007-0D1C-4A46-B3FA-5F2B80730429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Sheet2!$B$11:$B$14</c:f>
              <c:numCache>
                <c:formatCode>0%</c:formatCode>
                <c:ptCount val="4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</c:numCache>
            </c:numRef>
          </c:cat>
          <c:val>
            <c:numRef>
              <c:f>Sheet2!$C$11:$C$14</c:f>
              <c:numCache>
                <c:formatCode>General</c:formatCode>
                <c:ptCount val="4"/>
                <c:pt idx="0">
                  <c:v>25.85</c:v>
                </c:pt>
                <c:pt idx="1">
                  <c:v>25.15</c:v>
                </c:pt>
                <c:pt idx="2">
                  <c:v>24.82</c:v>
                </c:pt>
                <c:pt idx="3">
                  <c:v>19.399999999999999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D1C-4A46-B3FA-5F2B807304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28"/>
        <c:gapDepth val="265"/>
        <c:shape val="box"/>
        <c:axId val="245464448"/>
        <c:axId val="245466624"/>
        <c:axId val="0"/>
      </c:bar3DChart>
      <c:catAx>
        <c:axId val="24546444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100" b="0"/>
                  <a:t>Replacement %</a:t>
                </a:r>
              </a:p>
            </c:rich>
          </c:tx>
          <c:layout>
            <c:manualLayout>
              <c:xMode val="edge"/>
              <c:yMode val="edge"/>
              <c:x val="0.40429480439574134"/>
              <c:y val="0.93114612058484514"/>
            </c:manualLayout>
          </c:layout>
          <c:overlay val="0"/>
        </c:title>
        <c:numFmt formatCode="0%" sourceLinked="1"/>
        <c:majorTickMark val="out"/>
        <c:minorTickMark val="none"/>
        <c:tickLblPos val="nextTo"/>
        <c:crossAx val="245466624"/>
        <c:crosses val="autoZero"/>
        <c:auto val="1"/>
        <c:lblAlgn val="ctr"/>
        <c:lblOffset val="100"/>
        <c:noMultiLvlLbl val="0"/>
      </c:catAx>
      <c:valAx>
        <c:axId val="2454666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4546444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79272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2E971B-3D69-4AB9-A68F-D91977402CFF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E45C95-29BE-4CC5-9B52-8991A9B03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150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79C7E-651F-4764-BE99-ED733DB576F9}" type="datetime1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BB4BE-4BDE-4D93-8734-1882948AA0CA}" type="datetime1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3A580-41DD-497C-8D17-644BD95BA0D7}" type="datetime1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78FDF-F32B-4896-A117-57C7B452747F}" type="datetime1">
              <a:rPr lang="en-US" smtClean="0"/>
              <a:t>4/4/2026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458B-ABBF-4562-A322-E8B51D25B331}" type="datetime1">
              <a:rPr lang="en-US" smtClean="0"/>
              <a:t>4/4/2026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AE4CC-458E-4F2A-8353-F800115E639D}" type="datetime1">
              <a:rPr lang="en-US" smtClean="0"/>
              <a:t>4/4/2026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A5229-89F2-4CBE-BB71-35797FEB5CF0}" type="datetime1">
              <a:rPr lang="en-US" smtClean="0"/>
              <a:t>4/4/2026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E6752-119A-4860-9BE1-E12AA80957CE}" type="datetime1">
              <a:rPr lang="en-US" smtClean="0"/>
              <a:t>4/4/2026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93D6A-CCA8-4639-9593-F483E0874C87}" type="datetime1">
              <a:rPr lang="en-US" smtClean="0"/>
              <a:t>4/4/2026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12758-B7F1-4409-98DB-482703490A44}" type="datetime1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02BEC-2AB8-40FD-9D42-427AF5296A11}" type="datetime1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6185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OUTLINE</a:t>
            </a:r>
            <a:b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marL="533400" marR="0" lvl="0" indent="-533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Introduction</a:t>
            </a:r>
          </a:p>
          <a:p>
            <a:pPr marL="533400" marR="0" lvl="0" indent="-533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Objectives</a:t>
            </a:r>
          </a:p>
          <a:p>
            <a:pPr marL="533400" marR="0" lvl="0" indent="-533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Artificial Intelligence</a:t>
            </a:r>
          </a:p>
          <a:p>
            <a:pPr marL="533400" marR="0" lvl="0" indent="-533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Air Traffic Management System</a:t>
            </a:r>
          </a:p>
          <a:p>
            <a:pPr marL="533400" marR="0" lvl="0" indent="-533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Benefits of AI</a:t>
            </a:r>
          </a:p>
          <a:p>
            <a:pPr marL="533400" marR="0" lvl="0" indent="-533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Challenges</a:t>
            </a:r>
          </a:p>
          <a:p>
            <a:pPr marL="533400" marR="0" lvl="0" indent="-533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Conclusion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8076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0367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684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1266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2832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8922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2108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8938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2705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993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EC7F1-9CA6-1964-D950-AC17074092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646B81-F5BF-28ED-8D38-03762C7995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5A1D98-97EE-685E-0DAE-1393A61A4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3B92D-ED02-4906-863D-EF5C5C3AC33D}" type="datetimeFigureOut">
              <a:rPr lang="x-none" smtClean="0"/>
              <a:t>4/4/2026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D9F6FC-4922-8FBF-C78A-1EBE2D6AB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7FE4FB-0FFA-E787-8D45-E770F5038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0606-094F-4EE0-8186-83B1D03281AA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759839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377B0-76D8-E0A1-19C6-5E6C3ECAB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E5D45-C3F8-C92F-90BA-2AC8AAFC6C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C625E9-7948-A07A-5BF4-631B07218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3B92D-ED02-4906-863D-EF5C5C3AC33D}" type="datetimeFigureOut">
              <a:rPr lang="x-none" smtClean="0"/>
              <a:t>4/4/2026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AE3E8-631F-D3FE-3050-E6B47FD8B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22AAF6-82AB-C48C-BABA-317B4A72E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0606-094F-4EE0-8186-83B1D03281AA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71429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A0278-0798-62DB-CCDA-DA11F8E96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C98160-4D72-A64F-623B-D2238ED372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2E0AAB-D0B7-05CD-9367-76931C64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3B92D-ED02-4906-863D-EF5C5C3AC33D}" type="datetimeFigureOut">
              <a:rPr lang="x-none" smtClean="0"/>
              <a:t>4/4/2026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E3D00F-37EF-F6F3-4862-1FF910215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7D907A-C261-AD86-DD5E-2EF1B9D05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0606-094F-4EE0-8186-83B1D03281AA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8601834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99BDD-A72C-EDBF-2655-EC8B5F4EC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68CD8-B553-CC41-DB62-81311809AE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C7B5A6-17D4-9B26-5261-8375472A92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C01EC6-1B50-2AEC-36FE-9B0C42FE6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3B92D-ED02-4906-863D-EF5C5C3AC33D}" type="datetimeFigureOut">
              <a:rPr lang="x-none" smtClean="0"/>
              <a:t>4/4/2026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A639D6-2CAE-850D-508A-A98560C22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2AAC10-2A5C-3EE5-F080-93635D529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0606-094F-4EE0-8186-83B1D03281AA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3138059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8AEDB-E975-29C3-E719-12AB00BDB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AE72A6-ABBF-58E8-6085-972FD794ED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3867FC-E2C8-9ADB-1649-F30F02B912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165C1C-8900-7CFC-5D46-A37433F4CB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C4084D-BDEF-D3A9-E435-78F0A9E8F1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FA1968-8EE4-ADD0-960D-0CC753EA2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3B92D-ED02-4906-863D-EF5C5C3AC33D}" type="datetimeFigureOut">
              <a:rPr lang="x-none" smtClean="0"/>
              <a:t>4/4/2026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67DDBF-FBC4-7EAE-013B-E730BE518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93FC32-0FCD-1C20-F2D1-203BB7B25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0606-094F-4EE0-8186-83B1D03281AA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315670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79877-5CA6-8314-6847-7E02D4231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86E1EC-FC7D-BDD5-2B41-6122F8284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3B92D-ED02-4906-863D-EF5C5C3AC33D}" type="datetimeFigureOut">
              <a:rPr lang="x-none" smtClean="0"/>
              <a:t>4/4/2026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E37D98-9E34-42BB-78E3-9C3D535CD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2C5593-70CB-237B-6291-A1D860B01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0606-094F-4EE0-8186-83B1D03281AA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073599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4D54B3-F97B-70AB-8EBD-CFD1207F3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3B92D-ED02-4906-863D-EF5C5C3AC33D}" type="datetimeFigureOut">
              <a:rPr lang="x-none" smtClean="0"/>
              <a:t>4/4/2026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06EE85-490C-1AD7-7F57-1B6D27F05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CCF7E9-87C6-90AA-AC2C-72051CD08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0606-094F-4EE0-8186-83B1D03281AA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762041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140DD-DD99-BDAD-656A-FC0379A79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1B945B-E361-0034-0BDA-7003594F18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6F57D1-E864-310C-4462-2EB529903B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87386B-7791-E385-7CA2-23BBFD939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3B92D-ED02-4906-863D-EF5C5C3AC33D}" type="datetimeFigureOut">
              <a:rPr lang="x-none" smtClean="0"/>
              <a:t>4/4/2026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4C74A0-7240-8175-65D3-953FAA1FC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C47C81-90C9-51E4-0DD2-B11F07F62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0606-094F-4EE0-8186-83B1D03281AA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763603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13D4C-D8C0-C0F2-9984-251A327DD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C4C3C5-2A40-0C49-F92A-693C525B4B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452ECC-83C3-D2CF-6698-11149A5BF2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09C97A-8BEA-D47F-9AFA-24BB25CE8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3B92D-ED02-4906-863D-EF5C5C3AC33D}" type="datetimeFigureOut">
              <a:rPr lang="x-none" smtClean="0"/>
              <a:t>4/4/2026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DFCC76-A8CA-9928-787A-2E1A72354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65C23F-ADD4-CEA7-6FA9-8E4F6F7CD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0606-094F-4EE0-8186-83B1D03281AA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17939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CE7D3-DD77-FC2E-54FE-268C2B965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5C98E6-AF9F-3C80-05E0-D29F4B8DA4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99D568-C420-0043-3394-B7756F332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3B92D-ED02-4906-863D-EF5C5C3AC33D}" type="datetimeFigureOut">
              <a:rPr lang="x-none" smtClean="0"/>
              <a:t>4/4/2026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6B42F-04BB-76BA-9E73-4BCEFB7D2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B73DFD-DF71-7103-8369-17FB7D498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0606-094F-4EE0-8186-83B1D03281AA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3251238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248C2B-908B-BFC5-3A50-B3341158AA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4A2AFC-14C3-791C-6C90-6BE4EAAF53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791DBC-8C3F-93F3-5AED-C1AD2D2D6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3B92D-ED02-4906-863D-EF5C5C3AC33D}" type="datetimeFigureOut">
              <a:rPr lang="x-none" smtClean="0"/>
              <a:t>4/4/2026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A02B29-F041-503F-972B-45F6AB943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6888BD-F6CB-ABF5-A453-2356848A5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0606-094F-4EE0-8186-83B1D03281AA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96796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DB3658-4A43-47B7-BC1C-098326A85F81}" type="datetime1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45A9C7F-1C6C-55DE-E226-DB1B0A3AF28A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4876800" y="229261"/>
            <a:ext cx="1676545" cy="1597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666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60CD19-65E3-BC89-E724-BE1EED7A1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3AB227-C1E6-BFEB-1018-B56F02F572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67595D-8BFF-E57D-D441-7ECB86C295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83B92D-ED02-4906-863D-EF5C5C3AC33D}" type="datetimeFigureOut">
              <a:rPr lang="x-none" smtClean="0"/>
              <a:t>4/4/2026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994E8B-4BFE-C133-8BB0-C0560DFC7D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1BAA46-5150-CC29-1687-0ACD6557F4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960606-094F-4EE0-8186-83B1D03281AA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91333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583841-6404-C869-756D-52916ADE3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F21BFDC-C378-02B1-B26C-6052994C92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5400" y="1905000"/>
            <a:ext cx="9067800" cy="914400"/>
          </a:xfrm>
          <a:noFill/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600" b="1" dirty="0">
                <a:solidFill>
                  <a:schemeClr val="tx2">
                    <a:lumMod val="50000"/>
                  </a:schemeClr>
                </a:solidFill>
                <a:latin typeface="Arial Black" pitchFamily="34" charset="0"/>
                <a:cs typeface="Times New Roman" panose="02020603050405020304" pitchFamily="18" charset="0"/>
              </a:rPr>
              <a:t>2026 ENGINEERING INSTITUTION OF ZAMBIA SYMPOSIUM</a:t>
            </a:r>
            <a:endParaRPr lang="en-US" sz="2600" dirty="0">
              <a:solidFill>
                <a:schemeClr val="tx2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EA98468-DE35-4E65-11BE-983662578E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8830" y="3055037"/>
            <a:ext cx="11506200" cy="2590800"/>
          </a:xfrm>
          <a:noFill/>
        </p:spPr>
        <p:txBody>
          <a:bodyPr>
            <a:no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 OF PARTIAL REPLACEMENT OF COARSE AGGREGATE WITH RECYCLED DEMOLITION AGGREGATE ON NOMINAL CONCRETE STRENGTH 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BF57A210-D053-E026-C02F-719FAFFD4E36}"/>
              </a:ext>
            </a:extLst>
          </p:cNvPr>
          <p:cNvSpPr txBox="1"/>
          <p:nvPr/>
        </p:nvSpPr>
        <p:spPr>
          <a:xfrm>
            <a:off x="4800600" y="4642099"/>
            <a:ext cx="6143626" cy="9906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2570480" indent="-2570480" algn="l">
              <a:spcBef>
                <a:spcPts val="0"/>
              </a:spcBef>
            </a:pPr>
            <a:r>
              <a:rPr lang="en-US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PRESENTER  : Eng. Prosper Ng’andu</a:t>
            </a:r>
          </a:p>
          <a:p>
            <a:pPr marL="2570480" indent="-2570480" algn="l">
              <a:spcBef>
                <a:spcPts val="0"/>
              </a:spcBef>
            </a:pPr>
            <a:r>
              <a:rPr lang="en-US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              : </a:t>
            </a:r>
            <a:r>
              <a:rPr lang="en-GB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Friday 17</a:t>
            </a:r>
            <a:r>
              <a:rPr lang="en-GB" sz="2400" b="1" baseline="30000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April 2026</a:t>
            </a:r>
            <a:endParaRPr lang="en-US" sz="2400" dirty="0">
              <a:solidFill>
                <a:srgbClr val="00AA3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E8AF75A-485F-8C20-FDF9-FBDE28860006}"/>
              </a:ext>
            </a:extLst>
          </p:cNvPr>
          <p:cNvSpPr/>
          <p:nvPr/>
        </p:nvSpPr>
        <p:spPr>
          <a:xfrm>
            <a:off x="3124200" y="5791200"/>
            <a:ext cx="8001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0480" indent="-2570480"/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Avani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Victoria Falls Resort, Livingstone, Zambia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6594551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0" descr="/mnt/data/rubble_unsplash.jpg"/>
          <p:cNvPicPr>
            <a:picLocks noChangeAspect="1"/>
          </p:cNvPicPr>
          <p:nvPr/>
        </p:nvPicPr>
        <p:blipFill rotWithShape="1">
          <a:blip r:embed="rId2"/>
          <a:srcRect l="50002" t="7811" r="11872" b="17590"/>
          <a:stretch/>
        </p:blipFill>
        <p:spPr>
          <a:xfrm>
            <a:off x="7543799" y="762000"/>
            <a:ext cx="4648201" cy="6096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7F4E2D3-B50E-61FE-F6F5-4B22C1E5FA90}"/>
              </a:ext>
            </a:extLst>
          </p:cNvPr>
          <p:cNvSpPr txBox="1"/>
          <p:nvPr/>
        </p:nvSpPr>
        <p:spPr>
          <a:xfrm>
            <a:off x="342900" y="1143000"/>
            <a:ext cx="7200899" cy="44958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819150" marR="0" lvl="0" indent="-514350" fontAlgn="auto"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  <a:p>
            <a:pPr marL="819150" marR="0" lvl="0" indent="-514350" fontAlgn="auto"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Aim &amp; Objectives</a:t>
            </a:r>
          </a:p>
          <a:p>
            <a:pPr marL="819150" marR="0" lvl="0" indent="-514350" fontAlgn="auto"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Methodology</a:t>
            </a:r>
          </a:p>
          <a:p>
            <a:pPr marL="819150" marR="0" lvl="0" indent="-514350" fontAlgn="auto"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Material</a:t>
            </a:r>
            <a:r>
              <a:rPr kumimoji="0" lang="en-US" sz="2800" b="1" i="0" u="none" strike="noStrike" cap="none" spc="0" normalizeH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preparation</a:t>
            </a:r>
            <a:endParaRPr lang="en-US" sz="2800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19150" marR="0" lvl="0" indent="-514350" fontAlgn="auto"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800" b="1" noProof="0" dirty="0">
                <a:latin typeface="Arial" panose="020B0604020202020204" pitchFamily="34" charset="0"/>
                <a:cs typeface="Arial" panose="020B0604020202020204" pitchFamily="34" charset="0"/>
              </a:rPr>
              <a:t>Results and Discussion</a:t>
            </a:r>
          </a:p>
          <a:p>
            <a:pPr marL="819150" marR="0" lvl="0" indent="-514350" fontAlgn="auto"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Significance of Study</a:t>
            </a:r>
          </a:p>
          <a:p>
            <a:pPr marL="819150" marR="0" lvl="0" indent="-514350" fontAlgn="auto"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1" i="0" u="none" strike="noStrike" cap="none" spc="0" normalizeH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</a:p>
        </p:txBody>
      </p:sp>
      <p:pic>
        <p:nvPicPr>
          <p:cNvPr id="5" name="Picture 4" descr="EIZ Green Logo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19078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0" y="-10886"/>
            <a:ext cx="12192000" cy="772886"/>
          </a:xfrm>
          <a:prstGeom prst="rect">
            <a:avLst/>
          </a:prstGeom>
          <a:solidFill>
            <a:srgbClr val="0DE15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TABLE OF CONTENT</a:t>
            </a:r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DDBF35-DE65-30B9-57F2-E840297B04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D2B783EE-0239-4717-BBEA-8C9EAC61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E069CF-CBF4-097D-D6E9-10FBE99B48EB}"/>
              </a:ext>
            </a:extLst>
          </p:cNvPr>
          <p:cNvSpPr txBox="1"/>
          <p:nvPr/>
        </p:nvSpPr>
        <p:spPr>
          <a:xfrm>
            <a:off x="761999" y="871536"/>
            <a:ext cx="10744201" cy="5334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Concrete production depends heavily on natural coarse aggregates. Excessive extraction of aggregates causes environmental degradation. Recycled Demolition Aggregate (RDA) offers a sustainable alternative. RDA helps reduce construction waste and conserve natural resources. In Zambia, research on RDA use in concrete is still limited. </a:t>
            </a:r>
          </a:p>
          <a:p>
            <a:endParaRPr lang="en-US" sz="26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This study examines partial replacement of coarse aggregate with RDA in M25 concrete. 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6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Replacement levels tested: 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0%, 10%, 20%, and 30%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6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Key properties assessed: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WORKABILITY and COMPRESSIVE STRENGTH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</a:t>
            </a:r>
            <a:endParaRPr kumimoji="0" lang="en-US" sz="2800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7A9E96-6FAE-909F-3A82-FFC20B1B11C7}"/>
              </a:ext>
            </a:extLst>
          </p:cNvPr>
          <p:cNvSpPr txBox="1"/>
          <p:nvPr/>
        </p:nvSpPr>
        <p:spPr>
          <a:xfrm>
            <a:off x="481013" y="3752849"/>
            <a:ext cx="3290887" cy="2452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tabLst/>
              <a:defRPr/>
            </a:pPr>
            <a:endParaRPr kumimoji="0" lang="en-US" sz="3200" b="1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974A3A-7960-187E-B523-BF497159558E}"/>
              </a:ext>
            </a:extLst>
          </p:cNvPr>
          <p:cNvSpPr txBox="1"/>
          <p:nvPr/>
        </p:nvSpPr>
        <p:spPr>
          <a:xfrm>
            <a:off x="4223982" y="4024313"/>
            <a:ext cx="7485413" cy="24526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304800" marR="0" lvl="0" fontAlgn="auto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EIZ Green Logo">
            <a:extLst>
              <a:ext uri="{FF2B5EF4-FFF2-40B4-BE49-F238E27FC236}">
                <a16:creationId xmlns:a16="http://schemas.microsoft.com/office/drawing/2014/main" id="{DBFE15F7-CA7D-EAF1-32B1-7D63C6E1A61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19078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13" name="Down Arrow 12"/>
          <p:cNvSpPr/>
          <p:nvPr/>
        </p:nvSpPr>
        <p:spPr>
          <a:xfrm>
            <a:off x="0" y="762000"/>
            <a:ext cx="761999" cy="762000"/>
          </a:xfrm>
          <a:prstGeom prst="downArrow">
            <a:avLst>
              <a:gd name="adj1" fmla="val 100000"/>
              <a:gd name="adj2" fmla="val 31216"/>
            </a:avLst>
          </a:prstGeom>
          <a:solidFill>
            <a:srgbClr val="0DE1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3000" dirty="0">
                <a:solidFill>
                  <a:schemeClr val="tx1"/>
                </a:solidFill>
                <a:latin typeface="Arial Black" pitchFamily="34" charset="0"/>
              </a:rPr>
              <a:t>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-10886"/>
            <a:ext cx="12192000" cy="772886"/>
          </a:xfrm>
          <a:prstGeom prst="rect">
            <a:avLst/>
          </a:prstGeom>
          <a:solidFill>
            <a:srgbClr val="0DE15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34178839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DDBF35-DE65-30B9-57F2-E840297B04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D2B783EE-0239-4717-BBEA-8C9EAC61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E069CF-CBF4-097D-D6E9-10FBE99B48EB}"/>
              </a:ext>
            </a:extLst>
          </p:cNvPr>
          <p:cNvSpPr txBox="1"/>
          <p:nvPr/>
        </p:nvSpPr>
        <p:spPr>
          <a:xfrm>
            <a:off x="761999" y="2719388"/>
            <a:ext cx="10744201" cy="39862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2600" b="1" noProof="0" dirty="0">
                <a:latin typeface="Times New Roman" pitchFamily="18" charset="0"/>
                <a:cs typeface="Times New Roman" pitchFamily="18" charset="0"/>
              </a:rPr>
              <a:t>OBJECTIVES</a:t>
            </a:r>
            <a:endParaRPr kumimoji="0" lang="en-US" sz="2600" b="1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7A9E96-6FAE-909F-3A82-FFC20B1B11C7}"/>
              </a:ext>
            </a:extLst>
          </p:cNvPr>
          <p:cNvSpPr txBox="1"/>
          <p:nvPr/>
        </p:nvSpPr>
        <p:spPr>
          <a:xfrm>
            <a:off x="481013" y="3752849"/>
            <a:ext cx="3290887" cy="2452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tabLst/>
              <a:defRPr/>
            </a:pPr>
            <a:endParaRPr kumimoji="0" lang="en-US" sz="3200" b="1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974A3A-7960-187E-B523-BF497159558E}"/>
              </a:ext>
            </a:extLst>
          </p:cNvPr>
          <p:cNvSpPr txBox="1"/>
          <p:nvPr/>
        </p:nvSpPr>
        <p:spPr>
          <a:xfrm>
            <a:off x="4223982" y="4024313"/>
            <a:ext cx="7485413" cy="24526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304800" marR="0" lvl="0" fontAlgn="auto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EIZ Green Logo">
            <a:extLst>
              <a:ext uri="{FF2B5EF4-FFF2-40B4-BE49-F238E27FC236}">
                <a16:creationId xmlns:a16="http://schemas.microsoft.com/office/drawing/2014/main" id="{DBFE15F7-CA7D-EAF1-32B1-7D63C6E1A61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19078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13" name="Down Arrow 12"/>
          <p:cNvSpPr/>
          <p:nvPr/>
        </p:nvSpPr>
        <p:spPr>
          <a:xfrm>
            <a:off x="0" y="762000"/>
            <a:ext cx="761999" cy="762000"/>
          </a:xfrm>
          <a:prstGeom prst="downArrow">
            <a:avLst>
              <a:gd name="adj1" fmla="val 100000"/>
              <a:gd name="adj2" fmla="val 45699"/>
            </a:avLst>
          </a:prstGeom>
          <a:solidFill>
            <a:srgbClr val="0DE1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3000" dirty="0">
                <a:solidFill>
                  <a:schemeClr val="tx1"/>
                </a:solidFill>
                <a:latin typeface="Arial Black" pitchFamily="34" charset="0"/>
              </a:rPr>
              <a:t>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-10886"/>
            <a:ext cx="12192000" cy="772886"/>
          </a:xfrm>
          <a:prstGeom prst="rect">
            <a:avLst/>
          </a:prstGeom>
          <a:solidFill>
            <a:srgbClr val="0DE15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AIM &amp; OBJECTIVES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E069CF-CBF4-097D-D6E9-10FBE99B48EB}"/>
              </a:ext>
            </a:extLst>
          </p:cNvPr>
          <p:cNvSpPr txBox="1"/>
          <p:nvPr/>
        </p:nvSpPr>
        <p:spPr>
          <a:xfrm>
            <a:off x="761999" y="785485"/>
            <a:ext cx="10515601" cy="20434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2600" b="1" noProof="0" dirty="0">
                <a:latin typeface="Times New Roman" pitchFamily="18" charset="0"/>
                <a:cs typeface="Times New Roman" pitchFamily="18" charset="0"/>
              </a:rPr>
              <a:t>AIM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investigate the effect of partially replacing natural coarse aggregate with recycled demolition aggregate on concrete strength.</a:t>
            </a:r>
          </a:p>
          <a:p>
            <a:pPr>
              <a:spcAft>
                <a:spcPts val="1000"/>
              </a:spcAft>
              <a:defRPr sz="2100">
                <a:solidFill>
                  <a:srgbClr val="000000"/>
                </a:solidFill>
                <a:latin typeface="Calibri"/>
              </a:defRPr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  <a:defRPr sz="2100">
                <a:solidFill>
                  <a:srgbClr val="000000"/>
                </a:solidFill>
                <a:latin typeface="Calibri"/>
              </a:defRPr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  <a:defRPr sz="2100">
                <a:solidFill>
                  <a:srgbClr val="000000"/>
                </a:solidFill>
                <a:latin typeface="Calibri"/>
              </a:defRPr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Evaluate the effect of RDA on workability</a:t>
            </a:r>
          </a:p>
          <a:p>
            <a:pPr>
              <a:spcAft>
                <a:spcPts val="1000"/>
              </a:spcAft>
              <a:defRPr sz="2100">
                <a:solidFill>
                  <a:srgbClr val="000000"/>
                </a:solidFill>
                <a:latin typeface="Calibri"/>
              </a:defRPr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Determine the effect of RDA on compressive strength</a:t>
            </a:r>
          </a:p>
          <a:p>
            <a:pPr>
              <a:spcAft>
                <a:spcPts val="1000"/>
              </a:spcAft>
              <a:defRPr sz="2100">
                <a:solidFill>
                  <a:srgbClr val="000000"/>
                </a:solidFill>
                <a:latin typeface="Calibri"/>
              </a:defRPr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Identify the optimum replacement level</a:t>
            </a:r>
          </a:p>
          <a:p>
            <a:pPr>
              <a:spcAft>
                <a:spcPts val="1000"/>
              </a:spcAft>
              <a:defRPr sz="2100">
                <a:solidFill>
                  <a:srgbClr val="000000"/>
                </a:solidFill>
                <a:latin typeface="Calibri"/>
              </a:defRPr>
            </a:pPr>
            <a:endParaRPr lang="en-US" sz="3600" dirty="0"/>
          </a:p>
          <a:p>
            <a:endParaRPr kumimoji="0" lang="en-US" sz="2600" b="1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394442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IZ Green Logo">
            <a:extLst>
              <a:ext uri="{FF2B5EF4-FFF2-40B4-BE49-F238E27FC236}">
                <a16:creationId xmlns:a16="http://schemas.microsoft.com/office/drawing/2014/main" id="{6FF04033-3F61-8485-CDEC-EA7A381370C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19078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743200" y="1294868"/>
            <a:ext cx="1447800" cy="457732"/>
          </a:xfrm>
          <a:prstGeom prst="rect">
            <a:avLst/>
          </a:prstGeom>
          <a:solidFill>
            <a:srgbClr val="0DE15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200" dirty="0">
                <a:solidFill>
                  <a:schemeClr val="tx1"/>
                </a:solidFill>
                <a:latin typeface="Arial Black" pitchFamily="34" charset="0"/>
              </a:rPr>
              <a:t>START</a:t>
            </a:r>
          </a:p>
        </p:txBody>
      </p:sp>
      <p:sp>
        <p:nvSpPr>
          <p:cNvPr id="10" name="Rectangle 9"/>
          <p:cNvSpPr/>
          <p:nvPr/>
        </p:nvSpPr>
        <p:spPr>
          <a:xfrm>
            <a:off x="914400" y="2438400"/>
            <a:ext cx="1447800" cy="914400"/>
          </a:xfrm>
          <a:prstGeom prst="rect">
            <a:avLst/>
          </a:prstGeom>
          <a:solidFill>
            <a:srgbClr val="0DE15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200" dirty="0">
                <a:solidFill>
                  <a:schemeClr val="tx1"/>
                </a:solidFill>
                <a:latin typeface="Arial Black" pitchFamily="34" charset="0"/>
              </a:rPr>
              <a:t>Mix Design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743200" y="2438400"/>
            <a:ext cx="1447800" cy="914400"/>
          </a:xfrm>
          <a:prstGeom prst="rect">
            <a:avLst/>
          </a:prstGeom>
          <a:solidFill>
            <a:srgbClr val="0DE15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200" dirty="0">
                <a:solidFill>
                  <a:schemeClr val="tx1"/>
                </a:solidFill>
                <a:latin typeface="Arial Black" pitchFamily="34" charset="0"/>
              </a:rPr>
              <a:t>Material used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648200" y="2448910"/>
            <a:ext cx="3429000" cy="903890"/>
          </a:xfrm>
          <a:prstGeom prst="rect">
            <a:avLst/>
          </a:prstGeom>
          <a:solidFill>
            <a:srgbClr val="0DE15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200" dirty="0">
                <a:solidFill>
                  <a:schemeClr val="tx1"/>
                </a:solidFill>
                <a:latin typeface="Arial Black" pitchFamily="34" charset="0"/>
              </a:rPr>
              <a:t>Fresh state concrete properties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648198" y="4038600"/>
            <a:ext cx="3429001" cy="609600"/>
          </a:xfrm>
          <a:prstGeom prst="rect">
            <a:avLst/>
          </a:prstGeom>
          <a:solidFill>
            <a:srgbClr val="0DE15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200" dirty="0">
                <a:solidFill>
                  <a:schemeClr val="tx1"/>
                </a:solidFill>
                <a:latin typeface="Arial Black" pitchFamily="34" charset="0"/>
              </a:rPr>
              <a:t>Cube Design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195947" y="5410200"/>
            <a:ext cx="1447800" cy="914400"/>
          </a:xfrm>
          <a:prstGeom prst="rect">
            <a:avLst/>
          </a:prstGeom>
          <a:solidFill>
            <a:srgbClr val="0DE15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200" dirty="0">
                <a:solidFill>
                  <a:schemeClr val="tx1"/>
                </a:solidFill>
                <a:latin typeface="Arial Black" pitchFamily="34" charset="0"/>
              </a:rPr>
              <a:t>Material used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167747" y="5344800"/>
            <a:ext cx="1447800" cy="914400"/>
          </a:xfrm>
          <a:prstGeom prst="rect">
            <a:avLst/>
          </a:prstGeom>
          <a:solidFill>
            <a:srgbClr val="0DE15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200" dirty="0">
                <a:solidFill>
                  <a:schemeClr val="tx1"/>
                </a:solidFill>
                <a:latin typeface="Arial Black" pitchFamily="34" charset="0"/>
              </a:rPr>
              <a:t>Material used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919847" y="5003862"/>
            <a:ext cx="2971800" cy="0"/>
          </a:xfrm>
          <a:prstGeom prst="line">
            <a:avLst/>
          </a:prstGeom>
          <a:ln w="22225">
            <a:solidFill>
              <a:srgbClr val="0DE1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2" idx="0"/>
          </p:cNvCxnSpPr>
          <p:nvPr/>
        </p:nvCxnSpPr>
        <p:spPr>
          <a:xfrm flipV="1">
            <a:off x="6362700" y="2065966"/>
            <a:ext cx="0" cy="382944"/>
          </a:xfrm>
          <a:prstGeom prst="line">
            <a:avLst/>
          </a:prstGeom>
          <a:ln w="22225">
            <a:solidFill>
              <a:srgbClr val="0DE1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0" idx="0"/>
          </p:cNvCxnSpPr>
          <p:nvPr/>
        </p:nvCxnSpPr>
        <p:spPr>
          <a:xfrm flipV="1">
            <a:off x="1638300" y="2086303"/>
            <a:ext cx="0" cy="352097"/>
          </a:xfrm>
          <a:prstGeom prst="line">
            <a:avLst/>
          </a:prstGeom>
          <a:ln w="22225">
            <a:solidFill>
              <a:srgbClr val="0DE1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5" idx="0"/>
          </p:cNvCxnSpPr>
          <p:nvPr/>
        </p:nvCxnSpPr>
        <p:spPr>
          <a:xfrm flipV="1">
            <a:off x="7891647" y="5003862"/>
            <a:ext cx="0" cy="340938"/>
          </a:xfrm>
          <a:prstGeom prst="line">
            <a:avLst/>
          </a:prstGeom>
          <a:ln w="22225">
            <a:solidFill>
              <a:srgbClr val="0DE1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14" idx="0"/>
          </p:cNvCxnSpPr>
          <p:nvPr/>
        </p:nvCxnSpPr>
        <p:spPr>
          <a:xfrm flipV="1">
            <a:off x="4919847" y="5003862"/>
            <a:ext cx="0" cy="406338"/>
          </a:xfrm>
          <a:prstGeom prst="line">
            <a:avLst/>
          </a:prstGeom>
          <a:ln w="22225">
            <a:solidFill>
              <a:srgbClr val="0DE1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1638300" y="2081049"/>
            <a:ext cx="4730969" cy="5254"/>
          </a:xfrm>
          <a:prstGeom prst="line">
            <a:avLst/>
          </a:prstGeom>
          <a:ln w="22225">
            <a:solidFill>
              <a:srgbClr val="0DE1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endCxn id="12" idx="2"/>
          </p:cNvCxnSpPr>
          <p:nvPr/>
        </p:nvCxnSpPr>
        <p:spPr>
          <a:xfrm flipV="1">
            <a:off x="6362699" y="3352800"/>
            <a:ext cx="1" cy="736662"/>
          </a:xfrm>
          <a:prstGeom prst="line">
            <a:avLst/>
          </a:prstGeom>
          <a:ln w="22225">
            <a:solidFill>
              <a:srgbClr val="0DE1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11" idx="0"/>
            <a:endCxn id="9" idx="2"/>
          </p:cNvCxnSpPr>
          <p:nvPr/>
        </p:nvCxnSpPr>
        <p:spPr>
          <a:xfrm flipV="1">
            <a:off x="3467100" y="1752600"/>
            <a:ext cx="0" cy="685800"/>
          </a:xfrm>
          <a:prstGeom prst="line">
            <a:avLst/>
          </a:prstGeom>
          <a:ln w="22225">
            <a:solidFill>
              <a:srgbClr val="0DE1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endCxn id="13" idx="2"/>
          </p:cNvCxnSpPr>
          <p:nvPr/>
        </p:nvCxnSpPr>
        <p:spPr>
          <a:xfrm flipV="1">
            <a:off x="6362698" y="4648200"/>
            <a:ext cx="1" cy="355664"/>
          </a:xfrm>
          <a:prstGeom prst="line">
            <a:avLst/>
          </a:prstGeom>
          <a:ln w="22225">
            <a:solidFill>
              <a:srgbClr val="0DE1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 71"/>
          <p:cNvSpPr/>
          <p:nvPr/>
        </p:nvSpPr>
        <p:spPr>
          <a:xfrm>
            <a:off x="9829800" y="5573134"/>
            <a:ext cx="1447800" cy="457732"/>
          </a:xfrm>
          <a:prstGeom prst="rect">
            <a:avLst/>
          </a:prstGeom>
          <a:solidFill>
            <a:srgbClr val="0DE15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200" dirty="0">
                <a:solidFill>
                  <a:schemeClr val="tx1"/>
                </a:solidFill>
                <a:latin typeface="Arial Black" pitchFamily="34" charset="0"/>
              </a:rPr>
              <a:t>End</a:t>
            </a:r>
          </a:p>
        </p:txBody>
      </p:sp>
      <p:cxnSp>
        <p:nvCxnSpPr>
          <p:cNvPr id="73" name="Straight Connector 72"/>
          <p:cNvCxnSpPr>
            <a:stCxn id="15" idx="3"/>
            <a:endCxn id="72" idx="1"/>
          </p:cNvCxnSpPr>
          <p:nvPr/>
        </p:nvCxnSpPr>
        <p:spPr>
          <a:xfrm>
            <a:off x="8615547" y="5802000"/>
            <a:ext cx="1214253" cy="0"/>
          </a:xfrm>
          <a:prstGeom prst="line">
            <a:avLst/>
          </a:prstGeom>
          <a:ln w="22225">
            <a:solidFill>
              <a:srgbClr val="0DE1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 75"/>
          <p:cNvSpPr/>
          <p:nvPr/>
        </p:nvSpPr>
        <p:spPr>
          <a:xfrm>
            <a:off x="0" y="-10886"/>
            <a:ext cx="12192000" cy="772886"/>
          </a:xfrm>
          <a:prstGeom prst="rect">
            <a:avLst/>
          </a:prstGeom>
          <a:solidFill>
            <a:srgbClr val="0DE15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METHODOLOGY</a:t>
            </a:r>
          </a:p>
        </p:txBody>
      </p:sp>
      <p:sp>
        <p:nvSpPr>
          <p:cNvPr id="77" name="Down Arrow 76"/>
          <p:cNvSpPr/>
          <p:nvPr/>
        </p:nvSpPr>
        <p:spPr>
          <a:xfrm>
            <a:off x="0" y="762000"/>
            <a:ext cx="761999" cy="762000"/>
          </a:xfrm>
          <a:prstGeom prst="downArrow">
            <a:avLst>
              <a:gd name="adj1" fmla="val 100000"/>
              <a:gd name="adj2" fmla="val 31216"/>
            </a:avLst>
          </a:prstGeom>
          <a:solidFill>
            <a:srgbClr val="0DE1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3000" dirty="0">
                <a:solidFill>
                  <a:schemeClr val="tx1"/>
                </a:solidFill>
                <a:latin typeface="Arial Black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30867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5B319-9A90-732C-4E7D-F9F5A17E4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D6B8BCE-3DEB-CDBF-A508-02D1F25AD2F4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AIM &amp; OBJECTIVES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493271C-8D74-F22A-809E-0F609841A7E3}"/>
              </a:ext>
            </a:extLst>
          </p:cNvPr>
          <p:cNvSpPr txBox="1"/>
          <p:nvPr/>
        </p:nvSpPr>
        <p:spPr>
          <a:xfrm>
            <a:off x="481013" y="3752849"/>
            <a:ext cx="3290887" cy="2452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tabLst/>
              <a:defRPr/>
            </a:pPr>
            <a:endParaRPr kumimoji="0" lang="en-US" sz="3200" b="1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E74DC9-AFE0-E0E9-4418-8DB4ED4F1E72}"/>
              </a:ext>
            </a:extLst>
          </p:cNvPr>
          <p:cNvSpPr txBox="1"/>
          <p:nvPr/>
        </p:nvSpPr>
        <p:spPr>
          <a:xfrm>
            <a:off x="4223982" y="4024313"/>
            <a:ext cx="7485413" cy="24526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304800" marR="0" lvl="0" fontAlgn="auto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EIZ Green Logo">
            <a:extLst>
              <a:ext uri="{FF2B5EF4-FFF2-40B4-BE49-F238E27FC236}">
                <a16:creationId xmlns:a16="http://schemas.microsoft.com/office/drawing/2014/main" id="{6FF04033-3F61-8485-CDEC-EA7A381370C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19078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36" name="Shape 4"/>
          <p:cNvSpPr/>
          <p:nvPr/>
        </p:nvSpPr>
        <p:spPr>
          <a:xfrm flipV="1">
            <a:off x="1297120" y="2352423"/>
            <a:ext cx="9242916" cy="0"/>
          </a:xfrm>
          <a:prstGeom prst="line">
            <a:avLst/>
          </a:prstGeom>
          <a:noFill/>
          <a:ln w="27940">
            <a:solidFill>
              <a:srgbClr val="BED8D1"/>
            </a:solidFill>
            <a:prstDash val="solid"/>
          </a:ln>
        </p:spPr>
      </p:sp>
      <p:sp>
        <p:nvSpPr>
          <p:cNvPr id="38" name="Shape 5"/>
          <p:cNvSpPr/>
          <p:nvPr/>
        </p:nvSpPr>
        <p:spPr>
          <a:xfrm>
            <a:off x="561843" y="1733709"/>
            <a:ext cx="1352929" cy="1165928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2C8B80"/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Arial Black" pitchFamily="34" charset="0"/>
                <a:cs typeface="Times New Roman" pitchFamily="18" charset="0"/>
              </a:rPr>
              <a:t>1</a:t>
            </a:r>
          </a:p>
        </p:txBody>
      </p:sp>
      <p:sp>
        <p:nvSpPr>
          <p:cNvPr id="41" name="Text 8"/>
          <p:cNvSpPr/>
          <p:nvPr/>
        </p:nvSpPr>
        <p:spPr>
          <a:xfrm>
            <a:off x="486254" y="3139450"/>
            <a:ext cx="1810512" cy="2044711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 algn="ctr">
              <a:buNone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Cement, sand, natural coarse aggregate and RDA sourced and prepared</a:t>
            </a:r>
          </a:p>
        </p:txBody>
      </p:sp>
      <p:sp>
        <p:nvSpPr>
          <p:cNvPr id="42" name="Shape 9"/>
          <p:cNvSpPr/>
          <p:nvPr/>
        </p:nvSpPr>
        <p:spPr>
          <a:xfrm>
            <a:off x="2782784" y="1711147"/>
            <a:ext cx="1352929" cy="1165928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2C8B80"/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Arial Black" pitchFamily="34" charset="0"/>
                <a:cs typeface="Times New Roman" pitchFamily="18" charset="0"/>
              </a:rPr>
              <a:t>2</a:t>
            </a:r>
          </a:p>
        </p:txBody>
      </p:sp>
      <p:sp>
        <p:nvSpPr>
          <p:cNvPr id="44" name="Text 12"/>
          <p:cNvSpPr/>
          <p:nvPr/>
        </p:nvSpPr>
        <p:spPr>
          <a:xfrm>
            <a:off x="2633319" y="3078727"/>
            <a:ext cx="1810512" cy="24327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 algn="ctr">
              <a:buNone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0%, 10%, 20% and 30% RDA replacement levels at nominal M25 proportion</a:t>
            </a:r>
          </a:p>
        </p:txBody>
      </p:sp>
      <p:sp>
        <p:nvSpPr>
          <p:cNvPr id="45" name="Shape 13"/>
          <p:cNvSpPr/>
          <p:nvPr/>
        </p:nvSpPr>
        <p:spPr>
          <a:xfrm>
            <a:off x="5133843" y="1733709"/>
            <a:ext cx="1352929" cy="116592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2C8B80"/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Arial Black" pitchFamily="34" charset="0"/>
                <a:cs typeface="Times New Roman" pitchFamily="18" charset="0"/>
              </a:rPr>
              <a:t>3</a:t>
            </a:r>
          </a:p>
        </p:txBody>
      </p:sp>
      <p:sp>
        <p:nvSpPr>
          <p:cNvPr id="47" name="Text 16"/>
          <p:cNvSpPr/>
          <p:nvPr/>
        </p:nvSpPr>
        <p:spPr>
          <a:xfrm>
            <a:off x="4961519" y="3039209"/>
            <a:ext cx="1810512" cy="2144951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 algn="ctr">
              <a:buNone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Slump test used to compare workability across mixes</a:t>
            </a:r>
          </a:p>
        </p:txBody>
      </p:sp>
      <p:sp>
        <p:nvSpPr>
          <p:cNvPr id="48" name="Shape 17"/>
          <p:cNvSpPr/>
          <p:nvPr/>
        </p:nvSpPr>
        <p:spPr>
          <a:xfrm>
            <a:off x="7511283" y="1733709"/>
            <a:ext cx="1352929" cy="1165928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19050">
            <a:solidFill>
              <a:srgbClr val="2C8B80"/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Arial Black" pitchFamily="34" charset="0"/>
                <a:cs typeface="Times New Roman" pitchFamily="18" charset="0"/>
              </a:rPr>
              <a:t>4</a:t>
            </a:r>
          </a:p>
        </p:txBody>
      </p:sp>
      <p:sp>
        <p:nvSpPr>
          <p:cNvPr id="50" name="Text 20"/>
          <p:cNvSpPr/>
          <p:nvPr/>
        </p:nvSpPr>
        <p:spPr>
          <a:xfrm>
            <a:off x="7361818" y="3039209"/>
            <a:ext cx="1810512" cy="2243617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 algn="ctr">
              <a:buNone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Compression tests performed at 7, 14 and 28 days</a:t>
            </a:r>
          </a:p>
        </p:txBody>
      </p:sp>
      <p:sp>
        <p:nvSpPr>
          <p:cNvPr id="51" name="Shape 21"/>
          <p:cNvSpPr/>
          <p:nvPr/>
        </p:nvSpPr>
        <p:spPr>
          <a:xfrm>
            <a:off x="9912909" y="1733709"/>
            <a:ext cx="1254253" cy="1165928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19050">
            <a:solidFill>
              <a:srgbClr val="2C8B80"/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Arial Black" pitchFamily="34" charset="0"/>
                <a:cs typeface="Times New Roman" pitchFamily="18" charset="0"/>
              </a:rPr>
              <a:t>5</a:t>
            </a:r>
          </a:p>
        </p:txBody>
      </p:sp>
      <p:sp>
        <p:nvSpPr>
          <p:cNvPr id="53" name="Text 24"/>
          <p:cNvSpPr/>
          <p:nvPr/>
        </p:nvSpPr>
        <p:spPr>
          <a:xfrm>
            <a:off x="9730174" y="3019544"/>
            <a:ext cx="1810512" cy="226328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 algn="ctr">
              <a:buNone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Strength retention and practical suitability interpreted</a:t>
            </a:r>
          </a:p>
        </p:txBody>
      </p:sp>
      <p:sp>
        <p:nvSpPr>
          <p:cNvPr id="27" name="Down Arrow 26"/>
          <p:cNvSpPr/>
          <p:nvPr/>
        </p:nvSpPr>
        <p:spPr>
          <a:xfrm>
            <a:off x="0" y="762000"/>
            <a:ext cx="761999" cy="762000"/>
          </a:xfrm>
          <a:prstGeom prst="downArrow">
            <a:avLst>
              <a:gd name="adj1" fmla="val 100000"/>
              <a:gd name="adj2" fmla="val 31216"/>
            </a:avLst>
          </a:prstGeom>
          <a:solidFill>
            <a:srgbClr val="0DE1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3000" dirty="0">
                <a:solidFill>
                  <a:schemeClr val="tx1"/>
                </a:solidFill>
                <a:latin typeface="Arial Black" pitchFamily="34" charset="0"/>
              </a:rPr>
              <a:t>4</a:t>
            </a:r>
          </a:p>
        </p:txBody>
      </p:sp>
      <p:sp>
        <p:nvSpPr>
          <p:cNvPr id="28" name="Rectangle 27"/>
          <p:cNvSpPr/>
          <p:nvPr/>
        </p:nvSpPr>
        <p:spPr>
          <a:xfrm>
            <a:off x="0" y="-10886"/>
            <a:ext cx="12192000" cy="772886"/>
          </a:xfrm>
          <a:prstGeom prst="rect">
            <a:avLst/>
          </a:prstGeom>
          <a:solidFill>
            <a:srgbClr val="0DE15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EXPERIMENTAL DESIGN</a:t>
            </a:r>
          </a:p>
        </p:txBody>
      </p:sp>
    </p:spTree>
    <p:extLst>
      <p:ext uri="{BB962C8B-B14F-4D97-AF65-F5344CB8AC3E}">
        <p14:creationId xmlns:p14="http://schemas.microsoft.com/office/powerpoint/2010/main" val="3636390696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5B319-9A90-732C-4E7D-F9F5A17E4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D6B8BCE-3DEB-CDBF-A508-02D1F25AD2F4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AIM &amp; OBJECTIVES</a:t>
            </a:r>
          </a:p>
        </p:txBody>
      </p:sp>
      <p:pic>
        <p:nvPicPr>
          <p:cNvPr id="5" name="Picture 4" descr="EIZ Green Logo">
            <a:extLst>
              <a:ext uri="{FF2B5EF4-FFF2-40B4-BE49-F238E27FC236}">
                <a16:creationId xmlns:a16="http://schemas.microsoft.com/office/drawing/2014/main" id="{6FF04033-3F61-8485-CDEC-EA7A381370C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19078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30" name="Down Arrow 29"/>
          <p:cNvSpPr/>
          <p:nvPr/>
        </p:nvSpPr>
        <p:spPr>
          <a:xfrm>
            <a:off x="-5255" y="758456"/>
            <a:ext cx="691055" cy="639592"/>
          </a:xfrm>
          <a:prstGeom prst="downArrow">
            <a:avLst>
              <a:gd name="adj1" fmla="val 100000"/>
              <a:gd name="adj2" fmla="val 25573"/>
            </a:avLst>
          </a:prstGeom>
          <a:solidFill>
            <a:srgbClr val="0DE1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3000" dirty="0">
                <a:solidFill>
                  <a:schemeClr val="tx1"/>
                </a:solidFill>
                <a:latin typeface="Arial Black" pitchFamily="34" charset="0"/>
              </a:rPr>
              <a:t>5</a:t>
            </a:r>
          </a:p>
        </p:txBody>
      </p:sp>
      <p:pic>
        <p:nvPicPr>
          <p:cNvPr id="22" name="Picture 2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460" y="758732"/>
            <a:ext cx="3719887" cy="2057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1472337" y="2735924"/>
            <a:ext cx="3564746" cy="4623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i="1" dirty="0">
                <a:solidFill>
                  <a:schemeClr val="tx1"/>
                </a:solidFill>
              </a:rPr>
              <a:t> Sieving of fine aggregate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0" y="-10886"/>
            <a:ext cx="12192000" cy="772886"/>
          </a:xfrm>
          <a:prstGeom prst="rect">
            <a:avLst/>
          </a:prstGeom>
          <a:solidFill>
            <a:srgbClr val="0DE15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Aptos Display" pitchFamily="34" charset="0"/>
                <a:ea typeface="Aptos Display" pitchFamily="34" charset="-122"/>
              </a:rPr>
              <a:t>MATERIAL PREPARATION</a:t>
            </a:r>
            <a:endParaRPr lang="en-US" sz="4000" dirty="0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F271BC2-5B04-C253-31A5-F88A0D8BF9A1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3635" y="758457"/>
            <a:ext cx="4359163" cy="213714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25F52EB-CB6D-928A-88C3-3AB937C72B38}"/>
              </a:ext>
            </a:extLst>
          </p:cNvPr>
          <p:cNvCxnSpPr>
            <a:cxnSpLocks/>
          </p:cNvCxnSpPr>
          <p:nvPr/>
        </p:nvCxnSpPr>
        <p:spPr>
          <a:xfrm>
            <a:off x="5562600" y="758456"/>
            <a:ext cx="0" cy="6066742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48D3DF9-9A69-AF38-29DB-2DC9B4B4CF70}"/>
              </a:ext>
            </a:extLst>
          </p:cNvPr>
          <p:cNvSpPr txBox="1"/>
          <p:nvPr/>
        </p:nvSpPr>
        <p:spPr>
          <a:xfrm>
            <a:off x="6613635" y="2895601"/>
            <a:ext cx="55021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Fig 3.2 NCA </a:t>
            </a:r>
            <a:r>
              <a:rPr lang="en-US" sz="18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according to  ASTM C33 with a maximum size of 19 mm </a:t>
            </a:r>
            <a:endParaRPr lang="en-US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532624D-DF44-C9F4-4C59-23734466F4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4378238"/>
            <a:ext cx="4044770" cy="2426861"/>
          </a:xfrm>
          <a:prstGeom prst="rect">
            <a:avLst/>
          </a:prstGeom>
        </p:spPr>
      </p:pic>
      <p:sp>
        <p:nvSpPr>
          <p:cNvPr id="11" name="Arrow: Down 10">
            <a:extLst>
              <a:ext uri="{FF2B5EF4-FFF2-40B4-BE49-F238E27FC236}">
                <a16:creationId xmlns:a16="http://schemas.microsoft.com/office/drawing/2014/main" id="{A109B2E1-316C-14F0-421D-14631B16BAA5}"/>
              </a:ext>
            </a:extLst>
          </p:cNvPr>
          <p:cNvSpPr/>
          <p:nvPr/>
        </p:nvSpPr>
        <p:spPr>
          <a:xfrm>
            <a:off x="2590800" y="3429000"/>
            <a:ext cx="609600" cy="929139"/>
          </a:xfrm>
          <a:prstGeom prst="down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E0EE79D8-F669-19B2-70D3-AD7EC95F6F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9618039"/>
              </p:ext>
            </p:extLst>
          </p:nvPr>
        </p:nvGraphicFramePr>
        <p:xfrm>
          <a:off x="5867400" y="4385522"/>
          <a:ext cx="6095999" cy="2047805"/>
        </p:xfrm>
        <a:graphic>
          <a:graphicData uri="http://schemas.openxmlformats.org/drawingml/2006/table">
            <a:tbl>
              <a:tblPr firstRow="1" firstCol="1" bandRow="1">
                <a:tableStyleId>{08FB837D-C827-4EFA-A057-4D05807E0F7C}</a:tableStyleId>
              </a:tblPr>
              <a:tblGrid>
                <a:gridCol w="1435998">
                  <a:extLst>
                    <a:ext uri="{9D8B030D-6E8A-4147-A177-3AD203B41FA5}">
                      <a16:colId xmlns:a16="http://schemas.microsoft.com/office/drawing/2014/main" val="4034837799"/>
                    </a:ext>
                  </a:extLst>
                </a:gridCol>
                <a:gridCol w="1435998">
                  <a:extLst>
                    <a:ext uri="{9D8B030D-6E8A-4147-A177-3AD203B41FA5}">
                      <a16:colId xmlns:a16="http://schemas.microsoft.com/office/drawing/2014/main" val="3275490833"/>
                    </a:ext>
                  </a:extLst>
                </a:gridCol>
                <a:gridCol w="1436674">
                  <a:extLst>
                    <a:ext uri="{9D8B030D-6E8A-4147-A177-3AD203B41FA5}">
                      <a16:colId xmlns:a16="http://schemas.microsoft.com/office/drawing/2014/main" val="4083797168"/>
                    </a:ext>
                  </a:extLst>
                </a:gridCol>
                <a:gridCol w="1787329">
                  <a:extLst>
                    <a:ext uri="{9D8B030D-6E8A-4147-A177-3AD203B41FA5}">
                      <a16:colId xmlns:a16="http://schemas.microsoft.com/office/drawing/2014/main" val="3252519797"/>
                    </a:ext>
                  </a:extLst>
                </a:gridCol>
              </a:tblGrid>
              <a:tr h="814317"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Sample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Weight of Sample Before Crushing (g)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Weight of Sample After Crushing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Average Crushing Value (%)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32859438"/>
                  </a:ext>
                </a:extLst>
              </a:tr>
              <a:tr h="419171"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Natural Coarse Aggregate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15%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11071035"/>
                  </a:ext>
                </a:extLst>
              </a:tr>
              <a:tr h="814317"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Recycled demolition aggregate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35%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18729663"/>
                  </a:ext>
                </a:extLst>
              </a:tr>
            </a:tbl>
          </a:graphicData>
        </a:graphic>
      </p:graphicFrame>
      <p:sp>
        <p:nvSpPr>
          <p:cNvPr id="13" name="Arrow: Down 12">
            <a:extLst>
              <a:ext uri="{FF2B5EF4-FFF2-40B4-BE49-F238E27FC236}">
                <a16:creationId xmlns:a16="http://schemas.microsoft.com/office/drawing/2014/main" id="{FA97F471-1D6B-4671-2AE4-9FD07FC18BBB}"/>
              </a:ext>
            </a:extLst>
          </p:cNvPr>
          <p:cNvSpPr/>
          <p:nvPr/>
        </p:nvSpPr>
        <p:spPr>
          <a:xfrm>
            <a:off x="8755116" y="3462192"/>
            <a:ext cx="609600" cy="929139"/>
          </a:xfrm>
          <a:prstGeom prst="down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115396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5B319-9A90-732C-4E7D-F9F5A17E4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D6B8BCE-3DEB-CDBF-A508-02D1F25AD2F4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AIM &amp; OBJECTIVES</a:t>
            </a:r>
          </a:p>
        </p:txBody>
      </p:sp>
      <p:pic>
        <p:nvPicPr>
          <p:cNvPr id="5" name="Picture 4" descr="EIZ Green Logo">
            <a:extLst>
              <a:ext uri="{FF2B5EF4-FFF2-40B4-BE49-F238E27FC236}">
                <a16:creationId xmlns:a16="http://schemas.microsoft.com/office/drawing/2014/main" id="{6FF04033-3F61-8485-CDEC-EA7A381370C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19078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29" name="Rectangle 28"/>
          <p:cNvSpPr/>
          <p:nvPr/>
        </p:nvSpPr>
        <p:spPr>
          <a:xfrm>
            <a:off x="0" y="-10886"/>
            <a:ext cx="12192000" cy="772886"/>
          </a:xfrm>
          <a:prstGeom prst="rect">
            <a:avLst/>
          </a:prstGeom>
          <a:gradFill>
            <a:gsLst>
              <a:gs pos="27000">
                <a:srgbClr val="00AA3F">
                  <a:lumMod val="88000"/>
                </a:srgbClr>
              </a:gs>
              <a:gs pos="50000">
                <a:srgbClr val="0DE154">
                  <a:alpha val="82000"/>
                  <a:lumMod val="79000"/>
                </a:srgbClr>
              </a:gs>
              <a:gs pos="78000">
                <a:srgbClr val="0DE154">
                  <a:alpha val="79000"/>
                  <a:lumMod val="85000"/>
                  <a:lumOff val="1500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EXPERIMENTAL DESIGN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30" name="Down Arrow 29"/>
          <p:cNvSpPr/>
          <p:nvPr/>
        </p:nvSpPr>
        <p:spPr>
          <a:xfrm>
            <a:off x="-5255" y="758456"/>
            <a:ext cx="691055" cy="639592"/>
          </a:xfrm>
          <a:prstGeom prst="downArrow">
            <a:avLst>
              <a:gd name="adj1" fmla="val 100000"/>
              <a:gd name="adj2" fmla="val 25573"/>
            </a:avLst>
          </a:prstGeom>
          <a:solidFill>
            <a:srgbClr val="0DE1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3000" dirty="0">
                <a:solidFill>
                  <a:schemeClr val="tx1"/>
                </a:solidFill>
                <a:latin typeface="Arial Black" pitchFamily="34" charset="0"/>
              </a:rPr>
              <a:t>6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111854" y="907261"/>
            <a:ext cx="3209925" cy="5219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28616" y="5780639"/>
            <a:ext cx="8839201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547" y="1782766"/>
            <a:ext cx="5845453" cy="29718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CC5C652-492A-60FF-6EED-E0010C94E2B6}"/>
              </a:ext>
            </a:extLst>
          </p:cNvPr>
          <p:cNvSpPr txBox="1"/>
          <p:nvPr/>
        </p:nvSpPr>
        <p:spPr>
          <a:xfrm>
            <a:off x="6678988" y="1874728"/>
            <a:ext cx="5550783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Recycled demolition aggregate was obtained from demolished concrete structures at Mulungushi University. The debris was crushed, washed, and sieved to 19 mm. RDA was considered as a sustainable alternative to natural aggregates.</a:t>
            </a:r>
          </a:p>
        </p:txBody>
      </p:sp>
    </p:spTree>
    <p:extLst>
      <p:ext uri="{BB962C8B-B14F-4D97-AF65-F5344CB8AC3E}">
        <p14:creationId xmlns:p14="http://schemas.microsoft.com/office/powerpoint/2010/main" val="548175494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5B319-9A90-732C-4E7D-F9F5A17E4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D6B8BCE-3DEB-CDBF-A508-02D1F25AD2F4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AIM &amp; OBJECTIVES</a:t>
            </a:r>
          </a:p>
        </p:txBody>
      </p:sp>
      <p:pic>
        <p:nvPicPr>
          <p:cNvPr id="5" name="Picture 4" descr="EIZ Green Logo">
            <a:extLst>
              <a:ext uri="{FF2B5EF4-FFF2-40B4-BE49-F238E27FC236}">
                <a16:creationId xmlns:a16="http://schemas.microsoft.com/office/drawing/2014/main" id="{6FF04033-3F61-8485-CDEC-EA7A381370C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19078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29" name="Rectangle 28"/>
          <p:cNvSpPr/>
          <p:nvPr/>
        </p:nvSpPr>
        <p:spPr>
          <a:xfrm>
            <a:off x="0" y="-10886"/>
            <a:ext cx="12192000" cy="772886"/>
          </a:xfrm>
          <a:prstGeom prst="rect">
            <a:avLst/>
          </a:prstGeom>
          <a:gradFill>
            <a:gsLst>
              <a:gs pos="27000">
                <a:srgbClr val="00AA3F">
                  <a:lumMod val="88000"/>
                </a:srgbClr>
              </a:gs>
              <a:gs pos="50000">
                <a:srgbClr val="0DE154">
                  <a:alpha val="82000"/>
                  <a:lumMod val="79000"/>
                </a:srgbClr>
              </a:gs>
              <a:gs pos="78000">
                <a:srgbClr val="0DE154">
                  <a:alpha val="79000"/>
                  <a:lumMod val="85000"/>
                  <a:lumOff val="1500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RESULTS</a:t>
            </a:r>
          </a:p>
          <a:p>
            <a:pPr algn="ctr"/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30" name="Down Arrow 29"/>
          <p:cNvSpPr/>
          <p:nvPr/>
        </p:nvSpPr>
        <p:spPr>
          <a:xfrm>
            <a:off x="-5255" y="758456"/>
            <a:ext cx="691055" cy="639592"/>
          </a:xfrm>
          <a:prstGeom prst="downArrow">
            <a:avLst>
              <a:gd name="adj1" fmla="val 100000"/>
              <a:gd name="adj2" fmla="val 25573"/>
            </a:avLst>
          </a:prstGeom>
          <a:solidFill>
            <a:srgbClr val="0DE1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3000" dirty="0">
                <a:solidFill>
                  <a:schemeClr val="tx1"/>
                </a:solidFill>
                <a:latin typeface="Arial Black" pitchFamily="34" charset="0"/>
              </a:rPr>
              <a:t>7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399" y="5715000"/>
            <a:ext cx="8839201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85D272E-EBA0-E247-FB3F-AFDF282186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8353765"/>
              </p:ext>
            </p:extLst>
          </p:nvPr>
        </p:nvGraphicFramePr>
        <p:xfrm>
          <a:off x="533400" y="1501232"/>
          <a:ext cx="6858000" cy="4236871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911547">
                  <a:extLst>
                    <a:ext uri="{9D8B030D-6E8A-4147-A177-3AD203B41FA5}">
                      <a16:colId xmlns:a16="http://schemas.microsoft.com/office/drawing/2014/main" val="2728406072"/>
                    </a:ext>
                  </a:extLst>
                </a:gridCol>
                <a:gridCol w="1373377">
                  <a:extLst>
                    <a:ext uri="{9D8B030D-6E8A-4147-A177-3AD203B41FA5}">
                      <a16:colId xmlns:a16="http://schemas.microsoft.com/office/drawing/2014/main" val="2353569043"/>
                    </a:ext>
                  </a:extLst>
                </a:gridCol>
                <a:gridCol w="1143269">
                  <a:extLst>
                    <a:ext uri="{9D8B030D-6E8A-4147-A177-3AD203B41FA5}">
                      <a16:colId xmlns:a16="http://schemas.microsoft.com/office/drawing/2014/main" val="3476506945"/>
                    </a:ext>
                  </a:extLst>
                </a:gridCol>
                <a:gridCol w="1143269">
                  <a:extLst>
                    <a:ext uri="{9D8B030D-6E8A-4147-A177-3AD203B41FA5}">
                      <a16:colId xmlns:a16="http://schemas.microsoft.com/office/drawing/2014/main" val="655043103"/>
                    </a:ext>
                  </a:extLst>
                </a:gridCol>
                <a:gridCol w="1143269">
                  <a:extLst>
                    <a:ext uri="{9D8B030D-6E8A-4147-A177-3AD203B41FA5}">
                      <a16:colId xmlns:a16="http://schemas.microsoft.com/office/drawing/2014/main" val="2873195811"/>
                    </a:ext>
                  </a:extLst>
                </a:gridCol>
                <a:gridCol w="1143269">
                  <a:extLst>
                    <a:ext uri="{9D8B030D-6E8A-4147-A177-3AD203B41FA5}">
                      <a16:colId xmlns:a16="http://schemas.microsoft.com/office/drawing/2014/main" val="4052081844"/>
                    </a:ext>
                  </a:extLst>
                </a:gridCol>
              </a:tblGrid>
              <a:tr h="888895"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Sieve No.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Sieve Opening (mm)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Mass Of Soil Retained (g)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Retained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Cumulative % Retained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Passing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98931492"/>
                  </a:ext>
                </a:extLst>
              </a:tr>
              <a:tr h="418497"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51249751"/>
                  </a:ext>
                </a:extLst>
              </a:tr>
              <a:tr h="418497"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93.0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09967987"/>
                  </a:ext>
                </a:extLst>
              </a:tr>
              <a:tr h="418497"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32.0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68.0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58095104"/>
                  </a:ext>
                </a:extLst>
              </a:tr>
              <a:tr h="418497"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36.0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68.0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32.0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37327471"/>
                  </a:ext>
                </a:extLst>
              </a:tr>
              <a:tr h="418497"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4.75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92.0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3188011"/>
                  </a:ext>
                </a:extLst>
              </a:tr>
              <a:tr h="418497"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2.36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97.0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25779374"/>
                  </a:ext>
                </a:extLst>
              </a:tr>
              <a:tr h="418497"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PAN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99.0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12764718"/>
                  </a:ext>
                </a:extLst>
              </a:tr>
              <a:tr h="418497">
                <a:tc gridSpan="2"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298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44036479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A3DF76DD-8ABF-836B-15F3-7263A40CB2A9}"/>
              </a:ext>
            </a:extLst>
          </p:cNvPr>
          <p:cNvSpPr txBox="1"/>
          <p:nvPr/>
        </p:nvSpPr>
        <p:spPr>
          <a:xfrm>
            <a:off x="7725569" y="1666162"/>
            <a:ext cx="4466431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The recycled demolition aggregate Crushing Value was 35%, significantly higher than natural aggregate. The lower crushing resistance suggests that recycled aggregates are more brittle due to adhered mortar or pre-existing microcracks from demolition.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31309803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E7626-B449-F846-E294-A5976CDC0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2EB807-EAC2-A2DF-1CF1-D2B6159DA8CF}"/>
              </a:ext>
            </a:extLst>
          </p:cNvPr>
          <p:cNvSpPr txBox="1"/>
          <p:nvPr/>
        </p:nvSpPr>
        <p:spPr>
          <a:xfrm>
            <a:off x="481013" y="3752849"/>
            <a:ext cx="3290887" cy="2452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tabLst/>
              <a:defRPr/>
            </a:pPr>
            <a:endParaRPr kumimoji="0" lang="en-US" sz="3200" b="1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0681B5-07F0-BCA4-35D6-F7C1A8FAFA0D}"/>
              </a:ext>
            </a:extLst>
          </p:cNvPr>
          <p:cNvSpPr txBox="1"/>
          <p:nvPr/>
        </p:nvSpPr>
        <p:spPr>
          <a:xfrm>
            <a:off x="4223982" y="4024313"/>
            <a:ext cx="7485413" cy="24526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304800" marR="0" lvl="0" fontAlgn="auto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EIZ Green Logo">
            <a:extLst>
              <a:ext uri="{FF2B5EF4-FFF2-40B4-BE49-F238E27FC236}">
                <a16:creationId xmlns:a16="http://schemas.microsoft.com/office/drawing/2014/main" id="{3FE67B83-B3C8-B8AB-504F-D2245C32E39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19078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10" name="Rectangle 9"/>
          <p:cNvSpPr/>
          <p:nvPr/>
        </p:nvSpPr>
        <p:spPr>
          <a:xfrm>
            <a:off x="0" y="-10886"/>
            <a:ext cx="12192000" cy="772886"/>
          </a:xfrm>
          <a:prstGeom prst="rect">
            <a:avLst/>
          </a:prstGeom>
          <a:gradFill>
            <a:gsLst>
              <a:gs pos="27000">
                <a:srgbClr val="00AA3F">
                  <a:lumMod val="88000"/>
                </a:srgbClr>
              </a:gs>
              <a:gs pos="50000">
                <a:srgbClr val="0DE154">
                  <a:alpha val="82000"/>
                  <a:lumMod val="79000"/>
                </a:srgbClr>
              </a:gs>
              <a:gs pos="78000">
                <a:srgbClr val="0DE154">
                  <a:alpha val="79000"/>
                  <a:lumMod val="85000"/>
                  <a:lumOff val="15000"/>
                </a:srgbClr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RESULTS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21F2DD-EC85-9479-AD5F-CEBFDE4A0E57}"/>
              </a:ext>
            </a:extLst>
          </p:cNvPr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60000"/>
                    </a14:imgEffect>
                    <a14:imgEffect>
                      <a14:brightnessContrast contras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487640"/>
            <a:ext cx="5562600" cy="385414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61CB00-153C-F4AC-C90B-C48B9BC67B86}"/>
              </a:ext>
            </a:extLst>
          </p:cNvPr>
          <p:cNvSpPr txBox="1"/>
          <p:nvPr/>
        </p:nvSpPr>
        <p:spPr>
          <a:xfrm>
            <a:off x="7111999" y="1014056"/>
            <a:ext cx="46482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rgbClr val="252525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endParaRPr lang="en-US" sz="1800" dirty="0">
              <a:solidFill>
                <a:srgbClr val="252525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252525"/>
                </a:solidFill>
                <a:effectLst/>
                <a:latin typeface="Times" panose="02020603050405020304" pitchFamily="18" charset="0"/>
                <a:ea typeface="SimSun" panose="02010600030101010101" pitchFamily="2" charset="-122"/>
                <a:cs typeface="Times" panose="02020603050405020304" pitchFamily="18" charset="0"/>
              </a:rPr>
              <a:t>The reduced workability is attributed to the angular shape and higher porosity of recycled aggregates, which increase water absorption and friction. The slight rebound at 30% may reflect inconsistent moisture content or particle distribution.  </a:t>
            </a:r>
            <a:endParaRPr lang="en-US" sz="2800" dirty="0">
              <a:effectLst/>
              <a:latin typeface="Times" panose="02020603050405020304" pitchFamily="18" charset="0"/>
              <a:ea typeface="Times New Roman" panose="02020603050405020304" pitchFamily="18" charset="0"/>
              <a:cs typeface="Times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7" name="Down Arrow 29">
            <a:extLst>
              <a:ext uri="{FF2B5EF4-FFF2-40B4-BE49-F238E27FC236}">
                <a16:creationId xmlns:a16="http://schemas.microsoft.com/office/drawing/2014/main" id="{275FA421-8104-BBC2-EB67-C37AADB7D671}"/>
              </a:ext>
            </a:extLst>
          </p:cNvPr>
          <p:cNvSpPr/>
          <p:nvPr/>
        </p:nvSpPr>
        <p:spPr>
          <a:xfrm>
            <a:off x="-5255" y="758456"/>
            <a:ext cx="691055" cy="639592"/>
          </a:xfrm>
          <a:prstGeom prst="downArrow">
            <a:avLst>
              <a:gd name="adj1" fmla="val 100000"/>
              <a:gd name="adj2" fmla="val 25573"/>
            </a:avLst>
          </a:prstGeom>
          <a:solidFill>
            <a:srgbClr val="0DE1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3000" dirty="0">
                <a:solidFill>
                  <a:schemeClr val="tx1"/>
                </a:solidFill>
                <a:latin typeface="Arial Black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137825702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E7626-B449-F846-E294-A5976CDC0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2EB807-EAC2-A2DF-1CF1-D2B6159DA8CF}"/>
              </a:ext>
            </a:extLst>
          </p:cNvPr>
          <p:cNvSpPr txBox="1"/>
          <p:nvPr/>
        </p:nvSpPr>
        <p:spPr>
          <a:xfrm>
            <a:off x="481013" y="3752849"/>
            <a:ext cx="3290887" cy="2452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tabLst/>
              <a:defRPr/>
            </a:pPr>
            <a:endParaRPr kumimoji="0" lang="en-US" sz="3200" b="1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0681B5-07F0-BCA4-35D6-F7C1A8FAFA0D}"/>
              </a:ext>
            </a:extLst>
          </p:cNvPr>
          <p:cNvSpPr txBox="1"/>
          <p:nvPr/>
        </p:nvSpPr>
        <p:spPr>
          <a:xfrm>
            <a:off x="4223982" y="4024313"/>
            <a:ext cx="7485413" cy="24526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304800" marR="0" lvl="0" fontAlgn="auto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EIZ Green Logo">
            <a:extLst>
              <a:ext uri="{FF2B5EF4-FFF2-40B4-BE49-F238E27FC236}">
                <a16:creationId xmlns:a16="http://schemas.microsoft.com/office/drawing/2014/main" id="{3FE67B83-B3C8-B8AB-504F-D2245C32E39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19078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10" name="Rectangle 9"/>
          <p:cNvSpPr/>
          <p:nvPr/>
        </p:nvSpPr>
        <p:spPr>
          <a:xfrm>
            <a:off x="0" y="-10886"/>
            <a:ext cx="12192000" cy="772886"/>
          </a:xfrm>
          <a:prstGeom prst="rect">
            <a:avLst/>
          </a:prstGeom>
          <a:gradFill>
            <a:gsLst>
              <a:gs pos="27000">
                <a:srgbClr val="00AA3F">
                  <a:lumMod val="88000"/>
                </a:srgbClr>
              </a:gs>
              <a:gs pos="50000">
                <a:srgbClr val="0DE154">
                  <a:alpha val="82000"/>
                  <a:lumMod val="79000"/>
                </a:srgbClr>
              </a:gs>
              <a:gs pos="78000">
                <a:srgbClr val="0DE154">
                  <a:alpha val="79000"/>
                  <a:lumMod val="85000"/>
                  <a:lumOff val="15000"/>
                </a:srgbClr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RESULTS</a:t>
            </a:r>
          </a:p>
        </p:txBody>
      </p:sp>
      <p:sp>
        <p:nvSpPr>
          <p:cNvPr id="36" name="Text 6"/>
          <p:cNvSpPr/>
          <p:nvPr/>
        </p:nvSpPr>
        <p:spPr>
          <a:xfrm>
            <a:off x="12745994" y="1188720"/>
            <a:ext cx="1383957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800" dirty="0"/>
          </a:p>
        </p:txBody>
      </p:sp>
      <p:graphicFrame>
        <p:nvGraphicFramePr>
          <p:cNvPr id="18" name="Chart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2680807"/>
              </p:ext>
            </p:extLst>
          </p:nvPr>
        </p:nvGraphicFramePr>
        <p:xfrm>
          <a:off x="509916" y="965753"/>
          <a:ext cx="4900284" cy="40634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B8F9E47-4428-CDF8-0E10-56D3C6E88B58}"/>
              </a:ext>
            </a:extLst>
          </p:cNvPr>
          <p:cNvSpPr txBox="1"/>
          <p:nvPr/>
        </p:nvSpPr>
        <p:spPr>
          <a:xfrm>
            <a:off x="6103883" y="1962281"/>
            <a:ext cx="584199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the lower early strength is linked to the weaker recycled aggregates (higher Aggregate Crushing Value) and potential delays in hydration due to water absorption by adhered mortar.</a:t>
            </a:r>
            <a:endParaRPr lang="en-US" sz="2800" dirty="0"/>
          </a:p>
        </p:txBody>
      </p:sp>
      <p:sp>
        <p:nvSpPr>
          <p:cNvPr id="6" name="Down Arrow 29">
            <a:extLst>
              <a:ext uri="{FF2B5EF4-FFF2-40B4-BE49-F238E27FC236}">
                <a16:creationId xmlns:a16="http://schemas.microsoft.com/office/drawing/2014/main" id="{B735D493-F07F-64F1-02F1-14A54D8540DD}"/>
              </a:ext>
            </a:extLst>
          </p:cNvPr>
          <p:cNvSpPr/>
          <p:nvPr/>
        </p:nvSpPr>
        <p:spPr>
          <a:xfrm>
            <a:off x="-5255" y="758456"/>
            <a:ext cx="691055" cy="639592"/>
          </a:xfrm>
          <a:prstGeom prst="downArrow">
            <a:avLst>
              <a:gd name="adj1" fmla="val 100000"/>
              <a:gd name="adj2" fmla="val 25573"/>
            </a:avLst>
          </a:prstGeom>
          <a:solidFill>
            <a:srgbClr val="0DE1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3000" dirty="0">
                <a:solidFill>
                  <a:schemeClr val="tx1"/>
                </a:solidFill>
                <a:latin typeface="Arial Black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818944344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E7626-B449-F846-E294-A5976CDC0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2EB807-EAC2-A2DF-1CF1-D2B6159DA8CF}"/>
              </a:ext>
            </a:extLst>
          </p:cNvPr>
          <p:cNvSpPr txBox="1"/>
          <p:nvPr/>
        </p:nvSpPr>
        <p:spPr>
          <a:xfrm>
            <a:off x="481013" y="3752849"/>
            <a:ext cx="3290887" cy="2452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tabLst/>
              <a:defRPr/>
            </a:pPr>
            <a:endParaRPr kumimoji="0" lang="en-US" sz="3200" b="1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0681B5-07F0-BCA4-35D6-F7C1A8FAFA0D}"/>
              </a:ext>
            </a:extLst>
          </p:cNvPr>
          <p:cNvSpPr txBox="1"/>
          <p:nvPr/>
        </p:nvSpPr>
        <p:spPr>
          <a:xfrm>
            <a:off x="4223982" y="4024313"/>
            <a:ext cx="7485413" cy="24526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304800" marR="0" lvl="0" fontAlgn="auto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EIZ Green Logo">
            <a:extLst>
              <a:ext uri="{FF2B5EF4-FFF2-40B4-BE49-F238E27FC236}">
                <a16:creationId xmlns:a16="http://schemas.microsoft.com/office/drawing/2014/main" id="{3FE67B83-B3C8-B8AB-504F-D2245C32E39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19078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10" name="Rectangle 9"/>
          <p:cNvSpPr/>
          <p:nvPr/>
        </p:nvSpPr>
        <p:spPr>
          <a:xfrm>
            <a:off x="0" y="-10886"/>
            <a:ext cx="12192000" cy="772886"/>
          </a:xfrm>
          <a:prstGeom prst="rect">
            <a:avLst/>
          </a:prstGeom>
          <a:gradFill>
            <a:gsLst>
              <a:gs pos="27000">
                <a:srgbClr val="00AA3F">
                  <a:lumMod val="88000"/>
                </a:srgbClr>
              </a:gs>
              <a:gs pos="50000">
                <a:srgbClr val="0DE154">
                  <a:alpha val="82000"/>
                  <a:lumMod val="79000"/>
                </a:srgbClr>
              </a:gs>
              <a:gs pos="78000">
                <a:srgbClr val="0DE154">
                  <a:alpha val="79000"/>
                  <a:lumMod val="85000"/>
                  <a:lumOff val="15000"/>
                </a:srgbClr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RESULTS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C56FBE-5892-2F7A-F44C-EB2CDFCBA3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60000"/>
                    </a14:imgEffect>
                    <a14:imgEffect>
                      <a14:brightnessContrast contras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899" y="1680142"/>
            <a:ext cx="5653549" cy="357051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969B6BB-8E09-802A-00DD-619AC8EA4E73}"/>
              </a:ext>
            </a:extLst>
          </p:cNvPr>
          <p:cNvSpPr txBox="1"/>
          <p:nvPr/>
        </p:nvSpPr>
        <p:spPr>
          <a:xfrm>
            <a:off x="6635632" y="1865114"/>
            <a:ext cx="5436952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252525"/>
                </a:solidFill>
                <a:effectLst/>
                <a:latin typeface="Times" panose="02020603050405020304" pitchFamily="18" charset="0"/>
                <a:ea typeface="SimSun" panose="02010600030101010101" pitchFamily="2" charset="-122"/>
                <a:cs typeface="Times" panose="02020603050405020304" pitchFamily="18" charset="0"/>
              </a:rPr>
              <a:t>The strength gap narrows slightly compared to 7 days, suggesting partial recovery from slower hydration. However, the 30% mix lags significantly, highlighting its limitations for structural applications.</a:t>
            </a:r>
            <a:endParaRPr lang="en-US" sz="2800" dirty="0">
              <a:effectLst/>
              <a:latin typeface="Times" panose="02020603050405020304" pitchFamily="18" charset="0"/>
              <a:ea typeface="Times New Roman" panose="02020603050405020304" pitchFamily="18" charset="0"/>
              <a:cs typeface="Times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8" name="Down Arrow 29">
            <a:extLst>
              <a:ext uri="{FF2B5EF4-FFF2-40B4-BE49-F238E27FC236}">
                <a16:creationId xmlns:a16="http://schemas.microsoft.com/office/drawing/2014/main" id="{E468B45E-B827-9D40-90B0-1788AFF56493}"/>
              </a:ext>
            </a:extLst>
          </p:cNvPr>
          <p:cNvSpPr/>
          <p:nvPr/>
        </p:nvSpPr>
        <p:spPr>
          <a:xfrm>
            <a:off x="-5255" y="758456"/>
            <a:ext cx="691055" cy="639592"/>
          </a:xfrm>
          <a:prstGeom prst="downArrow">
            <a:avLst>
              <a:gd name="adj1" fmla="val 100000"/>
              <a:gd name="adj2" fmla="val 25573"/>
            </a:avLst>
          </a:prstGeom>
          <a:solidFill>
            <a:srgbClr val="0DE1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3000" dirty="0">
                <a:solidFill>
                  <a:schemeClr val="tx1"/>
                </a:solidFill>
                <a:latin typeface="Arial Black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4237112998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4CDF27-B84E-9DEB-735D-E298243A41D4}"/>
              </a:ext>
            </a:extLst>
          </p:cNvPr>
          <p:cNvSpPr txBox="1"/>
          <p:nvPr/>
        </p:nvSpPr>
        <p:spPr>
          <a:xfrm>
            <a:off x="481013" y="3752849"/>
            <a:ext cx="3290887" cy="2452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tabLst/>
              <a:defRPr/>
            </a:pPr>
            <a:endParaRPr kumimoji="0" lang="en-US" sz="3200" b="1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CFDAEE-2802-EB40-016C-00068EE8F065}"/>
              </a:ext>
            </a:extLst>
          </p:cNvPr>
          <p:cNvSpPr txBox="1"/>
          <p:nvPr/>
        </p:nvSpPr>
        <p:spPr>
          <a:xfrm>
            <a:off x="4223982" y="4024313"/>
            <a:ext cx="7485413" cy="24526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304800" marR="0" lvl="0" fontAlgn="auto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EIZ Green Logo">
            <a:extLst>
              <a:ext uri="{FF2B5EF4-FFF2-40B4-BE49-F238E27FC236}">
                <a16:creationId xmlns:a16="http://schemas.microsoft.com/office/drawing/2014/main" id="{FD159C44-96AC-4651-87C0-8B1C1DF647D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19078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4908D77-C638-469F-5646-6BDEA45E9B22}"/>
              </a:ext>
            </a:extLst>
          </p:cNvPr>
          <p:cNvSpPr/>
          <p:nvPr/>
        </p:nvSpPr>
        <p:spPr>
          <a:xfrm>
            <a:off x="0" y="-10886"/>
            <a:ext cx="12192000" cy="772886"/>
          </a:xfrm>
          <a:prstGeom prst="rect">
            <a:avLst/>
          </a:prstGeom>
          <a:gradFill>
            <a:gsLst>
              <a:gs pos="27000">
                <a:srgbClr val="00AA3F">
                  <a:lumMod val="88000"/>
                </a:srgbClr>
              </a:gs>
              <a:gs pos="50000">
                <a:srgbClr val="0DE154">
                  <a:alpha val="82000"/>
                  <a:lumMod val="79000"/>
                </a:srgbClr>
              </a:gs>
              <a:gs pos="78000">
                <a:srgbClr val="0DE154">
                  <a:alpha val="79000"/>
                  <a:lumMod val="85000"/>
                  <a:lumOff val="15000"/>
                </a:srgbClr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RESULTS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159E8F97-740D-FB06-574C-AFBB0EDF0C6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3086382"/>
              </p:ext>
            </p:extLst>
          </p:nvPr>
        </p:nvGraphicFramePr>
        <p:xfrm>
          <a:off x="685800" y="838200"/>
          <a:ext cx="48768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2014E916-8655-6C3B-C4C0-72F9B32E794E}"/>
              </a:ext>
            </a:extLst>
          </p:cNvPr>
          <p:cNvSpPr txBox="1"/>
          <p:nvPr/>
        </p:nvSpPr>
        <p:spPr>
          <a:xfrm>
            <a:off x="6924561" y="1224457"/>
            <a:ext cx="4800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28-day compressive strength of concrete with greater or equal to 20% Recycled Demolition Aggregate replacement (24.82–25.15 MPa) closely matched the control mix (25.85 MPa), demonstrating feasibility for structural use. However</a:t>
            </a:r>
            <a:endParaRPr lang="en-US" sz="2800" dirty="0"/>
          </a:p>
        </p:txBody>
      </p:sp>
      <p:sp>
        <p:nvSpPr>
          <p:cNvPr id="11" name="Down Arrow 29">
            <a:extLst>
              <a:ext uri="{FF2B5EF4-FFF2-40B4-BE49-F238E27FC236}">
                <a16:creationId xmlns:a16="http://schemas.microsoft.com/office/drawing/2014/main" id="{D55D3393-13E0-A017-11A2-3BFA0964E6D1}"/>
              </a:ext>
            </a:extLst>
          </p:cNvPr>
          <p:cNvSpPr/>
          <p:nvPr/>
        </p:nvSpPr>
        <p:spPr>
          <a:xfrm>
            <a:off x="-5255" y="758456"/>
            <a:ext cx="691055" cy="639592"/>
          </a:xfrm>
          <a:prstGeom prst="downArrow">
            <a:avLst>
              <a:gd name="adj1" fmla="val 100000"/>
              <a:gd name="adj2" fmla="val 25573"/>
            </a:avLst>
          </a:prstGeom>
          <a:solidFill>
            <a:srgbClr val="0DE1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3000" dirty="0">
                <a:solidFill>
                  <a:schemeClr val="tx1"/>
                </a:solidFill>
                <a:latin typeface="Arial Black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622395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E7626-B449-F846-E294-A5976CDC0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2EB807-EAC2-A2DF-1CF1-D2B6159DA8CF}"/>
              </a:ext>
            </a:extLst>
          </p:cNvPr>
          <p:cNvSpPr txBox="1"/>
          <p:nvPr/>
        </p:nvSpPr>
        <p:spPr>
          <a:xfrm>
            <a:off x="481013" y="3752849"/>
            <a:ext cx="3290887" cy="2452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tabLst/>
              <a:defRPr/>
            </a:pPr>
            <a:endParaRPr kumimoji="0" lang="en-US" sz="3200" b="1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0681B5-07F0-BCA4-35D6-F7C1A8FAFA0D}"/>
              </a:ext>
            </a:extLst>
          </p:cNvPr>
          <p:cNvSpPr txBox="1"/>
          <p:nvPr/>
        </p:nvSpPr>
        <p:spPr>
          <a:xfrm>
            <a:off x="4223982" y="4024313"/>
            <a:ext cx="7485413" cy="24526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304800" marR="0" lvl="0" fontAlgn="auto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EIZ Green Logo">
            <a:extLst>
              <a:ext uri="{FF2B5EF4-FFF2-40B4-BE49-F238E27FC236}">
                <a16:creationId xmlns:a16="http://schemas.microsoft.com/office/drawing/2014/main" id="{3FE67B83-B3C8-B8AB-504F-D2245C32E39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19078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10" name="Rectangle 9"/>
          <p:cNvSpPr/>
          <p:nvPr/>
        </p:nvSpPr>
        <p:spPr>
          <a:xfrm>
            <a:off x="0" y="-10886"/>
            <a:ext cx="12192000" cy="772886"/>
          </a:xfrm>
          <a:prstGeom prst="rect">
            <a:avLst/>
          </a:prstGeom>
          <a:gradFill>
            <a:gsLst>
              <a:gs pos="27000">
                <a:srgbClr val="00AA3F">
                  <a:lumMod val="88000"/>
                </a:srgbClr>
              </a:gs>
              <a:gs pos="50000">
                <a:srgbClr val="0DE154">
                  <a:alpha val="82000"/>
                  <a:lumMod val="79000"/>
                </a:srgbClr>
              </a:gs>
              <a:gs pos="78000">
                <a:srgbClr val="0DE154">
                  <a:alpha val="79000"/>
                  <a:lumMod val="85000"/>
                  <a:lumOff val="15000"/>
                </a:srgbClr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CONCLUSIONS</a:t>
            </a:r>
          </a:p>
        </p:txBody>
      </p:sp>
      <p:sp>
        <p:nvSpPr>
          <p:cNvPr id="36" name="Text 6"/>
          <p:cNvSpPr/>
          <p:nvPr/>
        </p:nvSpPr>
        <p:spPr>
          <a:xfrm>
            <a:off x="12745994" y="1188720"/>
            <a:ext cx="1383957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800" dirty="0"/>
          </a:p>
        </p:txBody>
      </p:sp>
      <p:sp>
        <p:nvSpPr>
          <p:cNvPr id="38" name="Text 8"/>
          <p:cNvSpPr/>
          <p:nvPr/>
        </p:nvSpPr>
        <p:spPr>
          <a:xfrm>
            <a:off x="13027110" y="3670553"/>
            <a:ext cx="8217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1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E069CF-CBF4-097D-D6E9-10FBE99B48EB}"/>
              </a:ext>
            </a:extLst>
          </p:cNvPr>
          <p:cNvSpPr txBox="1"/>
          <p:nvPr/>
        </p:nvSpPr>
        <p:spPr>
          <a:xfrm>
            <a:off x="761999" y="871536"/>
            <a:ext cx="10744201" cy="5334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514350" indent="-514350">
              <a:buFont typeface="+mj-lt"/>
              <a:buAutoNum type="arabicPeriod"/>
            </a:pPr>
            <a:endParaRPr kumimoji="0" lang="en-US" sz="2600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70D560-A1C3-22EB-B47B-ED846A786857}"/>
              </a:ext>
            </a:extLst>
          </p:cNvPr>
          <p:cNvSpPr txBox="1"/>
          <p:nvPr/>
        </p:nvSpPr>
        <p:spPr>
          <a:xfrm>
            <a:off x="1348754" y="1229486"/>
            <a:ext cx="9753599" cy="35137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GB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partial use of RDA presents a viable and sustainable option for reducing construction waste and natural resource consumption. 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spcAft>
                <a:spcPts val="1000"/>
              </a:spcAft>
              <a:buFont typeface="Wingdings" panose="05000000000000000000" pitchFamily="2" charset="2"/>
              <a:buChar char="Ø"/>
              <a:defRPr sz="2200">
                <a:solidFill>
                  <a:srgbClr val="000000"/>
                </a:solidFill>
                <a:latin typeface="Calibri"/>
              </a:defRPr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Concrete strength decreased as RDA content increased. Up to 20% replacement produced strength close to conventional concrete. 30% replacement caused significant strength loss. RDA can support sustainable concrete production in Zambia.</a:t>
            </a:r>
          </a:p>
          <a:p>
            <a:endParaRPr lang="en-GB" dirty="0">
              <a:latin typeface="Times New Roman" panose="02020603050405020304" pitchFamily="18" charset="0"/>
            </a:endParaRPr>
          </a:p>
        </p:txBody>
      </p:sp>
      <p:sp>
        <p:nvSpPr>
          <p:cNvPr id="8" name="Rounded Rectangle 6">
            <a:extLst>
              <a:ext uri="{FF2B5EF4-FFF2-40B4-BE49-F238E27FC236}">
                <a16:creationId xmlns:a16="http://schemas.microsoft.com/office/drawing/2014/main" id="{200CD5B2-3AE3-7FA8-F393-DCA55BCB163F}"/>
              </a:ext>
            </a:extLst>
          </p:cNvPr>
          <p:cNvSpPr/>
          <p:nvPr/>
        </p:nvSpPr>
        <p:spPr>
          <a:xfrm>
            <a:off x="6858000" y="5309232"/>
            <a:ext cx="4114800" cy="1005840"/>
          </a:xfrm>
          <a:prstGeom prst="roundRect">
            <a:avLst/>
          </a:prstGeom>
          <a:solidFill>
            <a:srgbClr val="E6F5EB"/>
          </a:solidFill>
          <a:ln>
            <a:solidFill>
              <a:srgbClr val="0066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 dirty="0">
                <a:solidFill>
                  <a:srgbClr val="006633"/>
                </a:solidFill>
              </a:rPr>
              <a:t>Recommended Threshold: 20% RDA</a:t>
            </a:r>
          </a:p>
        </p:txBody>
      </p:sp>
      <p:sp>
        <p:nvSpPr>
          <p:cNvPr id="9" name="Down Arrow 29">
            <a:extLst>
              <a:ext uri="{FF2B5EF4-FFF2-40B4-BE49-F238E27FC236}">
                <a16:creationId xmlns:a16="http://schemas.microsoft.com/office/drawing/2014/main" id="{456E8EB7-0966-3960-B490-E8576FB7382E}"/>
              </a:ext>
            </a:extLst>
          </p:cNvPr>
          <p:cNvSpPr/>
          <p:nvPr/>
        </p:nvSpPr>
        <p:spPr>
          <a:xfrm>
            <a:off x="-5255" y="758456"/>
            <a:ext cx="691055" cy="639592"/>
          </a:xfrm>
          <a:prstGeom prst="downArrow">
            <a:avLst>
              <a:gd name="adj1" fmla="val 100000"/>
              <a:gd name="adj2" fmla="val 25573"/>
            </a:avLst>
          </a:prstGeom>
          <a:solidFill>
            <a:srgbClr val="0DE1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3000" dirty="0">
                <a:solidFill>
                  <a:schemeClr val="tx1"/>
                </a:solidFill>
                <a:latin typeface="Arial Black" pitchFamily="34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653323652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20235361">
            <a:off x="2589801" y="2824090"/>
            <a:ext cx="8229600" cy="2438401"/>
          </a:xfrm>
        </p:spPr>
        <p:txBody>
          <a:bodyPr>
            <a:normAutofit/>
          </a:bodyPr>
          <a:lstStyle/>
          <a:p>
            <a:pPr algn="ctr">
              <a:buFont typeface="Wingdings" panose="05000000000000000000" pitchFamily="2" charset="2"/>
              <a:buNone/>
              <a:defRPr/>
            </a:pPr>
            <a:r>
              <a:rPr lang="en-US" sz="15000" b="1" dirty="0">
                <a:solidFill>
                  <a:srgbClr val="FF0000"/>
                </a:solidFill>
                <a:latin typeface="Edwardian Script ITC" panose="030303020407070D0804" pitchFamily="66" charset="0"/>
              </a:rPr>
              <a:t>The End</a:t>
            </a:r>
          </a:p>
        </p:txBody>
      </p:sp>
      <p:sp>
        <p:nvSpPr>
          <p:cNvPr id="2" name="Rectangle 1"/>
          <p:cNvSpPr/>
          <p:nvPr/>
        </p:nvSpPr>
        <p:spPr>
          <a:xfrm>
            <a:off x="3048000" y="5031110"/>
            <a:ext cx="7543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YOUR ATTENTION.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532EE6-A728-2B0E-206C-84D58763E8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6019800"/>
            <a:ext cx="688908" cy="707197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18055</TotalTime>
  <Words>718</Words>
  <Application>Microsoft Office PowerPoint</Application>
  <PresentationFormat>Widescreen</PresentationFormat>
  <Paragraphs>160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28" baseType="lpstr">
      <vt:lpstr>Aptos</vt:lpstr>
      <vt:lpstr>Aptos Display</vt:lpstr>
      <vt:lpstr>Arial</vt:lpstr>
      <vt:lpstr>Arial Black</vt:lpstr>
      <vt:lpstr>Calibri</vt:lpstr>
      <vt:lpstr>Calibri Light</vt:lpstr>
      <vt:lpstr>Edwardian Script ITC</vt:lpstr>
      <vt:lpstr>Times</vt:lpstr>
      <vt:lpstr>Times New Roman</vt:lpstr>
      <vt:lpstr>Wingdings</vt:lpstr>
      <vt:lpstr>Office Theme</vt:lpstr>
      <vt:lpstr>1_Office Theme</vt:lpstr>
      <vt:lpstr>Custom Design</vt:lpstr>
      <vt:lpstr>2026 ENGINEERING INSTITUTION OF ZAMBIA SYMPOSIUM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UNIVERSITY OF ZAMBIA SCHOOL OF ENGINEERING DEPARTMENT OF MECHANICAL ENGINEERING   ME 431 – STRENGTH OF MATERIALS II  Principal Strains in Three Dimensions</dc:title>
  <dc:creator>GMMunakaampe</dc:creator>
  <cp:lastModifiedBy>Reviewer</cp:lastModifiedBy>
  <cp:revision>108</cp:revision>
  <dcterms:created xsi:type="dcterms:W3CDTF">2010-10-03T08:05:00Z</dcterms:created>
  <dcterms:modified xsi:type="dcterms:W3CDTF">2026-04-04T20:28:25Z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DCD78AD881EE4DE9BC671C63386891F3</vt:lpwstr>
  </property>
  <property fmtid="{D5CDD505-2E9C-101B-9397-08002B2CF9AE}" pid="3" name="KSOProductBuildVer">
    <vt:lpwstr>2057-11.2.0.11486</vt:lpwstr>
  </property>
</Properties>
</file>