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48" r:id="rId2"/>
    <p:sldMasterId id="2147483684" r:id="rId3"/>
  </p:sldMasterIdLst>
  <p:sldIdLst>
    <p:sldId id="291" r:id="rId4"/>
    <p:sldId id="257" r:id="rId5"/>
    <p:sldId id="259" r:id="rId6"/>
    <p:sldId id="283" r:id="rId7"/>
    <p:sldId id="269" r:id="rId8"/>
    <p:sldId id="268" r:id="rId9"/>
    <p:sldId id="267" r:id="rId10"/>
    <p:sldId id="266" r:id="rId11"/>
    <p:sldId id="282" r:id="rId12"/>
    <p:sldId id="265" r:id="rId13"/>
    <p:sldId id="264" r:id="rId14"/>
    <p:sldId id="263" r:id="rId15"/>
    <p:sldId id="287" r:id="rId16"/>
    <p:sldId id="262" r:id="rId17"/>
    <p:sldId id="286" r:id="rId18"/>
    <p:sldId id="261" r:id="rId19"/>
    <p:sldId id="289"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0" autoAdjust="0"/>
    <p:restoredTop sz="94660"/>
  </p:normalViewPr>
  <p:slideViewPr>
    <p:cSldViewPr snapToGrid="0">
      <p:cViewPr varScale="1">
        <p:scale>
          <a:sx n="88" d="100"/>
          <a:sy n="88" d="100"/>
        </p:scale>
        <p:origin x="2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D6D0F569-AC90-44EB-9EF4-4E5C2F5D823C}" type="datetime1">
              <a:rPr lang="en-US" smtClean="0"/>
              <a:t>4/6/2026</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837096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8997F1B7-1EE7-4EA5-A5A4-866F9A810C9F}"/>
              </a:ext>
              <a:ext uri="{C183D7F6-B498-43B3-948B-1728B52AA6E4}">
                <adec:decorative xmlns:adec="http://schemas.microsoft.com/office/drawing/2017/decorative" val="1"/>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8C2D79EF-17C8-45D8-9866-DAF5723FC604}" type="datetime1">
              <a:rPr lang="en-US" smtClean="0"/>
              <a:t>4/6/2026</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394456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DFFC2ADC-3680-4013-A757-E4663495DB98}" type="datetime1">
              <a:rPr lang="en-US" smtClean="0"/>
              <a:t>4/6/2026</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041517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4751BA94-5DCA-4F19-960F-0FB2BD5EE85A}" type="datetime1">
              <a:rPr lang="en-US" smtClean="0"/>
              <a:t>4/6/2026</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0591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01BED947-38D9-44AC-8B89-E79758333B77}" type="datetime1">
              <a:rPr lang="en-US" smtClean="0"/>
              <a:t>4/6/2026</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59335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dirty="0"/>
              <a:t>Click to edit Master title style</a:t>
            </a:r>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3781E23F-BD3C-4F23-B116-2B758120C8AC}" type="datetime1">
              <a:rPr lang="en-US" smtClean="0"/>
              <a:t>4/6/2026</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432195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473CFAA9-6D59-4D98-869E-ACBDB83B2CA4}" type="datetime1">
              <a:rPr lang="en-US" smtClean="0"/>
              <a:t>4/6/2026</a:t>
            </a:fld>
            <a:endParaRPr lang="en-US"/>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12438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DC410804-27E3-430A-BB42-B831260DE39A}" type="datetime1">
              <a:rPr lang="en-US" smtClean="0"/>
              <a:t>4/6/2026</a:t>
            </a:fld>
            <a:endParaRPr lang="en-US" dirty="0"/>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6970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60E22DE3-3D1A-4D53-B9A6-6C7463B8C992}" type="datetime1">
              <a:rPr lang="en-US" smtClean="0"/>
              <a:t>4/6/2026</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8343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46BA7D41-E8B7-4A0B-B861-3EC4AE88917D}" type="datetime1">
              <a:rPr lang="en-US" smtClean="0"/>
              <a:t>4/6/2026</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511106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A7C34823-0B19-4B4E-A643-7A3B0A3D24D6}" type="datetime1">
              <a:rPr lang="en-US" smtClean="0"/>
              <a:t>4/6/2026</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6567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C1C92DA-69DF-4903-BE6B-9987CF6FBDC4}"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243451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1C92DA-69DF-4903-BE6B-9987CF6FBDC4}"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1179278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1C92DA-69DF-4903-BE6B-9987CF6FBDC4}"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614054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1C92DA-69DF-4903-BE6B-9987CF6FBDC4}"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419460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1C92DA-69DF-4903-BE6B-9987CF6FBDC4}" type="datetimeFigureOut">
              <a:rPr lang="en-US" smtClean="0"/>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606140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1C92DA-69DF-4903-BE6B-9987CF6FBDC4}" type="datetimeFigureOut">
              <a:rPr lang="en-US" smtClean="0"/>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2847071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1C92DA-69DF-4903-BE6B-9987CF6FBDC4}" type="datetimeFigureOut">
              <a:rPr lang="en-US" smtClean="0"/>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22952694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1C92DA-69DF-4903-BE6B-9987CF6FBDC4}"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2075890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1C92DA-69DF-4903-BE6B-9987CF6FBDC4}"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310359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1C92DA-69DF-4903-BE6B-9987CF6FBDC4}"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3741815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1C92DA-69DF-4903-BE6B-9987CF6FBDC4}"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E9E39-9CDC-4BED-9698-BBE060D3E686}" type="slidenum">
              <a:rPr lang="en-US" smtClean="0"/>
              <a:t>‹#›</a:t>
            </a:fld>
            <a:endParaRPr lang="en-US"/>
          </a:p>
        </p:txBody>
      </p:sp>
    </p:spTree>
    <p:extLst>
      <p:ext uri="{BB962C8B-B14F-4D97-AF65-F5344CB8AC3E}">
        <p14:creationId xmlns:p14="http://schemas.microsoft.com/office/powerpoint/2010/main" val="12836330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40186590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2045729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B0B36-AA96-404D-84C9-7784A9D4818E}"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540614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B0B36-AA96-404D-84C9-7784A9D4818E}"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14489363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B0B36-AA96-404D-84C9-7784A9D4818E}" type="datetimeFigureOut">
              <a:rPr lang="en-US" smtClean="0"/>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8704112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BB0B36-AA96-404D-84C9-7784A9D4818E}" type="datetimeFigureOut">
              <a:rPr lang="en-US" smtClean="0"/>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229505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0B36-AA96-404D-84C9-7784A9D4818E}" type="datetimeFigureOut">
              <a:rPr lang="en-US" smtClean="0"/>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41003610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172852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21162040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1749592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3681967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5ECD8B30-1B71-45A1-8314-D59C86F581E1}" type="datetime1">
              <a:rPr lang="en-US" smtClean="0"/>
              <a:pPr/>
              <a:t>4/6/2026</a:t>
            </a:fld>
            <a:endParaRPr lang="en-US" b="1"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endParaRPr lang="en-US" b="1"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b="1" dirty="0"/>
          </a:p>
        </p:txBody>
      </p:sp>
    </p:spTree>
    <p:extLst>
      <p:ext uri="{BB962C8B-B14F-4D97-AF65-F5344CB8AC3E}">
        <p14:creationId xmlns:p14="http://schemas.microsoft.com/office/powerpoint/2010/main" val="2223175542"/>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1C92DA-69DF-4903-BE6B-9987CF6FBDC4}" type="datetimeFigureOut">
              <a:rPr lang="en-US" smtClean="0"/>
              <a:t>4/6/2026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E9E39-9CDC-4BED-9698-BBE060D3E686}" type="slidenum">
              <a:rPr lang="en-US" smtClean="0"/>
              <a:t>‹#›</a:t>
            </a:fld>
            <a:endParaRPr lang="en-US"/>
          </a:p>
        </p:txBody>
      </p:sp>
    </p:spTree>
    <p:extLst>
      <p:ext uri="{BB962C8B-B14F-4D97-AF65-F5344CB8AC3E}">
        <p14:creationId xmlns:p14="http://schemas.microsoft.com/office/powerpoint/2010/main" val="2116486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B0B36-AA96-404D-84C9-7784A9D4818E}" type="datetimeFigureOut">
              <a:rPr lang="en-US" smtClean="0"/>
              <a:t>4/6/2026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69B41-C4FD-4125-A9A3-1F040AE85184}" type="slidenum">
              <a:rPr lang="en-US" smtClean="0"/>
              <a:t>‹#›</a:t>
            </a:fld>
            <a:endParaRPr lang="en-US"/>
          </a:p>
        </p:txBody>
      </p:sp>
    </p:spTree>
    <p:extLst>
      <p:ext uri="{BB962C8B-B14F-4D97-AF65-F5344CB8AC3E}">
        <p14:creationId xmlns:p14="http://schemas.microsoft.com/office/powerpoint/2010/main" val="6473260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247900" y="1600200"/>
            <a:ext cx="7696200" cy="914400"/>
          </a:xfrm>
          <a:noFill/>
        </p:spPr>
        <p:txBody>
          <a:bodyPr>
            <a:normAutofit/>
          </a:bodyPr>
          <a:lstStyle/>
          <a:p>
            <a:pPr algn="ctr"/>
            <a:r>
              <a:rPr lang="en-US" sz="24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2400" dirty="0">
              <a:solidFill>
                <a:srgbClr val="0AAA3F"/>
              </a:solidFill>
            </a:endParaRPr>
          </a:p>
        </p:txBody>
      </p:sp>
      <p:sp>
        <p:nvSpPr>
          <p:cNvPr id="5" name="Subtitle 2"/>
          <p:cNvSpPr>
            <a:spLocks noGrp="1"/>
          </p:cNvSpPr>
          <p:nvPr>
            <p:ph type="subTitle" idx="1"/>
          </p:nvPr>
        </p:nvSpPr>
        <p:spPr>
          <a:xfrm>
            <a:off x="192656" y="2732537"/>
            <a:ext cx="11582400" cy="1243041"/>
          </a:xfrm>
          <a:noFill/>
        </p:spPr>
        <p:txBody>
          <a:bodyPr>
            <a:noAutofit/>
          </a:bodyPr>
          <a:lstStyle/>
          <a:p>
            <a:r>
              <a:rPr lang="en-US" sz="4000" b="1" dirty="0">
                <a:solidFill>
                  <a:srgbClr val="FF0000"/>
                </a:solidFill>
                <a:latin typeface="Times New Roman" panose="02020603050405020304" pitchFamily="18" charset="0"/>
                <a:cs typeface="Times New Roman" panose="02020603050405020304" pitchFamily="18" charset="0"/>
              </a:rPr>
              <a:t>ROSMA APP </a:t>
            </a:r>
          </a:p>
          <a:p>
            <a:r>
              <a:rPr lang="en-US" sz="4000" b="1" dirty="0">
                <a:solidFill>
                  <a:srgbClr val="FF0000"/>
                </a:solidFill>
                <a:latin typeface="Times New Roman" panose="02020603050405020304" pitchFamily="18" charset="0"/>
                <a:cs typeface="Times New Roman" panose="02020603050405020304" pitchFamily="18" charset="0"/>
              </a:rPr>
              <a:t>Road Safety Mobile Application</a:t>
            </a:r>
          </a:p>
        </p:txBody>
      </p:sp>
      <p:pic>
        <p:nvPicPr>
          <p:cNvPr id="6" name="Picture 5" descr="EIZ Green Logo"/>
          <p:cNvPicPr/>
          <p:nvPr/>
        </p:nvPicPr>
        <p:blipFill>
          <a:blip r:embed="rId2">
            <a:extLst>
              <a:ext uri="{28A0092B-C50C-407E-A947-70E740481C1C}">
                <a14:useLocalDpi xmlns:a14="http://schemas.microsoft.com/office/drawing/2010/main" val="0"/>
              </a:ext>
            </a:extLst>
          </a:blip>
          <a:srcRect/>
          <a:stretch>
            <a:fillRect/>
          </a:stretch>
        </p:blipFill>
        <p:spPr bwMode="auto">
          <a:xfrm>
            <a:off x="5257800" y="83150"/>
            <a:ext cx="1676400" cy="1600200"/>
          </a:xfrm>
          <a:prstGeom prst="rect">
            <a:avLst/>
          </a:prstGeom>
          <a:solidFill>
            <a:srgbClr val="FFFF00">
              <a:alpha val="0"/>
            </a:srgbClr>
          </a:solidFill>
          <a:ln>
            <a:noFill/>
          </a:ln>
        </p:spPr>
      </p:pic>
      <p:sp>
        <p:nvSpPr>
          <p:cNvPr id="7" name="Subtitle 2"/>
          <p:cNvSpPr txBox="1"/>
          <p:nvPr/>
        </p:nvSpPr>
        <p:spPr>
          <a:xfrm>
            <a:off x="3076575" y="4495800"/>
            <a:ext cx="6038850" cy="990600"/>
          </a:xfrm>
          <a:prstGeom prst="rect">
            <a:avLst/>
          </a:prstGeom>
          <a:noFill/>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2570480" marR="0" lvl="0" indent="-2570480" algn="l" defTabSz="457200" rtl="0" eaLnBrk="1" fontAlgn="auto" latinLnBrk="0" hangingPunct="1">
              <a:lnSpc>
                <a:spcPct val="100000"/>
              </a:lnSpc>
              <a:spcBef>
                <a:spcPts val="0"/>
              </a:spcBef>
              <a:spcAft>
                <a:spcPts val="600"/>
              </a:spcAft>
              <a:buClr>
                <a:srgbClr val="5B9BD5"/>
              </a:buClr>
              <a:buSzPct val="115000"/>
              <a:buFont typeface="Arial" panose="020B0604020202020204"/>
              <a:buNone/>
              <a:tabLst/>
              <a:defRPr/>
            </a:pPr>
            <a:r>
              <a:rPr kumimoji="0" lang="en-US" sz="2400" b="1"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rPr>
              <a:t>PRESENTER: </a:t>
            </a:r>
            <a:r>
              <a:rPr kumimoji="0" lang="en-US" sz="2400" b="1" i="0" u="none" strike="noStrike" kern="1200" cap="none" spc="0" normalizeH="0" baseline="0" noProof="0" dirty="0" err="1">
                <a:ln>
                  <a:noFill/>
                </a:ln>
                <a:solidFill>
                  <a:srgbClr val="00AA3F"/>
                </a:solidFill>
                <a:effectLst/>
                <a:uLnTx/>
                <a:uFillTx/>
                <a:latin typeface="Arial" panose="020B0604020202020204" pitchFamily="34" charset="0"/>
                <a:ea typeface="+mn-ea"/>
                <a:cs typeface="Arial" panose="020B0604020202020204" pitchFamily="34" charset="0"/>
              </a:rPr>
              <a:t>Ernest </a:t>
            </a:r>
            <a:r>
              <a:rPr kumimoji="0" lang="en-US" sz="2400" b="1" i="0" u="none" strike="noStrike" kern="1200" cap="none" spc="0" normalizeH="0" noProof="0" dirty="0" err="1">
                <a:ln>
                  <a:noFill/>
                </a:ln>
                <a:solidFill>
                  <a:srgbClr val="00AA3F"/>
                </a:solidFill>
                <a:effectLst/>
                <a:uLnTx/>
                <a:uFillTx/>
                <a:latin typeface="Arial" panose="020B0604020202020204" pitchFamily="34" charset="0"/>
                <a:ea typeface="+mn-ea"/>
                <a:cs typeface="Arial" panose="020B0604020202020204" pitchFamily="34" charset="0"/>
              </a:rPr>
              <a:t>Musonda</a:t>
            </a:r>
            <a:endParaRPr kumimoji="0" lang="en-US" sz="2400" b="1"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endParaRPr>
          </a:p>
          <a:p>
            <a:pPr marL="2570480" marR="0" lvl="0" indent="-2570480" algn="l" defTabSz="457200" rtl="0" eaLnBrk="1" fontAlgn="auto" latinLnBrk="0" hangingPunct="1">
              <a:lnSpc>
                <a:spcPct val="100000"/>
              </a:lnSpc>
              <a:spcBef>
                <a:spcPts val="0"/>
              </a:spcBef>
              <a:spcAft>
                <a:spcPts val="600"/>
              </a:spcAft>
              <a:buClr>
                <a:srgbClr val="5B9BD5"/>
              </a:buClr>
              <a:buSzPct val="115000"/>
              <a:buFont typeface="Arial" panose="020B0604020202020204"/>
              <a:buNone/>
              <a:tabLst/>
              <a:defRPr/>
            </a:pPr>
            <a:r>
              <a:rPr kumimoji="0" lang="en-US" sz="2400" b="1"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rPr>
              <a:t>DATE:</a:t>
            </a:r>
            <a:r>
              <a:rPr kumimoji="0" lang="en-GB" sz="2400" b="1"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rPr>
              <a:t>Friday 4</a:t>
            </a:r>
            <a:r>
              <a:rPr kumimoji="0" lang="en-GB" sz="2400" b="1" i="0" u="none" strike="noStrike" kern="1200" cap="none" spc="0" normalizeH="0" baseline="30000" noProof="0" dirty="0">
                <a:ln>
                  <a:noFill/>
                </a:ln>
                <a:solidFill>
                  <a:srgbClr val="00AA3F"/>
                </a:solidFill>
                <a:effectLst/>
                <a:uLnTx/>
                <a:uFillTx/>
                <a:latin typeface="Arial" panose="020B0604020202020204" pitchFamily="34" charset="0"/>
                <a:ea typeface="+mn-ea"/>
                <a:cs typeface="Arial" panose="020B0604020202020204" pitchFamily="34" charset="0"/>
              </a:rPr>
              <a:t>th</a:t>
            </a:r>
            <a:r>
              <a:rPr kumimoji="0" lang="en-GB" sz="2400" b="1"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rPr>
              <a:t> April 2026</a:t>
            </a:r>
            <a:endParaRPr kumimoji="0" lang="en-US" sz="2400" b="0" i="0" u="none" strike="noStrike" kern="1200" cap="none" spc="0" normalizeH="0" baseline="0" noProof="0" dirty="0">
              <a:ln>
                <a:noFill/>
              </a:ln>
              <a:solidFill>
                <a:srgbClr val="00AA3F"/>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a:xfrm>
            <a:off x="2811235" y="5914990"/>
            <a:ext cx="6569529" cy="830997"/>
          </a:xfrm>
          <a:prstGeom prst="rect">
            <a:avLst/>
          </a:prstGeom>
          <a:noFill/>
        </p:spPr>
        <p:txBody>
          <a:bodyPr wrap="square">
            <a:spAutoFit/>
          </a:bodyPr>
          <a:lstStyle/>
          <a:p>
            <a:pPr marL="2570480" marR="0" lvl="0" indent="-257048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Avani</a:t>
            </a: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Victoria Falls Resort, Livingstone, Zambia</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1610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F4A669-7430-C8CC-B3D3-A3155740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Picture 4" descr="A picture containing sky, outdoor, bird, blue&#10;&#10;Description automatically generated">
            <a:extLst>
              <a:ext uri="{FF2B5EF4-FFF2-40B4-BE49-F238E27FC236}">
                <a16:creationId xmlns:a16="http://schemas.microsoft.com/office/drawing/2014/main" id="{B1EC981F-527F-EA06-AD3C-08A5B9375F44}"/>
              </a:ext>
            </a:extLst>
          </p:cNvPr>
          <p:cNvPicPr>
            <a:picLocks noChangeAspect="1"/>
          </p:cNvPicPr>
          <p:nvPr/>
        </p:nvPicPr>
        <p:blipFill rotWithShape="1">
          <a:blip r:embed="rId2" cstate="print">
            <a:alphaModFix/>
            <a:extLst>
              <a:ext uri="{28A0092B-C50C-407E-A947-70E740481C1C}">
                <a14:useLocalDpi xmlns:a14="http://schemas.microsoft.com/office/drawing/2010/main" val="0"/>
              </a:ext>
            </a:extLst>
          </a:blip>
          <a:srcRect l="6187" r="27797" b="1"/>
          <a:stretch/>
        </p:blipFill>
        <p:spPr>
          <a:xfrm>
            <a:off x="4283902" y="10"/>
            <a:ext cx="7908098" cy="6857992"/>
          </a:xfrm>
          <a:prstGeom prst="rect">
            <a:avLst/>
          </a:prstGeom>
        </p:spPr>
      </p:pic>
      <p:sp>
        <p:nvSpPr>
          <p:cNvPr id="6" name="Rectangle 5">
            <a:extLst>
              <a:ext uri="{FF2B5EF4-FFF2-40B4-BE49-F238E27FC236}">
                <a16:creationId xmlns:a16="http://schemas.microsoft.com/office/drawing/2014/main" id="{59A73B6F-E515-3D2B-485C-C3573FFF8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itle 1">
            <a:extLst>
              <a:ext uri="{FF2B5EF4-FFF2-40B4-BE49-F238E27FC236}">
                <a16:creationId xmlns:a16="http://schemas.microsoft.com/office/drawing/2014/main" id="{0052B220-63E5-092E-B494-CC0B1FD48E65}"/>
              </a:ext>
            </a:extLst>
          </p:cNvPr>
          <p:cNvSpPr>
            <a:spLocks noGrp="1"/>
          </p:cNvSpPr>
          <p:nvPr/>
        </p:nvSpPr>
        <p:spPr>
          <a:xfrm>
            <a:off x="728663" y="1115219"/>
            <a:ext cx="8443472"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7200" dirty="0">
                <a:solidFill>
                  <a:schemeClr val="bg1"/>
                </a:solidFill>
                <a:latin typeface="Calibri" panose="020F0502020204030204" pitchFamily="34" charset="0"/>
                <a:cs typeface="Calibri" panose="020F0502020204030204" pitchFamily="34" charset="0"/>
              </a:rPr>
              <a:t>ErnKate Limited</a:t>
            </a:r>
          </a:p>
        </p:txBody>
      </p:sp>
      <p:sp>
        <p:nvSpPr>
          <p:cNvPr id="8" name="Subtitle 2">
            <a:extLst>
              <a:ext uri="{FF2B5EF4-FFF2-40B4-BE49-F238E27FC236}">
                <a16:creationId xmlns:a16="http://schemas.microsoft.com/office/drawing/2014/main" id="{A5C47C79-9E15-642E-5EC8-2443D9FCCB9D}"/>
              </a:ext>
            </a:extLst>
          </p:cNvPr>
          <p:cNvSpPr>
            <a:spLocks noGrp="1"/>
          </p:cNvSpPr>
          <p:nvPr/>
        </p:nvSpPr>
        <p:spPr>
          <a:xfrm>
            <a:off x="728663" y="3902075"/>
            <a:ext cx="5965524" cy="165576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solidFill>
                <a:latin typeface="Calibri" panose="020F0502020204030204" pitchFamily="34" charset="0"/>
                <a:cs typeface="Calibri" panose="020F0502020204030204" pitchFamily="34" charset="0"/>
              </a:rPr>
              <a:t>ROSMA APP – Road Safety Mobile Application</a:t>
            </a:r>
          </a:p>
        </p:txBody>
      </p:sp>
      <p:cxnSp>
        <p:nvCxnSpPr>
          <p:cNvPr id="9" name="Straight Connector 8">
            <a:extLst>
              <a:ext uri="{FF2B5EF4-FFF2-40B4-BE49-F238E27FC236}">
                <a16:creationId xmlns:a16="http://schemas.microsoft.com/office/drawing/2014/main" id="{A3A4DCFF-58A3-2DDE-0504-04680E9C49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027042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1" name="Graphic 185">
            <a:extLst>
              <a:ext uri="{FF2B5EF4-FFF2-40B4-BE49-F238E27FC236}">
                <a16:creationId xmlns:a16="http://schemas.microsoft.com/office/drawing/2014/main" id="{8A351602-3772-4279-B0D3-A523F6F6EA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205" name="Freeform: Shape 204">
              <a:extLst>
                <a:ext uri="{FF2B5EF4-FFF2-40B4-BE49-F238E27FC236}">
                  <a16:creationId xmlns:a16="http://schemas.microsoft.com/office/drawing/2014/main" id="{A5AAAA75-5FFB-4C07-AD4A-3146773E6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1479895E-3847-44BB-8404-28F14219F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50E02F68-8149-4236-8D9F-6B550F78B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956FCAAB-F073-4561-A484-42C7DD10D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6CF8DB94-87A3-43E9-9BBB-301CFF0FB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02" name="Oval 201">
            <a:extLst>
              <a:ext uri="{FF2B5EF4-FFF2-40B4-BE49-F238E27FC236}">
                <a16:creationId xmlns:a16="http://schemas.microsoft.com/office/drawing/2014/main" id="{7D6BF779-0B8C-4CC2-9268-9506AD0C5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203" name="Rectangle 202">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0" name="Group 209">
            <a:extLst>
              <a:ext uri="{FF2B5EF4-FFF2-40B4-BE49-F238E27FC236}">
                <a16:creationId xmlns:a16="http://schemas.microsoft.com/office/drawing/2014/main" id="{308C40F4-6A24-4867-B726-B552DB080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550" y="555675"/>
            <a:ext cx="4860256" cy="5696169"/>
            <a:chOff x="1481312" y="743744"/>
            <a:chExt cx="4860256" cy="4589316"/>
          </a:xfrm>
        </p:grpSpPr>
        <p:sp>
          <p:nvSpPr>
            <p:cNvPr id="216" name="Rectangle 215">
              <a:extLst>
                <a:ext uri="{FF2B5EF4-FFF2-40B4-BE49-F238E27FC236}">
                  <a16:creationId xmlns:a16="http://schemas.microsoft.com/office/drawing/2014/main" id="{954BF10E-4559-4F28-91B0-3D0C2C486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12" name="Rectangle 211">
              <a:extLst>
                <a:ext uri="{FF2B5EF4-FFF2-40B4-BE49-F238E27FC236}">
                  <a16:creationId xmlns:a16="http://schemas.microsoft.com/office/drawing/2014/main" id="{DB0B5A20-FCFE-4AED-B5A3-91D3DE935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19" name="Rectangle 218">
            <a:extLst>
              <a:ext uri="{FF2B5EF4-FFF2-40B4-BE49-F238E27FC236}">
                <a16:creationId xmlns:a16="http://schemas.microsoft.com/office/drawing/2014/main" id="{D6CA2F4C-8E9E-4BCD-B6E8-A68A311CA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967" y="460296"/>
            <a:ext cx="4860256" cy="5696169"/>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82DBCF-7F0C-AF3B-81E9-2C07667D7DB8}"/>
              </a:ext>
            </a:extLst>
          </p:cNvPr>
          <p:cNvSpPr>
            <a:spLocks noGrp="1"/>
          </p:cNvSpPr>
          <p:nvPr>
            <p:ph type="title"/>
          </p:nvPr>
        </p:nvSpPr>
        <p:spPr>
          <a:xfrm>
            <a:off x="677119" y="810623"/>
            <a:ext cx="4429556" cy="1159845"/>
          </a:xfrm>
        </p:spPr>
        <p:txBody>
          <a:bodyPr vert="horz" lIns="91440" tIns="45720" rIns="91440" bIns="45720" rtlCol="0" anchor="b">
            <a:normAutofit/>
          </a:bodyPr>
          <a:lstStyle/>
          <a:p>
            <a:pPr algn="ctr"/>
            <a:r>
              <a:rPr lang="en-US" sz="3600" b="1" cap="all" spc="1500" dirty="0">
                <a:latin typeface="Calibri" panose="020F0502020204030204" pitchFamily="34" charset="0"/>
                <a:ea typeface="Source Sans Pro SemiBold" panose="020B0603030403020204" pitchFamily="34" charset="0"/>
                <a:cs typeface="Calibri" panose="020F0502020204030204" pitchFamily="34" charset="0"/>
              </a:rPr>
              <a:t>ROSMA app</a:t>
            </a:r>
          </a:p>
        </p:txBody>
      </p:sp>
      <p:sp>
        <p:nvSpPr>
          <p:cNvPr id="3" name="Content Placeholder 2">
            <a:extLst>
              <a:ext uri="{FF2B5EF4-FFF2-40B4-BE49-F238E27FC236}">
                <a16:creationId xmlns:a16="http://schemas.microsoft.com/office/drawing/2014/main" id="{60E57987-4953-AB69-02AD-F23B08719CD6}"/>
              </a:ext>
            </a:extLst>
          </p:cNvPr>
          <p:cNvSpPr>
            <a:spLocks noGrp="1"/>
          </p:cNvSpPr>
          <p:nvPr>
            <p:ph type="body" idx="1"/>
          </p:nvPr>
        </p:nvSpPr>
        <p:spPr>
          <a:xfrm>
            <a:off x="645449" y="2242988"/>
            <a:ext cx="4648104" cy="3640956"/>
          </a:xfrm>
        </p:spPr>
        <p:txBody>
          <a:bodyPr vert="horz" lIns="91440" tIns="45720" rIns="91440" bIns="45720" rtlCol="0" anchor="t">
            <a:normAutofit/>
          </a:bodyPr>
          <a:lstStyle/>
          <a:p>
            <a:pPr>
              <a:lnSpc>
                <a:spcPct val="100000"/>
              </a:lnSpc>
            </a:pPr>
            <a:r>
              <a:rPr lang="en-US" spc="400" dirty="0">
                <a:solidFill>
                  <a:schemeClr val="tx1"/>
                </a:solidFill>
                <a:latin typeface="Calibri" panose="020F0502020204030204" pitchFamily="34" charset="0"/>
                <a:cs typeface="Calibri" panose="020F0502020204030204" pitchFamily="34" charset="0"/>
              </a:rPr>
              <a:t>The major causes of road traffic accidents are human error, vandalized road signage, over speeding, overtaking in blind spots, crashing into breakdown vehicles and fatigue</a:t>
            </a:r>
            <a:r>
              <a:rPr lang="en-US" cap="all" spc="400" dirty="0">
                <a:solidFill>
                  <a:schemeClr val="tx1"/>
                </a:solidFill>
              </a:rPr>
              <a:t>.</a:t>
            </a:r>
          </a:p>
        </p:txBody>
      </p:sp>
      <p:pic>
        <p:nvPicPr>
          <p:cNvPr id="8" name="Picture 7" descr="A group of street signs&#10;&#10;Description automatically generated">
            <a:extLst>
              <a:ext uri="{FF2B5EF4-FFF2-40B4-BE49-F238E27FC236}">
                <a16:creationId xmlns:a16="http://schemas.microsoft.com/office/drawing/2014/main" id="{6DDB9CBA-61E7-8F77-81EB-8423B84B393B}"/>
              </a:ext>
            </a:extLst>
          </p:cNvPr>
          <p:cNvPicPr>
            <a:picLocks noChangeAspect="1"/>
          </p:cNvPicPr>
          <p:nvPr/>
        </p:nvPicPr>
        <p:blipFill rotWithShape="1">
          <a:blip r:embed="rId2"/>
          <a:srcRect l="11554" r="30527"/>
          <a:stretch/>
        </p:blipFill>
        <p:spPr>
          <a:xfrm>
            <a:off x="6359308" y="470930"/>
            <a:ext cx="4833901" cy="5696169"/>
          </a:xfrm>
          <a:prstGeom prst="rect">
            <a:avLst/>
          </a:prstGeom>
          <a:ln w="28575">
            <a:noFill/>
          </a:ln>
        </p:spPr>
      </p:pic>
      <p:sp>
        <p:nvSpPr>
          <p:cNvPr id="214" name="Graphic 212">
            <a:extLst>
              <a:ext uri="{FF2B5EF4-FFF2-40B4-BE49-F238E27FC236}">
                <a16:creationId xmlns:a16="http://schemas.microsoft.com/office/drawing/2014/main" id="{4FB204DF-284E-45F6-A017-79A4DF57B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3" name="Graphic 212">
            <a:extLst>
              <a:ext uri="{FF2B5EF4-FFF2-40B4-BE49-F238E27FC236}">
                <a16:creationId xmlns:a16="http://schemas.microsoft.com/office/drawing/2014/main" id="{96FD6442-EB7D-4992-8D41-0B7FFDCB4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5"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58306" y="2360859"/>
            <a:ext cx="1054466" cy="469689"/>
            <a:chOff x="9841624" y="4115729"/>
            <a:chExt cx="602169" cy="268223"/>
          </a:xfrm>
          <a:solidFill>
            <a:schemeClr val="tx1"/>
          </a:solidFill>
        </p:grpSpPr>
        <p:sp>
          <p:nvSpPr>
            <p:cNvPr id="218" name="Freeform: Shape 217">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32" name="Oval 231">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2610" y="5308473"/>
            <a:ext cx="445835" cy="445835"/>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4" name="Oval 233">
            <a:extLst>
              <a:ext uri="{FF2B5EF4-FFF2-40B4-BE49-F238E27FC236}">
                <a16:creationId xmlns:a16="http://schemas.microsoft.com/office/drawing/2014/main" id="{6004781B-698F-46D5-AADD-8AE921171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2610" y="5308473"/>
            <a:ext cx="445835" cy="445835"/>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7" name="Picture 26"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74578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093" y="1660232"/>
            <a:ext cx="11539469" cy="1323439"/>
          </a:xfrm>
          <a:prstGeom prst="rect">
            <a:avLst/>
          </a:prstGeom>
        </p:spPr>
        <p:txBody>
          <a:bodyPr wrap="square">
            <a:spAutoFit/>
          </a:bodyPr>
          <a:lstStyle/>
          <a:p>
            <a:pPr algn="ctr"/>
            <a:r>
              <a:rPr lang="en-US" sz="4000" b="1" dirty="0">
                <a:latin typeface="Calibri" panose="020F0502020204030204" pitchFamily="34" charset="0"/>
                <a:cs typeface="Calibri" panose="020F0502020204030204" pitchFamily="34" charset="0"/>
              </a:rPr>
              <a:t>Monthly Subscription ZMW25</a:t>
            </a:r>
          </a:p>
          <a:p>
            <a:pPr algn="ctr"/>
            <a:endParaRPr lang="en-US" sz="4000" b="1" dirty="0"/>
          </a:p>
        </p:txBody>
      </p:sp>
      <p:pic>
        <p:nvPicPr>
          <p:cNvPr id="3" name="Picture 2"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92187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56793" y="18977"/>
            <a:ext cx="2810702" cy="2387599"/>
          </a:xfrm>
        </p:spPr>
        <p:txBody>
          <a:bodyPr vert="horz" lIns="91440" tIns="45720" rIns="91440" bIns="45720" rtlCol="0" anchor="b">
            <a:normAutofit/>
          </a:bodyPr>
          <a:lstStyle/>
          <a:p>
            <a:pPr algn="ctr"/>
            <a:r>
              <a:rPr lang="en-US" sz="4000" b="1" kern="1200" dirty="0">
                <a:solidFill>
                  <a:srgbClr val="FFFFFF"/>
                </a:solidFill>
                <a:latin typeface="+mn-lt"/>
              </a:rPr>
              <a:t>User App</a:t>
            </a:r>
          </a:p>
        </p:txBody>
      </p:sp>
      <p:sp>
        <p:nvSpPr>
          <p:cNvPr id="11" name="Content Placeholder 10">
            <a:extLst>
              <a:ext uri="{FF2B5EF4-FFF2-40B4-BE49-F238E27FC236}">
                <a16:creationId xmlns:a16="http://schemas.microsoft.com/office/drawing/2014/main" id="{09B6CDEE-AABE-52E1-F4E6-DA4E596B2508}"/>
              </a:ext>
            </a:extLst>
          </p:cNvPr>
          <p:cNvSpPr>
            <a:spLocks noGrp="1"/>
          </p:cNvSpPr>
          <p:nvPr>
            <p:ph sz="half" idx="2"/>
          </p:nvPr>
        </p:nvSpPr>
        <p:spPr>
          <a:xfrm>
            <a:off x="481264" y="2911490"/>
            <a:ext cx="3918450" cy="2126162"/>
          </a:xfrm>
        </p:spPr>
        <p:txBody>
          <a:bodyPr vert="horz" lIns="91440" tIns="45720" rIns="91440" bIns="45720" rtlCol="0">
            <a:normAutofit/>
          </a:bodyPr>
          <a:lstStyle/>
          <a:p>
            <a:r>
              <a:rPr lang="en-US" kern="1200" dirty="0">
                <a:solidFill>
                  <a:srgbClr val="FFFFFF"/>
                </a:solidFill>
                <a:latin typeface="Calibri" panose="020F0502020204030204" pitchFamily="34" charset="0"/>
                <a:cs typeface="Calibri" panose="020F0502020204030204" pitchFamily="34" charset="0"/>
              </a:rPr>
              <a:t>Start and destination towns</a:t>
            </a:r>
            <a:endParaRPr lang="en-US" dirty="0">
              <a:solidFill>
                <a:srgbClr val="FFFFFF"/>
              </a:solidFill>
              <a:latin typeface="Calibri" panose="020F0502020204030204" pitchFamily="34" charset="0"/>
              <a:cs typeface="Calibri" panose="020F0502020204030204" pitchFamily="34" charset="0"/>
            </a:endParaRPr>
          </a:p>
          <a:p>
            <a:endParaRPr lang="en-US" kern="1200" dirty="0">
              <a:solidFill>
                <a:srgbClr val="FFFFFF"/>
              </a:solidFill>
              <a:latin typeface="Abadi" panose="020B0604020104020204" pitchFamily="34" charset="0"/>
            </a:endParaRPr>
          </a:p>
        </p:txBody>
      </p:sp>
      <p:pic>
        <p:nvPicPr>
          <p:cNvPr id="3" name="Picture 2" descr="A screenshot of a phone&#10;&#10;Description automatically generated">
            <a:extLst>
              <a:ext uri="{FF2B5EF4-FFF2-40B4-BE49-F238E27FC236}">
                <a16:creationId xmlns:a16="http://schemas.microsoft.com/office/drawing/2014/main" id="{5AB6C80A-345F-7DBE-6F2F-85DF654F2F9A}"/>
              </a:ext>
            </a:extLst>
          </p:cNvPr>
          <p:cNvPicPr>
            <a:picLocks noChangeAspect="1"/>
          </p:cNvPicPr>
          <p:nvPr/>
        </p:nvPicPr>
        <p:blipFill>
          <a:blip r:embed="rId2"/>
          <a:srcRect t="8496" b="8496"/>
          <a:stretch/>
        </p:blipFill>
        <p:spPr>
          <a:xfrm>
            <a:off x="6375696" y="1108"/>
            <a:ext cx="3693130" cy="6863512"/>
          </a:xfrm>
          <a:prstGeom prst="rect">
            <a:avLst/>
          </a:prstGeom>
        </p:spPr>
      </p:pic>
      <p:pic>
        <p:nvPicPr>
          <p:cNvPr id="8" name="Picture 7"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371889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92534" y="112537"/>
            <a:ext cx="3333678" cy="582642"/>
          </a:xfrm>
        </p:spPr>
        <p:txBody>
          <a:bodyPr vert="horz" lIns="91440" tIns="45720" rIns="91440" bIns="45720" rtlCol="0" anchor="b">
            <a:noAutofit/>
          </a:bodyPr>
          <a:lstStyle/>
          <a:p>
            <a:pPr algn="ctr"/>
            <a:r>
              <a:rPr lang="en-US" sz="3600" b="1" kern="1200" dirty="0">
                <a:solidFill>
                  <a:srgbClr val="FFFFFF"/>
                </a:solidFill>
                <a:latin typeface="Source Sans Pro"/>
              </a:rPr>
              <a:t>User App</a:t>
            </a:r>
          </a:p>
        </p:txBody>
      </p:sp>
      <p:sp>
        <p:nvSpPr>
          <p:cNvPr id="11" name="Content Placeholder 10">
            <a:extLst>
              <a:ext uri="{FF2B5EF4-FFF2-40B4-BE49-F238E27FC236}">
                <a16:creationId xmlns:a16="http://schemas.microsoft.com/office/drawing/2014/main" id="{09B6CDEE-AABE-52E1-F4E6-DA4E596B2508}"/>
              </a:ext>
            </a:extLst>
          </p:cNvPr>
          <p:cNvSpPr>
            <a:spLocks noGrp="1"/>
          </p:cNvSpPr>
          <p:nvPr>
            <p:ph sz="half" idx="2"/>
          </p:nvPr>
        </p:nvSpPr>
        <p:spPr>
          <a:xfrm>
            <a:off x="163297" y="876717"/>
            <a:ext cx="4371405" cy="5813747"/>
          </a:xfrm>
        </p:spPr>
        <p:txBody>
          <a:bodyPr vert="horz" lIns="91440" tIns="45720" rIns="91440" bIns="45720" rtlCol="0" anchor="t">
            <a:normAutofit fontScale="85000" lnSpcReduction="20000"/>
          </a:bodyPr>
          <a:lstStyle/>
          <a:p>
            <a:pPr>
              <a:lnSpc>
                <a:spcPct val="120000"/>
              </a:lnSpc>
            </a:pPr>
            <a:r>
              <a:rPr lang="en-US" kern="1200" dirty="0">
                <a:solidFill>
                  <a:srgbClr val="FFFFFF"/>
                </a:solidFill>
                <a:latin typeface="Source Sans Pro"/>
              </a:rPr>
              <a:t>The App gives audible voice alerts of the posted </a:t>
            </a:r>
            <a:r>
              <a:rPr lang="en-US" dirty="0">
                <a:solidFill>
                  <a:srgbClr val="FFFFFF"/>
                </a:solidFill>
                <a:latin typeface="Source Sans Pro"/>
              </a:rPr>
              <a:t>traffic </a:t>
            </a:r>
            <a:r>
              <a:rPr lang="en-US" kern="1200" dirty="0">
                <a:solidFill>
                  <a:srgbClr val="FFFFFF"/>
                </a:solidFill>
                <a:latin typeface="Source Sans Pro"/>
              </a:rPr>
              <a:t>signs</a:t>
            </a:r>
          </a:p>
          <a:p>
            <a:pPr>
              <a:lnSpc>
                <a:spcPct val="120000"/>
              </a:lnSpc>
            </a:pPr>
            <a:r>
              <a:rPr lang="en-US" kern="1200" dirty="0">
                <a:solidFill>
                  <a:srgbClr val="FFFFFF"/>
                </a:solidFill>
                <a:latin typeface="Source Sans Pro"/>
              </a:rPr>
              <a:t>The App shows the digitally marked points on the map</a:t>
            </a:r>
          </a:p>
          <a:p>
            <a:pPr>
              <a:lnSpc>
                <a:spcPct val="120000"/>
              </a:lnSpc>
            </a:pPr>
            <a:r>
              <a:rPr lang="en-US" kern="1200" dirty="0">
                <a:solidFill>
                  <a:srgbClr val="FFFFFF"/>
                </a:solidFill>
                <a:latin typeface="Source Sans Pro"/>
              </a:rPr>
              <a:t>The App shows the speed at which the driver is moving at</a:t>
            </a:r>
          </a:p>
          <a:p>
            <a:pPr>
              <a:lnSpc>
                <a:spcPct val="120000"/>
              </a:lnSpc>
            </a:pPr>
            <a:r>
              <a:rPr lang="en-US" dirty="0">
                <a:solidFill>
                  <a:srgbClr val="FFFFFF"/>
                </a:solidFill>
                <a:latin typeface="Source Sans Pro"/>
              </a:rPr>
              <a:t>Audible alerts of road signs are given within </a:t>
            </a:r>
            <a:r>
              <a:rPr lang="en-US" dirty="0">
                <a:solidFill>
                  <a:srgbClr val="3FF511"/>
                </a:solidFill>
                <a:latin typeface="Source Sans Pro"/>
              </a:rPr>
              <a:t>40m radius</a:t>
            </a:r>
            <a:r>
              <a:rPr lang="en-US" dirty="0">
                <a:solidFill>
                  <a:srgbClr val="FFFFFF"/>
                </a:solidFill>
                <a:latin typeface="Source Sans Pro"/>
              </a:rPr>
              <a:t> away from the road sign</a:t>
            </a:r>
          </a:p>
          <a:p>
            <a:pPr marL="0" indent="0">
              <a:lnSpc>
                <a:spcPct val="120000"/>
              </a:lnSpc>
              <a:buNone/>
            </a:pPr>
            <a:r>
              <a:rPr lang="en-US" dirty="0">
                <a:solidFill>
                  <a:srgbClr val="FFFF00"/>
                </a:solidFill>
                <a:latin typeface="Source Sans Pro"/>
              </a:rPr>
              <a:t>*NB: The driver does not need to look at the phone screen to use the App</a:t>
            </a:r>
            <a:endParaRPr lang="en-US" kern="1200" dirty="0">
              <a:solidFill>
                <a:srgbClr val="FFFF00"/>
              </a:solidFill>
              <a:latin typeface="Source Sans Pro"/>
            </a:endParaRPr>
          </a:p>
          <a:p>
            <a:endParaRPr lang="en-US" kern="1200" dirty="0">
              <a:solidFill>
                <a:srgbClr val="FFFFFF"/>
              </a:solidFill>
              <a:latin typeface="Abadi" panose="020B0604020104020204" pitchFamily="34" charset="0"/>
            </a:endParaRPr>
          </a:p>
        </p:txBody>
      </p:sp>
      <p:pic>
        <p:nvPicPr>
          <p:cNvPr id="5" name="Picture 4" descr="A map of a city&#10;&#10;Description automatically generated">
            <a:extLst>
              <a:ext uri="{FF2B5EF4-FFF2-40B4-BE49-F238E27FC236}">
                <a16:creationId xmlns:a16="http://schemas.microsoft.com/office/drawing/2014/main" id="{8F2FE501-D9CA-BD75-4590-7DBF73940175}"/>
              </a:ext>
            </a:extLst>
          </p:cNvPr>
          <p:cNvPicPr>
            <a:picLocks noChangeAspect="1"/>
          </p:cNvPicPr>
          <p:nvPr/>
        </p:nvPicPr>
        <p:blipFill>
          <a:blip r:embed="rId2"/>
          <a:srcRect t="5738" b="5738"/>
          <a:stretch/>
        </p:blipFill>
        <p:spPr>
          <a:xfrm>
            <a:off x="6536929" y="-2482"/>
            <a:ext cx="3459911" cy="6857363"/>
          </a:xfrm>
          <a:prstGeom prst="rect">
            <a:avLst/>
          </a:prstGeom>
        </p:spPr>
      </p:pic>
      <p:sp>
        <p:nvSpPr>
          <p:cNvPr id="7" name="Speech Bubble: Rectangle 6">
            <a:extLst>
              <a:ext uri="{FF2B5EF4-FFF2-40B4-BE49-F238E27FC236}">
                <a16:creationId xmlns:a16="http://schemas.microsoft.com/office/drawing/2014/main" id="{7971A90B-3990-E892-FCFC-D15C79D3E48A}"/>
              </a:ext>
            </a:extLst>
          </p:cNvPr>
          <p:cNvSpPr/>
          <p:nvPr/>
        </p:nvSpPr>
        <p:spPr>
          <a:xfrm>
            <a:off x="7847560" y="5497543"/>
            <a:ext cx="1684205" cy="325201"/>
          </a:xfrm>
          <a:prstGeom prst="wedgeRectCallout">
            <a:avLst>
              <a:gd name="adj1" fmla="val -39425"/>
              <a:gd name="adj2" fmla="val 21558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masis MT Pro Medium" panose="02040604050005020304" pitchFamily="18" charset="0"/>
              </a:rPr>
              <a:t>Driver's speed</a:t>
            </a:r>
          </a:p>
        </p:txBody>
      </p:sp>
      <p:pic>
        <p:nvPicPr>
          <p:cNvPr id="10" name="Picture 9"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395075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89811" y="256674"/>
            <a:ext cx="3343723" cy="1231984"/>
          </a:xfrm>
        </p:spPr>
        <p:txBody>
          <a:bodyPr vert="horz" lIns="91440" tIns="45720" rIns="91440" bIns="45720" rtlCol="0" anchor="b">
            <a:normAutofit/>
          </a:bodyPr>
          <a:lstStyle/>
          <a:p>
            <a:pPr algn="ctr"/>
            <a:r>
              <a:rPr lang="en-US" sz="4000" b="1" kern="1200" dirty="0">
                <a:solidFill>
                  <a:srgbClr val="FFFFFF"/>
                </a:solidFill>
                <a:latin typeface="Calibri" panose="020F0502020204030204" pitchFamily="34" charset="0"/>
                <a:cs typeface="Calibri" panose="020F0502020204030204" pitchFamily="34" charset="0"/>
              </a:rPr>
              <a:t>User App</a:t>
            </a:r>
          </a:p>
        </p:txBody>
      </p:sp>
      <p:sp>
        <p:nvSpPr>
          <p:cNvPr id="11" name="Content Placeholder 10">
            <a:extLst>
              <a:ext uri="{FF2B5EF4-FFF2-40B4-BE49-F238E27FC236}">
                <a16:creationId xmlns:a16="http://schemas.microsoft.com/office/drawing/2014/main" id="{09B6CDEE-AABE-52E1-F4E6-DA4E596B2508}"/>
              </a:ext>
            </a:extLst>
          </p:cNvPr>
          <p:cNvSpPr>
            <a:spLocks noGrp="1"/>
          </p:cNvSpPr>
          <p:nvPr>
            <p:ph sz="half" idx="2"/>
          </p:nvPr>
        </p:nvSpPr>
        <p:spPr>
          <a:xfrm>
            <a:off x="505455" y="1966974"/>
            <a:ext cx="3308131" cy="3377030"/>
          </a:xfrm>
        </p:spPr>
        <p:txBody>
          <a:bodyPr vert="horz" lIns="91440" tIns="45720" rIns="91440" bIns="45720" rtlCol="0" anchor="t">
            <a:normAutofit/>
          </a:bodyPr>
          <a:lstStyle/>
          <a:p>
            <a:pPr marL="0" indent="0">
              <a:buNone/>
            </a:pPr>
            <a:r>
              <a:rPr lang="en-US" u="sng" kern="1200" dirty="0">
                <a:solidFill>
                  <a:srgbClr val="FFFFFF"/>
                </a:solidFill>
                <a:latin typeface="Calibri" panose="020F0502020204030204" pitchFamily="34" charset="0"/>
                <a:cs typeface="Calibri" panose="020F0502020204030204" pitchFamily="34" charset="0"/>
              </a:rPr>
              <a:t>User Broadcast Alert system</a:t>
            </a:r>
          </a:p>
          <a:p>
            <a:pPr marL="0" indent="0">
              <a:buNone/>
            </a:pPr>
            <a:endParaRPr lang="en-US" u="sng" kern="1200" dirty="0">
              <a:solidFill>
                <a:srgbClr val="FFFFFF"/>
              </a:solidFill>
              <a:latin typeface="Calibri" panose="020F0502020204030204" pitchFamily="34" charset="0"/>
              <a:cs typeface="Calibri" panose="020F0502020204030204" pitchFamily="34" charset="0"/>
            </a:endParaRPr>
          </a:p>
          <a:p>
            <a:pPr marL="0" indent="0">
              <a:buNone/>
            </a:pPr>
            <a:r>
              <a:rPr lang="en-US" kern="1200" dirty="0">
                <a:solidFill>
                  <a:srgbClr val="FFFFFF"/>
                </a:solidFill>
                <a:latin typeface="Calibri" panose="020F0502020204030204" pitchFamily="34" charset="0"/>
                <a:cs typeface="Calibri" panose="020F0502020204030204" pitchFamily="34" charset="0"/>
              </a:rPr>
              <a:t>Each of these features are further expanded </a:t>
            </a:r>
            <a:r>
              <a:rPr lang="en-US" dirty="0">
                <a:solidFill>
                  <a:srgbClr val="FFFFFF"/>
                </a:solidFill>
                <a:latin typeface="Calibri" panose="020F0502020204030204" pitchFamily="34" charset="0"/>
                <a:cs typeface="Calibri" panose="020F0502020204030204" pitchFamily="34" charset="0"/>
              </a:rPr>
              <a:t>in</a:t>
            </a:r>
            <a:r>
              <a:rPr lang="en-US" kern="1200" dirty="0">
                <a:solidFill>
                  <a:srgbClr val="FFFFFF"/>
                </a:solidFill>
                <a:latin typeface="Calibri" panose="020F0502020204030204" pitchFamily="34" charset="0"/>
                <a:cs typeface="Calibri" panose="020F0502020204030204" pitchFamily="34" charset="0"/>
              </a:rPr>
              <a:t> the next </a:t>
            </a:r>
            <a:r>
              <a:rPr lang="en-US" dirty="0">
                <a:solidFill>
                  <a:srgbClr val="FFFFFF"/>
                </a:solidFill>
                <a:latin typeface="Calibri" panose="020F0502020204030204" pitchFamily="34" charset="0"/>
                <a:cs typeface="Calibri" panose="020F0502020204030204" pitchFamily="34" charset="0"/>
              </a:rPr>
              <a:t>slides</a:t>
            </a:r>
            <a:endParaRPr lang="en-US" kern="1200" dirty="0">
              <a:solidFill>
                <a:srgbClr val="FFFFFF"/>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972" y="0"/>
            <a:ext cx="3657600" cy="6858000"/>
          </a:xfrm>
          <a:prstGeom prst="rect">
            <a:avLst/>
          </a:prstGeom>
        </p:spPr>
      </p:pic>
      <p:pic>
        <p:nvPicPr>
          <p:cNvPr id="8" name="Picture 7"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421478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6042" y="-16042"/>
            <a:ext cx="4709740" cy="1745916"/>
          </a:xfrm>
        </p:spPr>
        <p:txBody>
          <a:bodyPr vert="horz" lIns="91440" tIns="45720" rIns="91440" bIns="45720" rtlCol="0" anchor="b">
            <a:normAutofit/>
          </a:bodyPr>
          <a:lstStyle/>
          <a:p>
            <a:r>
              <a:rPr lang="en-US" sz="3600" b="1" dirty="0">
                <a:solidFill>
                  <a:srgbClr val="FFFFFF"/>
                </a:solidFill>
                <a:latin typeface="Calibri" panose="020F0502020204030204" pitchFamily="34" charset="0"/>
                <a:cs typeface="Calibri" panose="020F0502020204030204" pitchFamily="34" charset="0"/>
              </a:rPr>
              <a:t>Broadcasting Road Accidents</a:t>
            </a:r>
          </a:p>
        </p:txBody>
      </p:sp>
      <p:sp>
        <p:nvSpPr>
          <p:cNvPr id="11" name="Content Placeholder 10">
            <a:extLst>
              <a:ext uri="{FF2B5EF4-FFF2-40B4-BE49-F238E27FC236}">
                <a16:creationId xmlns:a16="http://schemas.microsoft.com/office/drawing/2014/main" id="{09B6CDEE-AABE-52E1-F4E6-DA4E596B2508}"/>
              </a:ext>
            </a:extLst>
          </p:cNvPr>
          <p:cNvSpPr>
            <a:spLocks noGrp="1"/>
          </p:cNvSpPr>
          <p:nvPr>
            <p:ph sz="half" idx="2"/>
          </p:nvPr>
        </p:nvSpPr>
        <p:spPr>
          <a:xfrm>
            <a:off x="-32084" y="1846835"/>
            <a:ext cx="4725782" cy="4528571"/>
          </a:xfrm>
        </p:spPr>
        <p:txBody>
          <a:bodyPr vert="horz" lIns="91440" tIns="45720" rIns="91440" bIns="45720" rtlCol="0" anchor="t">
            <a:normAutofit fontScale="92500" lnSpcReduction="10000"/>
          </a:bodyPr>
          <a:lstStyle/>
          <a:p>
            <a:pPr>
              <a:lnSpc>
                <a:spcPct val="110000"/>
              </a:lnSpc>
            </a:pPr>
            <a:r>
              <a:rPr lang="en-US" kern="1200" dirty="0">
                <a:solidFill>
                  <a:srgbClr val="FFFFFF"/>
                </a:solidFill>
                <a:latin typeface="Calibri" panose="020F0502020204030204" pitchFamily="34" charset="0"/>
                <a:cs typeface="Calibri" panose="020F0502020204030204" pitchFamily="34" charset="0"/>
              </a:rPr>
              <a:t>Users can capture live accident pictures within the app and upload with a description</a:t>
            </a:r>
          </a:p>
          <a:p>
            <a:pPr>
              <a:lnSpc>
                <a:spcPct val="110000"/>
              </a:lnSpc>
            </a:pPr>
            <a:r>
              <a:rPr lang="en-US" kern="1200" dirty="0">
                <a:solidFill>
                  <a:srgbClr val="FFFFFF"/>
                </a:solidFill>
                <a:latin typeface="Calibri" panose="020F0502020204030204" pitchFamily="34" charset="0"/>
                <a:cs typeface="Calibri" panose="020F0502020204030204" pitchFamily="34" charset="0"/>
              </a:rPr>
              <a:t>The uploaded picture will be accompanied with a date, location and the user’s phone number</a:t>
            </a:r>
          </a:p>
          <a:p>
            <a:pPr>
              <a:lnSpc>
                <a:spcPct val="110000"/>
              </a:lnSpc>
            </a:pPr>
            <a:r>
              <a:rPr lang="en-US" dirty="0">
                <a:solidFill>
                  <a:srgbClr val="FFFFFF"/>
                </a:solidFill>
                <a:latin typeface="Calibri" panose="020F0502020204030204" pitchFamily="34" charset="0"/>
                <a:cs typeface="Calibri" panose="020F0502020204030204" pitchFamily="34" charset="0"/>
              </a:rPr>
              <a:t>The accident alert will be broadcasted </a:t>
            </a:r>
            <a:r>
              <a:rPr lang="en-US" dirty="0">
                <a:solidFill>
                  <a:srgbClr val="3FF511"/>
                </a:solidFill>
                <a:latin typeface="Calibri" panose="020F0502020204030204" pitchFamily="34" charset="0"/>
                <a:cs typeface="Calibri" panose="020F0502020204030204" pitchFamily="34" charset="0"/>
              </a:rPr>
              <a:t>500m</a:t>
            </a:r>
            <a:r>
              <a:rPr lang="en-US" dirty="0">
                <a:solidFill>
                  <a:srgbClr val="FFFFFF"/>
                </a:solidFill>
                <a:latin typeface="Calibri" panose="020F0502020204030204" pitchFamily="34" charset="0"/>
                <a:cs typeface="Calibri" panose="020F0502020204030204" pitchFamily="34" charset="0"/>
              </a:rPr>
              <a:t> away from the accident scene</a:t>
            </a:r>
          </a:p>
        </p:txBody>
      </p:sp>
      <p:pic>
        <p:nvPicPr>
          <p:cNvPr id="4" name="Picture 3" descr="A screenshot of a phone&#10;&#10;Description automatically generated">
            <a:extLst>
              <a:ext uri="{FF2B5EF4-FFF2-40B4-BE49-F238E27FC236}">
                <a16:creationId xmlns:a16="http://schemas.microsoft.com/office/drawing/2014/main" id="{EA507AF5-6421-129B-4378-FD52F05B8F98}"/>
              </a:ext>
            </a:extLst>
          </p:cNvPr>
          <p:cNvPicPr>
            <a:picLocks noChangeAspect="1"/>
          </p:cNvPicPr>
          <p:nvPr/>
        </p:nvPicPr>
        <p:blipFill rotWithShape="1">
          <a:blip r:embed="rId2"/>
          <a:srcRect t="6319" b="6319"/>
          <a:stretch/>
        </p:blipFill>
        <p:spPr>
          <a:xfrm>
            <a:off x="4854422" y="-6824"/>
            <a:ext cx="3508004" cy="6861512"/>
          </a:xfrm>
          <a:prstGeom prst="rect">
            <a:avLst/>
          </a:prstGeom>
        </p:spPr>
      </p:pic>
      <p:sp>
        <p:nvSpPr>
          <p:cNvPr id="10" name="Arrow: Left 9">
            <a:extLst>
              <a:ext uri="{FF2B5EF4-FFF2-40B4-BE49-F238E27FC236}">
                <a16:creationId xmlns:a16="http://schemas.microsoft.com/office/drawing/2014/main" id="{7FC75F2A-0515-6210-B0E2-97C9A61C6E04}"/>
              </a:ext>
            </a:extLst>
          </p:cNvPr>
          <p:cNvSpPr/>
          <p:nvPr/>
        </p:nvSpPr>
        <p:spPr>
          <a:xfrm>
            <a:off x="8503582" y="1055484"/>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2964" y="835263"/>
            <a:ext cx="3516443" cy="5868176"/>
          </a:xfrm>
          <a:prstGeom prst="rect">
            <a:avLst/>
          </a:prstGeom>
        </p:spPr>
      </p:pic>
      <p:pic>
        <p:nvPicPr>
          <p:cNvPr id="12" name="Picture 11"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477555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6042" y="-16042"/>
            <a:ext cx="4709740" cy="1745916"/>
          </a:xfrm>
        </p:spPr>
        <p:txBody>
          <a:bodyPr vert="horz" lIns="91440" tIns="45720" rIns="91440" bIns="45720" rtlCol="0" anchor="b">
            <a:normAutofit/>
          </a:bodyPr>
          <a:lstStyle/>
          <a:p>
            <a:r>
              <a:rPr lang="en-US" sz="3600" b="1" dirty="0">
                <a:solidFill>
                  <a:srgbClr val="FFFFFF"/>
                </a:solidFill>
                <a:latin typeface="Calibri" panose="020F0502020204030204" pitchFamily="34" charset="0"/>
                <a:cs typeface="Calibri" panose="020F0502020204030204" pitchFamily="34" charset="0"/>
              </a:rPr>
              <a:t>Health Facility Feature</a:t>
            </a:r>
          </a:p>
        </p:txBody>
      </p:sp>
      <p:sp>
        <p:nvSpPr>
          <p:cNvPr id="11" name="Content Placeholder 10">
            <a:extLst>
              <a:ext uri="{FF2B5EF4-FFF2-40B4-BE49-F238E27FC236}">
                <a16:creationId xmlns:a16="http://schemas.microsoft.com/office/drawing/2014/main" id="{09B6CDEE-AABE-52E1-F4E6-DA4E596B2508}"/>
              </a:ext>
            </a:extLst>
          </p:cNvPr>
          <p:cNvSpPr>
            <a:spLocks noGrp="1"/>
          </p:cNvSpPr>
          <p:nvPr>
            <p:ph sz="half" idx="2"/>
          </p:nvPr>
        </p:nvSpPr>
        <p:spPr>
          <a:xfrm>
            <a:off x="0" y="2027989"/>
            <a:ext cx="4725782" cy="4528571"/>
          </a:xfrm>
        </p:spPr>
        <p:txBody>
          <a:bodyPr vert="horz" lIns="91440" tIns="45720" rIns="91440" bIns="45720" rtlCol="0" anchor="t">
            <a:normAutofit/>
          </a:bodyPr>
          <a:lstStyle/>
          <a:p>
            <a:r>
              <a:rPr lang="en-US" kern="1200" dirty="0">
                <a:solidFill>
                  <a:srgbClr val="FFFFFF"/>
                </a:solidFill>
                <a:latin typeface="Calibri" panose="020F0502020204030204" pitchFamily="34" charset="0"/>
                <a:cs typeface="Calibri" panose="020F0502020204030204" pitchFamily="34" charset="0"/>
              </a:rPr>
              <a:t>Users can </a:t>
            </a:r>
            <a:r>
              <a:rPr lang="en-US" dirty="0">
                <a:solidFill>
                  <a:srgbClr val="FFFFFF"/>
                </a:solidFill>
                <a:latin typeface="Calibri" panose="020F0502020204030204" pitchFamily="34" charset="0"/>
                <a:cs typeface="Calibri" panose="020F0502020204030204" pitchFamily="34" charset="0"/>
              </a:rPr>
              <a:t>find nearest hospital/clinic when need be</a:t>
            </a:r>
            <a:endParaRPr lang="en-US" kern="1200" dirty="0">
              <a:solidFill>
                <a:srgbClr val="FFFFFF"/>
              </a:solidFill>
              <a:latin typeface="Calibri" panose="020F0502020204030204" pitchFamily="34" charset="0"/>
              <a:cs typeface="Calibri" panose="020F0502020204030204" pitchFamily="34" charset="0"/>
            </a:endParaRPr>
          </a:p>
          <a:p>
            <a:r>
              <a:rPr lang="en-US" dirty="0">
                <a:solidFill>
                  <a:srgbClr val="FFFFFF"/>
                </a:solidFill>
                <a:latin typeface="Calibri" panose="020F0502020204030204" pitchFamily="34" charset="0"/>
                <a:cs typeface="Calibri" panose="020F0502020204030204" pitchFamily="34" charset="0"/>
              </a:rPr>
              <a:t>Get directions to the desired health facility</a:t>
            </a:r>
            <a:endParaRPr lang="en-US" kern="1200" dirty="0">
              <a:solidFill>
                <a:srgbClr val="FFFFFF"/>
              </a:solidFill>
              <a:latin typeface="Calibri" panose="020F0502020204030204" pitchFamily="34" charset="0"/>
              <a:cs typeface="Calibri" panose="020F0502020204030204" pitchFamily="34" charset="0"/>
            </a:endParaRPr>
          </a:p>
          <a:p>
            <a:r>
              <a:rPr lang="en-US" dirty="0">
                <a:solidFill>
                  <a:srgbClr val="FFFFFF"/>
                </a:solidFill>
                <a:latin typeface="Calibri" panose="020F0502020204030204" pitchFamily="34" charset="0"/>
                <a:cs typeface="Calibri" panose="020F0502020204030204" pitchFamily="34" charset="0"/>
              </a:rPr>
              <a:t>Call the hospital/clinic</a:t>
            </a:r>
          </a:p>
          <a:p>
            <a:r>
              <a:rPr lang="en-US" dirty="0">
                <a:solidFill>
                  <a:srgbClr val="FFFFFF"/>
                </a:solidFill>
                <a:latin typeface="Calibri" panose="020F0502020204030204" pitchFamily="34" charset="0"/>
                <a:cs typeface="Calibri" panose="020F0502020204030204" pitchFamily="34" charset="0"/>
              </a:rPr>
              <a:t>See health facilities on the map</a:t>
            </a:r>
          </a:p>
        </p:txBody>
      </p:sp>
      <p:sp>
        <p:nvSpPr>
          <p:cNvPr id="10" name="Arrow: Left 9">
            <a:extLst>
              <a:ext uri="{FF2B5EF4-FFF2-40B4-BE49-F238E27FC236}">
                <a16:creationId xmlns:a16="http://schemas.microsoft.com/office/drawing/2014/main" id="{7FC75F2A-0515-6210-B0E2-97C9A61C6E04}"/>
              </a:ext>
            </a:extLst>
          </p:cNvPr>
          <p:cNvSpPr/>
          <p:nvPr/>
        </p:nvSpPr>
        <p:spPr>
          <a:xfrm>
            <a:off x="8503582" y="1055484"/>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1808" y="139804"/>
            <a:ext cx="3516443" cy="58681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6549" y="-16042"/>
            <a:ext cx="3414772" cy="6858000"/>
          </a:xfrm>
          <a:prstGeom prst="rect">
            <a:avLst/>
          </a:prstGeom>
        </p:spPr>
      </p:pic>
      <p:pic>
        <p:nvPicPr>
          <p:cNvPr id="12" name="Picture 11"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467281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665" y="170863"/>
            <a:ext cx="4695363" cy="1113313"/>
          </a:xfrm>
        </p:spPr>
        <p:txBody>
          <a:bodyPr vert="horz" lIns="91440" tIns="45720" rIns="91440" bIns="45720" rtlCol="0" anchor="b">
            <a:normAutofit/>
          </a:bodyPr>
          <a:lstStyle/>
          <a:p>
            <a:r>
              <a:rPr lang="en-US" sz="3600" b="1" dirty="0">
                <a:solidFill>
                  <a:srgbClr val="FFFFFF"/>
                </a:solidFill>
                <a:latin typeface="Calibri" panose="020F0502020204030204" pitchFamily="34" charset="0"/>
                <a:cs typeface="Calibri" panose="020F0502020204030204" pitchFamily="34" charset="0"/>
              </a:rPr>
              <a:t>Broadcasting Breakdowns</a:t>
            </a:r>
          </a:p>
        </p:txBody>
      </p:sp>
      <p:sp>
        <p:nvSpPr>
          <p:cNvPr id="12" name="Arrow: Left 11">
            <a:extLst>
              <a:ext uri="{FF2B5EF4-FFF2-40B4-BE49-F238E27FC236}">
                <a16:creationId xmlns:a16="http://schemas.microsoft.com/office/drawing/2014/main" id="{A6CE76EB-54FF-8BF4-8FA3-219F2E35C207}"/>
              </a:ext>
            </a:extLst>
          </p:cNvPr>
          <p:cNvSpPr/>
          <p:nvPr/>
        </p:nvSpPr>
        <p:spPr>
          <a:xfrm>
            <a:off x="8546715" y="1630578"/>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screen shot of a cell phone&#10;&#10;Description automatically generated">
            <a:extLst>
              <a:ext uri="{FF2B5EF4-FFF2-40B4-BE49-F238E27FC236}">
                <a16:creationId xmlns:a16="http://schemas.microsoft.com/office/drawing/2014/main" id="{BDB7899B-8759-28EE-B7BA-3E8DF6017B36}"/>
              </a:ext>
            </a:extLst>
          </p:cNvPr>
          <p:cNvPicPr>
            <a:picLocks noChangeAspect="1"/>
          </p:cNvPicPr>
          <p:nvPr/>
        </p:nvPicPr>
        <p:blipFill rotWithShape="1">
          <a:blip r:embed="rId2"/>
          <a:srcRect t="-60" r="469" b="5672"/>
          <a:stretch/>
        </p:blipFill>
        <p:spPr>
          <a:xfrm>
            <a:off x="4854551" y="1628"/>
            <a:ext cx="3575596" cy="6850467"/>
          </a:xfrm>
          <a:prstGeom prst="rect">
            <a:avLst/>
          </a:prstGeom>
        </p:spPr>
      </p:pic>
      <p:sp>
        <p:nvSpPr>
          <p:cNvPr id="5" name="Content Placeholder 10">
            <a:extLst>
              <a:ext uri="{FF2B5EF4-FFF2-40B4-BE49-F238E27FC236}">
                <a16:creationId xmlns:a16="http://schemas.microsoft.com/office/drawing/2014/main" id="{637D8A60-711F-4D53-104F-83C36238BEC9}"/>
              </a:ext>
            </a:extLst>
          </p:cNvPr>
          <p:cNvSpPr>
            <a:spLocks noGrp="1"/>
          </p:cNvSpPr>
          <p:nvPr/>
        </p:nvSpPr>
        <p:spPr>
          <a:xfrm>
            <a:off x="-28755" y="1378864"/>
            <a:ext cx="4736830" cy="58064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sz="2800" dirty="0">
                <a:solidFill>
                  <a:schemeClr val="bg1"/>
                </a:solidFill>
                <a:latin typeface="Calibri" panose="020F0502020204030204" pitchFamily="34" charset="0"/>
                <a:cs typeface="Calibri" panose="020F0502020204030204" pitchFamily="34" charset="0"/>
              </a:rPr>
              <a:t>Driver can turn on the Breakdown alerting for other road users who have the App to be informed.</a:t>
            </a:r>
          </a:p>
          <a:p>
            <a:r>
              <a:rPr lang="en-ZA" dirty="0">
                <a:solidFill>
                  <a:schemeClr val="bg1"/>
                </a:solidFill>
                <a:latin typeface="Calibri" panose="020F0502020204030204" pitchFamily="34" charset="0"/>
                <a:cs typeface="Calibri" panose="020F0502020204030204" pitchFamily="34" charset="0"/>
              </a:rPr>
              <a:t>Breakdown alerts cover a radius of </a:t>
            </a:r>
            <a:r>
              <a:rPr lang="en-ZA" dirty="0">
                <a:solidFill>
                  <a:srgbClr val="3FF511"/>
                </a:solidFill>
                <a:latin typeface="Calibri" panose="020F0502020204030204" pitchFamily="34" charset="0"/>
                <a:cs typeface="Calibri" panose="020F0502020204030204" pitchFamily="34" charset="0"/>
              </a:rPr>
              <a:t>500m </a:t>
            </a:r>
            <a:r>
              <a:rPr lang="en-ZA" dirty="0">
                <a:solidFill>
                  <a:schemeClr val="bg1"/>
                </a:solidFill>
                <a:latin typeface="Calibri" panose="020F0502020204030204" pitchFamily="34" charset="0"/>
                <a:cs typeface="Calibri" panose="020F0502020204030204" pitchFamily="34" charset="0"/>
              </a:rPr>
              <a:t>away from the breakdown scene</a:t>
            </a:r>
            <a:endParaRPr lang="en-ZA" sz="2800" dirty="0">
              <a:solidFill>
                <a:schemeClr val="bg1"/>
              </a:solidFill>
              <a:latin typeface="Calibri" panose="020F0502020204030204" pitchFamily="34" charset="0"/>
              <a:cs typeface="Calibri" panose="020F0502020204030204" pitchFamily="34" charset="0"/>
            </a:endParaRPr>
          </a:p>
          <a:p>
            <a:r>
              <a:rPr lang="en-ZA" sz="2800" dirty="0">
                <a:solidFill>
                  <a:schemeClr val="bg1"/>
                </a:solidFill>
                <a:latin typeface="Calibri" panose="020F0502020204030204" pitchFamily="34" charset="0"/>
                <a:cs typeface="Calibri" panose="020F0502020204030204" pitchFamily="34" charset="0"/>
              </a:rPr>
              <a:t>The Driver can turn off the breakdown alert once his/her vehicle has been fixed or moved off the road.</a:t>
            </a:r>
          </a:p>
          <a:p>
            <a:endParaRPr lang="en-US" kern="1200" dirty="0">
              <a:solidFill>
                <a:schemeClr val="bg1"/>
              </a:solidFill>
              <a:latin typeface="Abadi" panose="020B0604020104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808" y="139804"/>
            <a:ext cx="3516443" cy="5868176"/>
          </a:xfrm>
          <a:prstGeom prst="rect">
            <a:avLst/>
          </a:prstGeom>
        </p:spPr>
      </p:pic>
      <p:pic>
        <p:nvPicPr>
          <p:cNvPr id="11" name="Picture 10"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500245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0" y="215660"/>
            <a:ext cx="4736830" cy="637196"/>
          </a:xfrm>
        </p:spPr>
        <p:txBody>
          <a:bodyPr vert="horz" lIns="91440" tIns="45720" rIns="91440" bIns="45720" rtlCol="0" anchor="b">
            <a:normAutofit fontScale="90000"/>
          </a:bodyPr>
          <a:lstStyle/>
          <a:p>
            <a:r>
              <a:rPr lang="en-US" sz="3600" b="1" dirty="0">
                <a:solidFill>
                  <a:srgbClr val="FFFFFF"/>
                </a:solidFill>
                <a:latin typeface="Calibri" panose="020F0502020204030204" pitchFamily="34" charset="0"/>
                <a:cs typeface="Calibri" panose="020F0502020204030204" pitchFamily="34" charset="0"/>
              </a:rPr>
              <a:t>Broadcasting Road Issues</a:t>
            </a:r>
            <a:endParaRPr lang="en-US" sz="3600" b="1" kern="1200" dirty="0">
              <a:solidFill>
                <a:srgbClr val="FFFFFF"/>
              </a:solidFill>
              <a:latin typeface="Calibri" panose="020F0502020204030204" pitchFamily="34" charset="0"/>
              <a:cs typeface="Calibri" panose="020F0502020204030204" pitchFamily="34" charset="0"/>
            </a:endParaRPr>
          </a:p>
        </p:txBody>
      </p:sp>
      <p:sp>
        <p:nvSpPr>
          <p:cNvPr id="15" name="Arrow: Left 14">
            <a:extLst>
              <a:ext uri="{FF2B5EF4-FFF2-40B4-BE49-F238E27FC236}">
                <a16:creationId xmlns:a16="http://schemas.microsoft.com/office/drawing/2014/main" id="{0C7FAF32-E31C-0ECB-7A11-C2869DC3F12B}"/>
              </a:ext>
            </a:extLst>
          </p:cNvPr>
          <p:cNvSpPr/>
          <p:nvPr/>
        </p:nvSpPr>
        <p:spPr>
          <a:xfrm>
            <a:off x="8466866" y="2326969"/>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screenshot of a phone&#10;&#10;Description automatically generated">
            <a:extLst>
              <a:ext uri="{FF2B5EF4-FFF2-40B4-BE49-F238E27FC236}">
                <a16:creationId xmlns:a16="http://schemas.microsoft.com/office/drawing/2014/main" id="{94AB70B1-6488-65BA-5D20-B68653A948E8}"/>
              </a:ext>
            </a:extLst>
          </p:cNvPr>
          <p:cNvPicPr>
            <a:picLocks noChangeAspect="1"/>
          </p:cNvPicPr>
          <p:nvPr/>
        </p:nvPicPr>
        <p:blipFill rotWithShape="1">
          <a:blip r:embed="rId2"/>
          <a:srcRect t="-73" r="469" b="6303"/>
          <a:stretch/>
        </p:blipFill>
        <p:spPr>
          <a:xfrm>
            <a:off x="4840175" y="760"/>
            <a:ext cx="3589975" cy="6851316"/>
          </a:xfrm>
          <a:prstGeom prst="rect">
            <a:avLst/>
          </a:prstGeom>
        </p:spPr>
      </p:pic>
      <p:sp>
        <p:nvSpPr>
          <p:cNvPr id="3" name="Content Placeholder 10">
            <a:extLst>
              <a:ext uri="{FF2B5EF4-FFF2-40B4-BE49-F238E27FC236}">
                <a16:creationId xmlns:a16="http://schemas.microsoft.com/office/drawing/2014/main" id="{ECE3593D-16BD-73EE-20D0-D5F80E75CC7A}"/>
              </a:ext>
            </a:extLst>
          </p:cNvPr>
          <p:cNvSpPr>
            <a:spLocks noGrp="1"/>
          </p:cNvSpPr>
          <p:nvPr/>
        </p:nvSpPr>
        <p:spPr>
          <a:xfrm>
            <a:off x="39802" y="947143"/>
            <a:ext cx="4697028" cy="55781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200" dirty="0">
                <a:solidFill>
                  <a:srgbClr val="FFFFFF"/>
                </a:solidFill>
                <a:latin typeface="Calibri" panose="020F0502020204030204" pitchFamily="34" charset="0"/>
                <a:cs typeface="Calibri" panose="020F0502020204030204" pitchFamily="34" charset="0"/>
              </a:rPr>
              <a:t>Users can capture pictures</a:t>
            </a:r>
            <a:r>
              <a:rPr lang="en-US" dirty="0">
                <a:solidFill>
                  <a:srgbClr val="FFFFFF"/>
                </a:solidFill>
                <a:latin typeface="Calibri" panose="020F0502020204030204" pitchFamily="34" charset="0"/>
                <a:cs typeface="Calibri" panose="020F0502020204030204" pitchFamily="34" charset="0"/>
              </a:rPr>
              <a:t> of road issues </a:t>
            </a:r>
            <a:r>
              <a:rPr lang="en-US" dirty="0">
                <a:solidFill>
                  <a:srgbClr val="FFFFFF"/>
                </a:solidFill>
                <a:latin typeface="Calibri" panose="020F0502020204030204" pitchFamily="34" charset="0"/>
                <a:ea typeface="+mn-lt"/>
                <a:cs typeface="Calibri" panose="020F0502020204030204" pitchFamily="34" charset="0"/>
              </a:rPr>
              <a:t>such as washed away bridges, large potholes and others in the</a:t>
            </a:r>
            <a:r>
              <a:rPr lang="en-US" kern="1200" dirty="0">
                <a:solidFill>
                  <a:srgbClr val="FFFFFF"/>
                </a:solidFill>
                <a:latin typeface="Calibri" panose="020F0502020204030204" pitchFamily="34" charset="0"/>
                <a:cs typeface="Calibri" panose="020F0502020204030204" pitchFamily="34" charset="0"/>
              </a:rPr>
              <a:t> app and upload</a:t>
            </a:r>
            <a:r>
              <a:rPr lang="en-US" dirty="0">
                <a:solidFill>
                  <a:srgbClr val="FFFFFF"/>
                </a:solidFill>
                <a:latin typeface="Calibri" panose="020F0502020204030204" pitchFamily="34" charset="0"/>
                <a:cs typeface="Calibri" panose="020F0502020204030204" pitchFamily="34" charset="0"/>
              </a:rPr>
              <a:t> with a </a:t>
            </a:r>
            <a:r>
              <a:rPr lang="en-US" kern="1200" dirty="0">
                <a:solidFill>
                  <a:srgbClr val="FFFFFF"/>
                </a:solidFill>
                <a:latin typeface="Calibri" panose="020F0502020204030204" pitchFamily="34" charset="0"/>
                <a:cs typeface="Calibri" panose="020F0502020204030204" pitchFamily="34" charset="0"/>
              </a:rPr>
              <a:t>description</a:t>
            </a:r>
          </a:p>
          <a:p>
            <a:r>
              <a:rPr lang="en-US" kern="1200" dirty="0">
                <a:solidFill>
                  <a:srgbClr val="FFFFFF"/>
                </a:solidFill>
                <a:latin typeface="Calibri" panose="020F0502020204030204" pitchFamily="34" charset="0"/>
                <a:cs typeface="Calibri" panose="020F0502020204030204" pitchFamily="34" charset="0"/>
              </a:rPr>
              <a:t>The </a:t>
            </a:r>
            <a:r>
              <a:rPr lang="en-US" dirty="0">
                <a:solidFill>
                  <a:srgbClr val="FFFFFF"/>
                </a:solidFill>
                <a:latin typeface="Calibri" panose="020F0502020204030204" pitchFamily="34" charset="0"/>
                <a:cs typeface="Calibri" panose="020F0502020204030204" pitchFamily="34" charset="0"/>
              </a:rPr>
              <a:t>relevant authorities such as the Road maintenance team will attend to road issues</a:t>
            </a:r>
            <a:endParaRPr lang="en-US" kern="1200" dirty="0">
              <a:solidFill>
                <a:srgbClr val="FFFFFF"/>
              </a:solidFill>
              <a:latin typeface="Calibri" panose="020F0502020204030204" pitchFamily="34" charset="0"/>
              <a:cs typeface="Calibri" panose="020F0502020204030204" pitchFamily="34" charset="0"/>
            </a:endParaRPr>
          </a:p>
          <a:p>
            <a:r>
              <a:rPr lang="en-US" dirty="0">
                <a:solidFill>
                  <a:srgbClr val="FFFFFF"/>
                </a:solidFill>
                <a:latin typeface="Calibri" panose="020F0502020204030204" pitchFamily="34" charset="0"/>
                <a:cs typeface="Calibri" panose="020F0502020204030204" pitchFamily="34" charset="0"/>
              </a:rPr>
              <a:t>The road issue alerts will be broadcasted </a:t>
            </a:r>
            <a:r>
              <a:rPr lang="en-US" dirty="0">
                <a:solidFill>
                  <a:srgbClr val="3FF511"/>
                </a:solidFill>
                <a:latin typeface="Calibri" panose="020F0502020204030204" pitchFamily="34" charset="0"/>
                <a:cs typeface="Calibri" panose="020F0502020204030204" pitchFamily="34" charset="0"/>
              </a:rPr>
              <a:t>500m </a:t>
            </a:r>
            <a:r>
              <a:rPr lang="en-US" dirty="0">
                <a:solidFill>
                  <a:srgbClr val="FFFFFF"/>
                </a:solidFill>
                <a:latin typeface="Calibri" panose="020F0502020204030204" pitchFamily="34" charset="0"/>
                <a:cs typeface="Calibri" panose="020F0502020204030204" pitchFamily="34" charset="0"/>
              </a:rPr>
              <a:t>away from the affected area</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808" y="139804"/>
            <a:ext cx="3516443" cy="5868176"/>
          </a:xfrm>
          <a:prstGeom prst="rect">
            <a:avLst/>
          </a:prstGeom>
        </p:spPr>
      </p:pic>
      <p:pic>
        <p:nvPicPr>
          <p:cNvPr id="11" name="Picture 10"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75506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0" y="215660"/>
            <a:ext cx="4736830" cy="637196"/>
          </a:xfrm>
        </p:spPr>
        <p:txBody>
          <a:bodyPr vert="horz" lIns="91440" tIns="45720" rIns="91440" bIns="45720" rtlCol="0" anchor="b">
            <a:normAutofit/>
          </a:bodyPr>
          <a:lstStyle/>
          <a:p>
            <a:pPr algn="ctr"/>
            <a:r>
              <a:rPr lang="en-US" sz="3600" b="1" dirty="0">
                <a:solidFill>
                  <a:srgbClr val="FFFFFF"/>
                </a:solidFill>
                <a:latin typeface="Calibri" panose="020F0502020204030204" pitchFamily="34" charset="0"/>
                <a:cs typeface="Calibri" panose="020F0502020204030204" pitchFamily="34" charset="0"/>
              </a:rPr>
              <a:t>Clearing Breakdowns</a:t>
            </a:r>
            <a:endParaRPr lang="en-US" sz="3600" b="1" kern="1200" dirty="0">
              <a:solidFill>
                <a:srgbClr val="FFFFFF"/>
              </a:solidFill>
              <a:latin typeface="Calibri" panose="020F0502020204030204" pitchFamily="34" charset="0"/>
              <a:cs typeface="Calibri" panose="020F0502020204030204" pitchFamily="34" charset="0"/>
            </a:endParaRPr>
          </a:p>
        </p:txBody>
      </p:sp>
      <p:sp>
        <p:nvSpPr>
          <p:cNvPr id="8" name="Arrow: Left 7">
            <a:extLst>
              <a:ext uri="{FF2B5EF4-FFF2-40B4-BE49-F238E27FC236}">
                <a16:creationId xmlns:a16="http://schemas.microsoft.com/office/drawing/2014/main" id="{26290293-7E65-E057-08EF-33BCDE57DB5C}"/>
              </a:ext>
            </a:extLst>
          </p:cNvPr>
          <p:cNvSpPr/>
          <p:nvPr/>
        </p:nvSpPr>
        <p:spPr>
          <a:xfrm>
            <a:off x="8503582" y="2893714"/>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phone&#10;&#10;Description automatically generated">
            <a:extLst>
              <a:ext uri="{FF2B5EF4-FFF2-40B4-BE49-F238E27FC236}">
                <a16:creationId xmlns:a16="http://schemas.microsoft.com/office/drawing/2014/main" id="{F23919C8-85BF-69D0-2D91-8412D9C90270}"/>
              </a:ext>
            </a:extLst>
          </p:cNvPr>
          <p:cNvPicPr>
            <a:picLocks noChangeAspect="1"/>
          </p:cNvPicPr>
          <p:nvPr/>
        </p:nvPicPr>
        <p:blipFill rotWithShape="1">
          <a:blip r:embed="rId2"/>
          <a:srcRect t="-73" r="469" b="6303"/>
          <a:stretch/>
        </p:blipFill>
        <p:spPr>
          <a:xfrm>
            <a:off x="4854552" y="760"/>
            <a:ext cx="3618729" cy="6851316"/>
          </a:xfrm>
          <a:prstGeom prst="rect">
            <a:avLst/>
          </a:prstGeom>
        </p:spPr>
      </p:pic>
      <p:sp>
        <p:nvSpPr>
          <p:cNvPr id="5" name="Content Placeholder 10">
            <a:extLst>
              <a:ext uri="{FF2B5EF4-FFF2-40B4-BE49-F238E27FC236}">
                <a16:creationId xmlns:a16="http://schemas.microsoft.com/office/drawing/2014/main" id="{E0EC7DA0-1029-DC81-C35F-1FDD154C4E72}"/>
              </a:ext>
            </a:extLst>
          </p:cNvPr>
          <p:cNvSpPr>
            <a:spLocks noGrp="1"/>
          </p:cNvSpPr>
          <p:nvPr/>
        </p:nvSpPr>
        <p:spPr>
          <a:xfrm>
            <a:off x="39802" y="1377200"/>
            <a:ext cx="4697028" cy="55781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sz="3200" dirty="0">
                <a:solidFill>
                  <a:schemeClr val="bg1"/>
                </a:solidFill>
                <a:latin typeface="Calibri" panose="020F0502020204030204" pitchFamily="34" charset="0"/>
                <a:cs typeface="Calibri" panose="020F0502020204030204" pitchFamily="34" charset="0"/>
              </a:rPr>
              <a:t>The Driver can clear the breakdown alert once his/her vehicle has been fixed or moved off the road</a:t>
            </a:r>
            <a:r>
              <a:rPr lang="en-ZA" sz="3200" dirty="0">
                <a:solidFill>
                  <a:schemeClr val="bg1"/>
                </a:solidFill>
                <a:latin typeface="Arial"/>
                <a:cs typeface="Arial"/>
              </a:rPr>
              <a:t>.</a:t>
            </a:r>
            <a:endParaRPr lang="en-US" sz="3200" dirty="0">
              <a:solidFill>
                <a:schemeClr val="bg1"/>
              </a:solidFill>
              <a:latin typeface="Arial"/>
              <a:cs typeface="Aria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808" y="139804"/>
            <a:ext cx="3516443" cy="5868176"/>
          </a:xfrm>
          <a:prstGeom prst="rect">
            <a:avLst/>
          </a:prstGeom>
        </p:spPr>
      </p:pic>
      <p:pic>
        <p:nvPicPr>
          <p:cNvPr id="11" name="Picture 10"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705466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 name="Title 1"/>
          <p:cNvSpPr>
            <a:spLocks noGrp="1"/>
          </p:cNvSpPr>
          <p:nvPr>
            <p:ph type="title"/>
          </p:nvPr>
        </p:nvSpPr>
        <p:spPr>
          <a:xfrm>
            <a:off x="0" y="215660"/>
            <a:ext cx="4736830" cy="1046470"/>
          </a:xfrm>
        </p:spPr>
        <p:txBody>
          <a:bodyPr vert="horz" lIns="91440" tIns="45720" rIns="91440" bIns="45720" rtlCol="0" anchor="b">
            <a:normAutofit/>
          </a:bodyPr>
          <a:lstStyle/>
          <a:p>
            <a:pPr algn="ctr"/>
            <a:r>
              <a:rPr lang="en-US" sz="3600" b="1" dirty="0">
                <a:solidFill>
                  <a:srgbClr val="FFFFFF"/>
                </a:solidFill>
                <a:latin typeface="Calibri" panose="020F0502020204030204" pitchFamily="34" charset="0"/>
                <a:cs typeface="Calibri" panose="020F0502020204030204" pitchFamily="34" charset="0"/>
              </a:rPr>
              <a:t>Ten Basic Driving Rules</a:t>
            </a:r>
            <a:endParaRPr lang="en-US" sz="3600" b="1" kern="1200" dirty="0">
              <a:solidFill>
                <a:srgbClr val="FFFFFF"/>
              </a:solidFill>
              <a:latin typeface="Calibri" panose="020F0502020204030204" pitchFamily="34" charset="0"/>
              <a:cs typeface="Calibri" panose="020F0502020204030204" pitchFamily="34" charset="0"/>
            </a:endParaRPr>
          </a:p>
        </p:txBody>
      </p:sp>
      <p:sp>
        <p:nvSpPr>
          <p:cNvPr id="5" name="Content Placeholder 10">
            <a:extLst>
              <a:ext uri="{FF2B5EF4-FFF2-40B4-BE49-F238E27FC236}">
                <a16:creationId xmlns:a16="http://schemas.microsoft.com/office/drawing/2014/main" id="{E0EC7DA0-1029-DC81-C35F-1FDD154C4E72}"/>
              </a:ext>
            </a:extLst>
          </p:cNvPr>
          <p:cNvSpPr>
            <a:spLocks noGrp="1"/>
          </p:cNvSpPr>
          <p:nvPr/>
        </p:nvSpPr>
        <p:spPr>
          <a:xfrm>
            <a:off x="39802" y="1931831"/>
            <a:ext cx="4279240" cy="43050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latin typeface="Calibri" panose="020F0502020204030204" pitchFamily="34" charset="0"/>
                <a:cs typeface="Calibri" panose="020F0502020204030204" pitchFamily="34" charset="0"/>
              </a:rPr>
              <a:t>10 Basic driving rules reminders every 30 minutes</a:t>
            </a:r>
            <a:r>
              <a:rPr lang="en-US" sz="3600" dirty="0">
                <a:latin typeface="Calibri" panose="020F0502020204030204" pitchFamily="34" charset="0"/>
                <a:cs typeface="Calibri" panose="020F0502020204030204" pitchFamily="34" charset="0"/>
              </a:rPr>
              <a:t>. </a:t>
            </a:r>
          </a:p>
          <a:p>
            <a:r>
              <a:rPr lang="en-US" sz="3600" dirty="0">
                <a:solidFill>
                  <a:srgbClr val="FFFFFF">
                    <a:tint val="75000"/>
                  </a:srgbClr>
                </a:solidFill>
                <a:latin typeface="Calibri" panose="020F0502020204030204" pitchFamily="34" charset="0"/>
                <a:cs typeface="Calibri" panose="020F0502020204030204" pitchFamily="34" charset="0"/>
              </a:rPr>
              <a:t>An audible reminder every 2 hours of continuous driving, prompting a 15-minute break</a:t>
            </a:r>
            <a:r>
              <a:rPr lang="en-US" sz="4400" dirty="0">
                <a:latin typeface="Calibri" panose="020F0502020204030204" pitchFamily="34" charset="0"/>
                <a:cs typeface="Calibri" panose="020F0502020204030204" pitchFamily="34" charset="0"/>
              </a:rPr>
              <a:t> </a:t>
            </a:r>
          </a:p>
          <a:p>
            <a:pPr marL="0" indent="0">
              <a:buNone/>
            </a:pPr>
            <a:endParaRPr lang="en-US" sz="3200" dirty="0">
              <a:solidFill>
                <a:prstClr val="white"/>
              </a:solidFill>
              <a:latin typeface="Arial"/>
              <a:cs typeface="Arial"/>
            </a:endParaRPr>
          </a:p>
        </p:txBody>
      </p:sp>
      <p:pic>
        <p:nvPicPr>
          <p:cNvPr id="7" name="Picture 6"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89938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71ED-47F6-7FE4-CE09-7B6FBD4C67A0}"/>
              </a:ext>
            </a:extLst>
          </p:cNvPr>
          <p:cNvSpPr>
            <a:spLocks noGrp="1"/>
          </p:cNvSpPr>
          <p:nvPr>
            <p:ph type="title"/>
          </p:nvPr>
        </p:nvSpPr>
        <p:spPr>
          <a:xfrm>
            <a:off x="421257" y="365125"/>
            <a:ext cx="6375328" cy="1339940"/>
          </a:xfrm>
        </p:spPr>
        <p:txBody>
          <a:bodyPr>
            <a:normAutofit/>
          </a:bodyPr>
          <a:lstStyle/>
          <a:p>
            <a:r>
              <a:rPr lang="en-US" sz="3600" dirty="0">
                <a:latin typeface="Calibri" panose="020F0502020204030204" pitchFamily="34" charset="0"/>
                <a:cs typeface="Calibri" panose="020F0502020204030204" pitchFamily="34" charset="0"/>
              </a:rPr>
              <a:t>Over speeding Alerts &amp; Speed history</a:t>
            </a:r>
            <a:endParaRPr lang="en-ZA" sz="36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7F3B0B2-DAA8-EA57-7584-E6D955DC72B3}"/>
              </a:ext>
            </a:extLst>
          </p:cNvPr>
          <p:cNvSpPr>
            <a:spLocks noGrp="1"/>
          </p:cNvSpPr>
          <p:nvPr>
            <p:ph sz="half" idx="1"/>
          </p:nvPr>
        </p:nvSpPr>
        <p:spPr>
          <a:xfrm>
            <a:off x="334993" y="1609964"/>
            <a:ext cx="6461183" cy="5230483"/>
          </a:xfrm>
        </p:spPr>
        <p:txBody>
          <a:bodyPr vert="horz" lIns="91440" tIns="45720" rIns="91440" bIns="45720" rtlCol="0" anchor="t">
            <a:normAutofit/>
          </a:bodyPr>
          <a:lstStyle/>
          <a:p>
            <a:pPr>
              <a:lnSpc>
                <a:spcPct val="100000"/>
              </a:lnSpc>
            </a:pPr>
            <a:r>
              <a:rPr lang="en-US" sz="3600" dirty="0">
                <a:latin typeface="Calibri" panose="020F0502020204030204" pitchFamily="34" charset="0"/>
                <a:cs typeface="Calibri" panose="020F0502020204030204" pitchFamily="34" charset="0"/>
              </a:rPr>
              <a:t>The App alerts the user if the speed has been exceeded with an audible voice</a:t>
            </a:r>
          </a:p>
          <a:p>
            <a:pPr>
              <a:lnSpc>
                <a:spcPct val="100000"/>
              </a:lnSpc>
            </a:pPr>
            <a:r>
              <a:rPr lang="en-US" sz="3600" dirty="0">
                <a:latin typeface="Calibri" panose="020F0502020204030204" pitchFamily="34" charset="0"/>
                <a:cs typeface="Calibri" panose="020F0502020204030204" pitchFamily="34" charset="0"/>
              </a:rPr>
              <a:t>The App has </a:t>
            </a:r>
            <a:r>
              <a:rPr lang="en-US" sz="3600" dirty="0">
                <a:solidFill>
                  <a:srgbClr val="FF0000"/>
                </a:solidFill>
                <a:latin typeface="Calibri" panose="020F0502020204030204" pitchFamily="34" charset="0"/>
                <a:cs typeface="Calibri" panose="020F0502020204030204" pitchFamily="34" charset="0"/>
              </a:rPr>
              <a:t>5km/h tolerance</a:t>
            </a:r>
            <a:r>
              <a:rPr lang="en-US" sz="3600" dirty="0">
                <a:latin typeface="Calibri" panose="020F0502020204030204" pitchFamily="34" charset="0"/>
                <a:cs typeface="Calibri" panose="020F0502020204030204" pitchFamily="34" charset="0"/>
              </a:rPr>
              <a:t> above the specified speed limit.</a:t>
            </a:r>
          </a:p>
          <a:p>
            <a:pPr>
              <a:lnSpc>
                <a:spcPct val="100000"/>
              </a:lnSpc>
            </a:pPr>
            <a:r>
              <a:rPr lang="en-US" sz="3600" dirty="0">
                <a:latin typeface="Calibri" panose="020F0502020204030204" pitchFamily="34" charset="0"/>
                <a:cs typeface="Calibri" panose="020F0502020204030204" pitchFamily="34" charset="0"/>
              </a:rPr>
              <a:t>The App keeps a record of the speed, updating it every 10 seconds</a:t>
            </a:r>
          </a:p>
        </p:txBody>
      </p:sp>
      <p:pic>
        <p:nvPicPr>
          <p:cNvPr id="5" name="Content Placeholder 10" descr="A screenshot of a phone number&#10;&#10;Description automatically generated">
            <a:extLst>
              <a:ext uri="{FF2B5EF4-FFF2-40B4-BE49-F238E27FC236}">
                <a16:creationId xmlns:a16="http://schemas.microsoft.com/office/drawing/2014/main" id="{09211F08-F622-1A26-8D19-1FFB0CA42EF9}"/>
              </a:ext>
            </a:extLst>
          </p:cNvPr>
          <p:cNvPicPr>
            <a:picLocks noChangeAspect="1"/>
          </p:cNvPicPr>
          <p:nvPr/>
        </p:nvPicPr>
        <p:blipFill>
          <a:blip r:embed="rId2"/>
          <a:srcRect t="8205" b="8205"/>
          <a:stretch/>
        </p:blipFill>
        <p:spPr>
          <a:xfrm>
            <a:off x="7192440" y="4432"/>
            <a:ext cx="3679417" cy="6834757"/>
          </a:xfrm>
          <a:prstGeom prst="rect">
            <a:avLst/>
          </a:prstGeom>
        </p:spPr>
      </p:pic>
      <p:pic>
        <p:nvPicPr>
          <p:cNvPr id="6" name="Picture 5"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826921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 name="Title 1"/>
          <p:cNvSpPr>
            <a:spLocks noGrp="1"/>
          </p:cNvSpPr>
          <p:nvPr>
            <p:ph type="title"/>
          </p:nvPr>
        </p:nvSpPr>
        <p:spPr>
          <a:xfrm>
            <a:off x="0" y="215660"/>
            <a:ext cx="4736830" cy="637196"/>
          </a:xfrm>
        </p:spPr>
        <p:txBody>
          <a:bodyPr vert="horz" lIns="91440" tIns="45720" rIns="91440" bIns="45720" rtlCol="0" anchor="b">
            <a:normAutofit/>
          </a:bodyPr>
          <a:lstStyle/>
          <a:p>
            <a:pPr algn="ctr"/>
            <a:r>
              <a:rPr lang="en-US" sz="3600" b="1" dirty="0">
                <a:solidFill>
                  <a:srgbClr val="FFFFFF"/>
                </a:solidFill>
                <a:latin typeface="Calibri" panose="020F0502020204030204" pitchFamily="34" charset="0"/>
                <a:cs typeface="Calibri" panose="020F0502020204030204" pitchFamily="34" charset="0"/>
              </a:rPr>
              <a:t>Fuel Filling Station</a:t>
            </a:r>
            <a:endParaRPr lang="en-US" sz="3600" b="1" kern="1200" dirty="0">
              <a:solidFill>
                <a:srgbClr val="FFFFFF"/>
              </a:solidFill>
              <a:latin typeface="Calibri" panose="020F0502020204030204" pitchFamily="34" charset="0"/>
              <a:cs typeface="Calibri" panose="020F0502020204030204" pitchFamily="34" charset="0"/>
            </a:endParaRPr>
          </a:p>
        </p:txBody>
      </p:sp>
      <p:sp>
        <p:nvSpPr>
          <p:cNvPr id="8" name="Arrow: Left 7">
            <a:extLst>
              <a:ext uri="{FF2B5EF4-FFF2-40B4-BE49-F238E27FC236}">
                <a16:creationId xmlns:a16="http://schemas.microsoft.com/office/drawing/2014/main" id="{26290293-7E65-E057-08EF-33BCDE57DB5C}"/>
              </a:ext>
            </a:extLst>
          </p:cNvPr>
          <p:cNvSpPr/>
          <p:nvPr/>
        </p:nvSpPr>
        <p:spPr>
          <a:xfrm>
            <a:off x="8528382" y="2448956"/>
            <a:ext cx="618226" cy="531962"/>
          </a:xfrm>
          <a:prstGeom prst="leftArrow">
            <a:avLst/>
          </a:prstGeom>
          <a:solidFill>
            <a:srgbClr val="3FF51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Content Placeholder 10">
            <a:extLst>
              <a:ext uri="{FF2B5EF4-FFF2-40B4-BE49-F238E27FC236}">
                <a16:creationId xmlns:a16="http://schemas.microsoft.com/office/drawing/2014/main" id="{E0EC7DA0-1029-DC81-C35F-1FDD154C4E72}"/>
              </a:ext>
            </a:extLst>
          </p:cNvPr>
          <p:cNvSpPr>
            <a:spLocks noGrp="1"/>
          </p:cNvSpPr>
          <p:nvPr/>
        </p:nvSpPr>
        <p:spPr>
          <a:xfrm>
            <a:off x="167424" y="1377200"/>
            <a:ext cx="3973255" cy="55781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sz="3200" dirty="0">
                <a:solidFill>
                  <a:prstClr val="white"/>
                </a:solidFill>
                <a:latin typeface="Calibri" panose="020F0502020204030204" pitchFamily="34" charset="0"/>
                <a:cs typeface="Calibri" panose="020F0502020204030204" pitchFamily="34" charset="0"/>
              </a:rPr>
              <a:t>The Driver can search for nearby fuel filling stations</a:t>
            </a:r>
            <a:r>
              <a:rPr lang="en-ZA" sz="3200" dirty="0">
                <a:solidFill>
                  <a:prstClr val="white"/>
                </a:solidFill>
                <a:latin typeface="Arial"/>
                <a:cs typeface="Arial"/>
              </a:rPr>
              <a:t>.</a:t>
            </a:r>
            <a:endParaRPr lang="en-US" sz="3200" dirty="0">
              <a:solidFill>
                <a:prstClr val="white"/>
              </a:solidFill>
              <a:latin typeface="Arial"/>
              <a:cs typeface="Arial"/>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5265"/>
          <a:stretch/>
        </p:blipFill>
        <p:spPr>
          <a:xfrm>
            <a:off x="9159150" y="0"/>
            <a:ext cx="3086100" cy="68546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6466" y="-6648"/>
            <a:ext cx="4029374" cy="6858000"/>
          </a:xfrm>
          <a:prstGeom prst="rect">
            <a:avLst/>
          </a:prstGeom>
        </p:spPr>
      </p:pic>
      <p:pic>
        <p:nvPicPr>
          <p:cNvPr id="10" name="Picture 9"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4205649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5472-59FA-15B4-F8D5-9245F434AD06}"/>
              </a:ext>
            </a:extLst>
          </p:cNvPr>
          <p:cNvSpPr>
            <a:spLocks noGrp="1"/>
          </p:cNvSpPr>
          <p:nvPr>
            <p:ph type="title"/>
          </p:nvPr>
        </p:nvSpPr>
        <p:spPr>
          <a:xfrm>
            <a:off x="800815" y="1287888"/>
            <a:ext cx="10515600" cy="1434139"/>
          </a:xfrm>
        </p:spPr>
        <p:txBody>
          <a:bodyPr>
            <a:normAutofit/>
          </a:bodyPr>
          <a:lstStyle/>
          <a:p>
            <a:r>
              <a:rPr lang="en-US" dirty="0">
                <a:solidFill>
                  <a:srgbClr val="FFFFFF"/>
                </a:solidFill>
                <a:latin typeface="Calibri" panose="020F0502020204030204" pitchFamily="34" charset="0"/>
                <a:ea typeface="Source Sans Pro"/>
                <a:cs typeface="Calibri" panose="020F0502020204030204" pitchFamily="34" charset="0"/>
              </a:rPr>
              <a:t>ROSMA Pro</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25C65E1A-7C97-0DE5-1474-7F22C3417A9D}"/>
              </a:ext>
            </a:extLst>
          </p:cNvPr>
          <p:cNvSpPr>
            <a:spLocks noGrp="1"/>
          </p:cNvSpPr>
          <p:nvPr>
            <p:ph type="body" idx="1"/>
          </p:nvPr>
        </p:nvSpPr>
        <p:spPr>
          <a:xfrm>
            <a:off x="800815" y="3101346"/>
            <a:ext cx="10515600" cy="2107551"/>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Under development 90% done. These are additional features from ROSMA;</a:t>
            </a:r>
          </a:p>
          <a:p>
            <a:pPr marL="457200" indent="-457200">
              <a:buFont typeface="Arial" panose="020B0604020202020204" pitchFamily="34" charset="0"/>
              <a:buChar char="•"/>
            </a:pPr>
            <a:r>
              <a:rPr lang="en-US" sz="2800" dirty="0">
                <a:latin typeface="Calibri" panose="020F0502020204030204" pitchFamily="34" charset="0"/>
                <a:cs typeface="Calibri" panose="020F0502020204030204" pitchFamily="34" charset="0"/>
              </a:rPr>
              <a:t>This one sends evidence of over-speeding for enforcement to the admins(Speed limit, over speed done, Time, Location &amp; contact details)</a:t>
            </a:r>
          </a:p>
          <a:p>
            <a:endParaRPr lang="en-US" dirty="0">
              <a:latin typeface="Calibri" panose="020F0502020204030204" pitchFamily="34" charset="0"/>
              <a:cs typeface="Calibri" panose="020F0502020204030204" pitchFamily="34" charset="0"/>
            </a:endParaRP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587117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5472-59FA-15B4-F8D5-9245F434AD06}"/>
              </a:ext>
            </a:extLst>
          </p:cNvPr>
          <p:cNvSpPr>
            <a:spLocks noGrp="1"/>
          </p:cNvSpPr>
          <p:nvPr>
            <p:ph type="title"/>
          </p:nvPr>
        </p:nvSpPr>
        <p:spPr>
          <a:xfrm>
            <a:off x="800815" y="1287888"/>
            <a:ext cx="10515600" cy="1434139"/>
          </a:xfrm>
        </p:spPr>
        <p:txBody>
          <a:bodyPr>
            <a:normAutofit/>
          </a:bodyPr>
          <a:lstStyle/>
          <a:p>
            <a:r>
              <a:rPr lang="en-US" dirty="0">
                <a:solidFill>
                  <a:srgbClr val="FFFFFF"/>
                </a:solidFill>
                <a:latin typeface="Calibri" panose="020F0502020204030204" pitchFamily="34" charset="0"/>
                <a:ea typeface="Source Sans Pro"/>
                <a:cs typeface="Calibri" panose="020F0502020204030204" pitchFamily="34" charset="0"/>
              </a:rPr>
              <a:t>Challenges</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25C65E1A-7C97-0DE5-1474-7F22C3417A9D}"/>
              </a:ext>
            </a:extLst>
          </p:cNvPr>
          <p:cNvSpPr>
            <a:spLocks noGrp="1"/>
          </p:cNvSpPr>
          <p:nvPr>
            <p:ph type="body" idx="1"/>
          </p:nvPr>
        </p:nvSpPr>
        <p:spPr>
          <a:xfrm>
            <a:off x="800815" y="3230377"/>
            <a:ext cx="10515600" cy="2107551"/>
          </a:xfrm>
        </p:spPr>
        <p:txBody>
          <a:bodyPr vert="horz" lIns="91440" tIns="45720" rIns="91440" bIns="45720" rtlCol="0" anchor="t">
            <a:normAutofit lnSpcReduction="10000"/>
          </a:bodyPr>
          <a:lstStyle/>
          <a:p>
            <a:pPr marL="342900" indent="-342900">
              <a:buFont typeface="Wingdings" panose="05000000000000000000" pitchFamily="2" charset="2"/>
              <a:buChar char="ü"/>
            </a:pPr>
            <a:r>
              <a:rPr lang="en-US" sz="2800" dirty="0">
                <a:latin typeface="Calibri" panose="020F0502020204030204" pitchFamily="34" charset="0"/>
                <a:cs typeface="Calibri" panose="020F0502020204030204" pitchFamily="34" charset="0"/>
              </a:rPr>
              <a:t>The major challenge is initial data collection costs, which requires physical movement for the mapping exercise.</a:t>
            </a:r>
          </a:p>
          <a:p>
            <a:pPr marL="342900" indent="-342900">
              <a:buFont typeface="Wingdings" panose="05000000000000000000" pitchFamily="2" charset="2"/>
              <a:buChar char="ü"/>
            </a:pPr>
            <a:r>
              <a:rPr lang="en-US" sz="2800" dirty="0">
                <a:latin typeface="Calibri" panose="020F0502020204030204" pitchFamily="34" charset="0"/>
                <a:cs typeface="Calibri" panose="020F0502020204030204" pitchFamily="34" charset="0"/>
              </a:rPr>
              <a:t> Additionally, backup funds are needed to cover unexpected bills that may arise from the increase in new registered downloads following extensive marketing efforts.</a:t>
            </a:r>
          </a:p>
          <a:p>
            <a:endParaRPr lang="en-US" dirty="0">
              <a:latin typeface="Calibri" panose="020F0502020204030204" pitchFamily="34" charset="0"/>
              <a:cs typeface="Calibri" panose="020F0502020204030204" pitchFamily="34" charset="0"/>
            </a:endParaRPr>
          </a:p>
          <a:p>
            <a:endParaRPr lang="en-US" dirty="0"/>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685981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351E6EA-23AC-0980-87A0-A40D980781EF}"/>
              </a:ext>
            </a:extLst>
          </p:cNvPr>
          <p:cNvSpPr>
            <a:spLocks noGrp="1"/>
          </p:cNvSpPr>
          <p:nvPr>
            <p:ph type="title"/>
          </p:nvPr>
        </p:nvSpPr>
        <p:spPr>
          <a:xfrm>
            <a:off x="2399234" y="3583337"/>
            <a:ext cx="6935759" cy="1483420"/>
          </a:xfrm>
        </p:spPr>
        <p:txBody>
          <a:bodyPr vert="horz" lIns="91440" tIns="45720" rIns="91440" bIns="45720" rtlCol="0" anchor="ctr">
            <a:normAutofit/>
          </a:bodyPr>
          <a:lstStyle/>
          <a:p>
            <a:pPr algn="ctr"/>
            <a:r>
              <a:rPr lang="en-US" sz="6600" kern="1200" dirty="0">
                <a:solidFill>
                  <a:schemeClr val="bg1"/>
                </a:solidFill>
                <a:latin typeface="Calibri" panose="020F0502020204030204" pitchFamily="34" charset="0"/>
                <a:cs typeface="Calibri" panose="020F0502020204030204" pitchFamily="34" charset="0"/>
              </a:rPr>
              <a:t>Thank</a:t>
            </a:r>
            <a:r>
              <a:rPr lang="en-US" sz="6600" kern="1200" dirty="0">
                <a:solidFill>
                  <a:schemeClr val="bg1"/>
                </a:solidFill>
                <a:latin typeface="Amasis MT Pro Medium"/>
              </a:rPr>
              <a:t> you</a:t>
            </a:r>
          </a:p>
        </p:txBody>
      </p:sp>
      <p:sp>
        <p:nvSpPr>
          <p:cNvPr id="3" name="Content Placeholder 2">
            <a:extLst>
              <a:ext uri="{FF2B5EF4-FFF2-40B4-BE49-F238E27FC236}">
                <a16:creationId xmlns:a16="http://schemas.microsoft.com/office/drawing/2014/main" id="{F35E29EB-FA43-6BDB-7E9B-D7B87C9E47C5}"/>
              </a:ext>
            </a:extLst>
          </p:cNvPr>
          <p:cNvSpPr>
            <a:spLocks noGrp="1"/>
          </p:cNvSpPr>
          <p:nvPr>
            <p:ph idx="1"/>
          </p:nvPr>
        </p:nvSpPr>
        <p:spPr>
          <a:xfrm>
            <a:off x="126206" y="203206"/>
            <a:ext cx="11939588" cy="3380130"/>
          </a:xfrm>
        </p:spPr>
        <p:txBody>
          <a:bodyPr vert="horz" lIns="91440" tIns="45720" rIns="91440" bIns="45720" rtlCol="0" anchor="t">
            <a:noAutofit/>
          </a:bodyPr>
          <a:lstStyle/>
          <a:p>
            <a:pPr lvl="0"/>
            <a:endParaRPr lang="en-US" sz="2400" dirty="0">
              <a:solidFill>
                <a:srgbClr val="FFFFFF"/>
              </a:solidFill>
              <a:latin typeface="Source Sans Pro"/>
            </a:endParaRPr>
          </a:p>
          <a:p>
            <a:r>
              <a:rPr lang="en-US" dirty="0">
                <a:solidFill>
                  <a:schemeClr val="bg2"/>
                </a:solidFill>
              </a:rPr>
              <a:t>ROSMA is a pioneering road safety platform that has already been validated through successful pilot tests along key routes, demonstrating its effectiveness in reducing human error and improving emergency response times. With over 5,000 registered users and partnerships with national authorities, ROSMA is positioned to transform road safety across Zambia and beyond—saving lives and fostering a culture of safety on our roads.</a:t>
            </a:r>
          </a:p>
          <a:p>
            <a:pPr marL="0" indent="0" algn="ctr">
              <a:buNone/>
            </a:pPr>
            <a:endParaRPr lang="en-US" kern="1200" dirty="0">
              <a:solidFill>
                <a:schemeClr val="bg2"/>
              </a:solidFill>
              <a:latin typeface="Calibri" panose="020F0502020204030204" pitchFamily="34" charset="0"/>
              <a:cs typeface="Calibri" panose="020F0502020204030204" pitchFamily="34" charset="0"/>
            </a:endParaRPr>
          </a:p>
        </p:txBody>
      </p:sp>
      <p:sp>
        <p:nvSpPr>
          <p:cNvPr id="40" name="Rectangle 9">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13">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068228323"/>
      </p:ext>
    </p:extLst>
  </p:cSld>
  <p:clrMapOvr>
    <a:masterClrMapping/>
  </p:clrMapOvr>
</p:sld>
</file>

<file path=ppt/theme/theme1.xml><?xml version="1.0" encoding="utf-8"?>
<a:theme xmlns:a="http://schemas.openxmlformats.org/drawingml/2006/main" name="FunkyShapesDarkVTI">
  <a:themeElements>
    <a:clrScheme name="Custom 4">
      <a:dk1>
        <a:srgbClr val="FFFFFF"/>
      </a:dk1>
      <a:lt1>
        <a:srgbClr val="000000"/>
      </a:lt1>
      <a:dk2>
        <a:srgbClr val="F3FFF8"/>
      </a:dk2>
      <a:lt2>
        <a:srgbClr val="2D2D2D"/>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DarkVTI" id="{84637DF0-7D2D-4F20-816C-4D6C45F3FAF2}" vid="{0EF594EE-C33F-480F-80E7-D4F74C1C30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1523</TotalTime>
  <Words>620</Words>
  <Application>Microsoft Office PowerPoint</Application>
  <PresentationFormat>Widescreen</PresentationFormat>
  <Paragraphs>61</Paragraphs>
  <Slides>18</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vt:i4>
      </vt:variant>
    </vt:vector>
  </HeadingPairs>
  <TitlesOfParts>
    <vt:vector size="29" baseType="lpstr">
      <vt:lpstr>Abadi</vt:lpstr>
      <vt:lpstr>Amasis MT Pro Medium</vt:lpstr>
      <vt:lpstr>Arial</vt:lpstr>
      <vt:lpstr>Calibri</vt:lpstr>
      <vt:lpstr>Calibri Light</vt:lpstr>
      <vt:lpstr>Source Sans Pro</vt:lpstr>
      <vt:lpstr>Times New Roman</vt:lpstr>
      <vt:lpstr>Wingdings</vt:lpstr>
      <vt:lpstr>FunkyShapesDarkVTI</vt:lpstr>
      <vt:lpstr>Office Theme</vt:lpstr>
      <vt:lpstr>1_Office Theme</vt:lpstr>
      <vt:lpstr>2026 ENGINEERING INSTITUTION OF ZAMBIA SYMPOSIUM</vt:lpstr>
      <vt:lpstr>PowerPoint Presentation</vt:lpstr>
      <vt:lpstr>ROSMA app</vt:lpstr>
      <vt:lpstr>PowerPoint Presentation</vt:lpstr>
      <vt:lpstr>User App</vt:lpstr>
      <vt:lpstr>User App</vt:lpstr>
      <vt:lpstr>User App</vt:lpstr>
      <vt:lpstr>Broadcasting Road Accidents</vt:lpstr>
      <vt:lpstr>Health Facility Feature</vt:lpstr>
      <vt:lpstr>Broadcasting Breakdowns</vt:lpstr>
      <vt:lpstr>Broadcasting Road Issues</vt:lpstr>
      <vt:lpstr>Clearing Breakdowns</vt:lpstr>
      <vt:lpstr>Ten Basic Driving Rules</vt:lpstr>
      <vt:lpstr>Over speeding Alerts &amp; Speed history</vt:lpstr>
      <vt:lpstr>Fuel Filling Station</vt:lpstr>
      <vt:lpstr>ROSMA Pro</vt:lpstr>
      <vt:lpstr>Challenges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makaaka</dc:creator>
  <cp:lastModifiedBy>Reviewer</cp:lastModifiedBy>
  <cp:revision>468</cp:revision>
  <dcterms:created xsi:type="dcterms:W3CDTF">2023-09-06T17:23:39Z</dcterms:created>
  <dcterms:modified xsi:type="dcterms:W3CDTF">2026-04-06T08:13:37Z</dcterms:modified>
</cp:coreProperties>
</file>