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89" r:id="rId4"/>
    <p:sldId id="288" r:id="rId5"/>
    <p:sldId id="257" r:id="rId6"/>
    <p:sldId id="296" r:id="rId7"/>
    <p:sldId id="303" r:id="rId8"/>
    <p:sldId id="293" r:id="rId9"/>
    <p:sldId id="304" r:id="rId10"/>
    <p:sldId id="306" r:id="rId11"/>
    <p:sldId id="294" r:id="rId12"/>
    <p:sldId id="307" r:id="rId13"/>
    <p:sldId id="308" r:id="rId14"/>
    <p:sldId id="295" r:id="rId15"/>
    <p:sldId id="302" r:id="rId16"/>
    <p:sldId id="28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AA3F"/>
    <a:srgbClr val="00AA3F"/>
    <a:srgbClr val="0BB945"/>
    <a:srgbClr val="0DE154"/>
    <a:srgbClr val="00D65E"/>
    <a:srgbClr val="00D684"/>
    <a:srgbClr val="00CC99"/>
    <a:srgbClr val="418784"/>
    <a:srgbClr val="0000CC"/>
    <a:srgbClr val="C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88" d="100"/>
          <a:sy n="88" d="100"/>
        </p:scale>
        <p:origin x="192" y="7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E971B-3D69-4AB9-A68F-D91977402CFF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45C95-29BE-4CC5-9B52-8991A9B030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50EF721A-7138-78FE-6AB9-F141EF4B0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F97A8A29-CA0E-FCB6-E2DD-7ACA21E02D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524C25BC-D230-4716-8861-744603F1BA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1841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ACBCF-B017-F642-D10F-86D262C82F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BC4DCC-F5A9-3116-F943-F0034F3008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AF853-8365-1A25-8493-DF2899802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D2068-ECC0-861A-D688-92DA299B0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38B5C-ED79-60F2-3184-EEA09ED0B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3759431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948F1-DEDA-5918-96E0-1DB6189DA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5A351-1A06-FF20-5F68-2E294A0DE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D4963-9A54-0060-9BC7-8E028D07C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EB819-702D-3D53-3067-7F85476DA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E9A9D-BCD5-CF25-599D-6C042EE75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2638244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D2B81-841A-D616-85E1-82362913D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45CDA-AF5E-350A-0AE0-39E5EED22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7B2CF-4AF8-7150-DD58-7C725467F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A1991-DC5B-28DC-F227-F4B9CE38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0E17D-8BDE-6FA5-984A-58CD9002E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145163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C6F52-59C9-553F-BBB5-08BDA6B3F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05DE7-92CF-4BBF-0E90-BA71D83DB6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F1830B-DD80-C7C7-441D-467B2C560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B686C2-A872-43F7-757C-B69D7D9EF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1DC616-2385-4882-1AEC-106F041FC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59665E-7B42-4611-63DF-15D80BABE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730569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57889-E123-8FE0-EA4B-ED9B90CF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8C3BA6-FE98-1C91-F857-7D0DB58A4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FBBC8A-1D0F-2352-E664-595491A821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749631-12E7-0323-46D4-7841FEAD88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30FD20-5EB5-5CE0-E3B4-A48842815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89C1EF-D148-CAC3-D625-F90E2C477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BA8495-1769-5701-0B9A-DA874AC64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F177A4-1FAF-CA32-F721-68339A4BE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354196442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16FA6-41F4-DB2D-99CC-CA6CD4479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8E0336-9010-B778-82E9-9A1E7DC9F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4CDB4D-B4A9-0F9D-C4FA-421051117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2BD461-9B6F-BEE6-9CC1-579231488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1444618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753BDC-A4E8-1B35-DB9F-BCFDDA3FA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08062-E94F-A397-F44C-BA63FB0B8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A2807E-396E-5426-BCA0-7A441D36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296319845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8D601-C46A-B576-AFA2-FDCC0EE53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78CE9-2976-03DD-ECDF-E7A9F762E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5936F-EA5F-5CDB-D331-F263FA5CF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C5F31-7294-41F5-C6DB-4E04A1C30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6DA70B-E023-0C4B-3462-F906B7787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CF895E-B164-B822-0B28-67B564798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38909389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8E0C6-69D2-5B8D-4566-1C024084C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0832B1-7DF9-2261-D2FC-6EC9ADA5BB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endParaRPr lang="en-ZM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C4922-27C8-FB3B-949A-9A7E66EAA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9517B0-9604-BB9C-B9EC-600D65DF2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49D7F-C908-7E66-573E-23059837C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70CF36-C676-A766-D590-1F58B72EC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271360181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64129-5CC3-0053-0DC3-F444CF909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7AF94C-0C69-2D91-011C-D13955EFB4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1F91D-82B0-5546-88C6-2FF1386B9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10F72-820F-41C7-5CD7-3D485418D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C5852-4E65-0E2F-0B35-C2B788898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347799584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02FEB8-FC05-3D25-2DE7-3077DCF944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187D9-2673-098A-D13F-AF0B367069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206CD-A55F-14F3-7F58-A18D68A70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74CC0-25E4-90C8-891E-FAD53A865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561DC-2E72-12A6-4587-A296DFED8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184480385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29BAFB-1FD8-016A-95D1-B3DD60D06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68FB1-1B71-E259-DC0D-2EF90EA8C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F8344-8E8B-C05E-BEB7-CDAA4F025D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976FB9-4365-4F38-B8D8-8E35B178D914}" type="datetimeFigureOut">
              <a:rPr lang="en-ZM" smtClean="0"/>
              <a:t>04/04/2026</a:t>
            </a:fld>
            <a:endParaRPr lang="en-Z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72DA7-00F9-820A-5F15-73480A8B6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A8927-B7EB-F574-5CFC-DD08000BB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666D5D-540A-4C29-ACEF-8E1D0DEDB79B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4120267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ZM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247900" y="1600200"/>
            <a:ext cx="7696200" cy="914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r>
              <a:rPr lang="en-US" sz="28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ENGINEERING</a:t>
            </a:r>
            <a:r>
              <a:rPr lang="en-US" sz="28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INSTITUTION OF ZAMBIA SYMPOSIUM</a:t>
            </a:r>
            <a:endParaRPr lang="en-US" sz="2800" dirty="0">
              <a:solidFill>
                <a:srgbClr val="0AAA3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04800" y="2590800"/>
            <a:ext cx="11582400" cy="1139525"/>
          </a:xfrm>
          <a:noFill/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COMBINING UAV PHOTOGRAMMETRY AND SLAM LIDAR</a:t>
            </a:r>
          </a:p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MULTI‑SCALE 3D URBAN MODELLING IN ZAMBIA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83150"/>
            <a:ext cx="1676400" cy="160020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Subtitle 2"/>
          <p:cNvSpPr txBox="1"/>
          <p:nvPr/>
        </p:nvSpPr>
        <p:spPr>
          <a:xfrm>
            <a:off x="1828800" y="4648200"/>
            <a:ext cx="8077200" cy="1371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PRESENTER : Eng. </a:t>
            </a:r>
            <a:r>
              <a:rPr lang="en-US" sz="2400" b="1" dirty="0" err="1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Musoka</a:t>
            </a: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Nyongolo</a:t>
            </a:r>
            <a:endParaRPr lang="en-US" sz="2400" b="1" dirty="0">
              <a:solidFill>
                <a:srgbClr val="00AA3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CO-PRESENTER: Eng. Dr. </a:t>
            </a:r>
            <a:r>
              <a:rPr lang="en-US" sz="2400" b="1" dirty="0" err="1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Penjani</a:t>
            </a: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Hopkins </a:t>
            </a:r>
            <a:r>
              <a:rPr lang="en-US" sz="2400" b="1" dirty="0" err="1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Nyimbili</a:t>
            </a:r>
            <a:endParaRPr lang="en-US" sz="2400" b="1" dirty="0">
              <a:solidFill>
                <a:srgbClr val="00AA3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 : Thursday, 16</a:t>
            </a:r>
            <a:r>
              <a:rPr lang="en-US" sz="2400" b="1" baseline="30000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April 2026</a:t>
            </a:r>
            <a:endParaRPr lang="en-US" sz="2400" dirty="0">
              <a:solidFill>
                <a:srgbClr val="00AA3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95400" y="3733800"/>
            <a:ext cx="1028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Case study: University of Zambia (UNZA), Great East Road Campus — Lusaka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6731A3-4CE7-D45B-CD65-4AA927E0F8F4}"/>
              </a:ext>
            </a:extLst>
          </p:cNvPr>
          <p:cNvSpPr/>
          <p:nvPr/>
        </p:nvSpPr>
        <p:spPr>
          <a:xfrm>
            <a:off x="3076574" y="6167735"/>
            <a:ext cx="65695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Avani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Victoria Falls Resort, Livingstone, Zambia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3"/>
          <p:cNvSpPr/>
          <p:nvPr/>
        </p:nvSpPr>
        <p:spPr>
          <a:xfrm>
            <a:off x="3444240" y="4343400"/>
            <a:ext cx="4937760" cy="45720"/>
          </a:xfrm>
          <a:prstGeom prst="rect">
            <a:avLst/>
          </a:prstGeom>
          <a:solidFill>
            <a:srgbClr val="0B7A2E"/>
          </a:solidFill>
          <a:ln w="12700">
            <a:solidFill>
              <a:srgbClr val="0B7A2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"/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OUTLINE</a:t>
            </a:r>
          </a:p>
        </p:txBody>
      </p:sp>
      <p:sp>
        <p:nvSpPr>
          <p:cNvPr id="4" name="Content"/>
          <p:cNvSpPr txBox="1"/>
          <p:nvPr/>
        </p:nvSpPr>
        <p:spPr>
          <a:xfrm>
            <a:off x="304800" y="1257300"/>
            <a:ext cx="11582400" cy="480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spcBef>
                <a:spcPts val="400"/>
              </a:spcBef>
              <a:spcAft>
                <a:spcPts val="20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Introduction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GB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 on Lusaka urbanisation and spatial data gaps</a:t>
            </a:r>
          </a:p>
          <a:p>
            <a:pPr marL="0" indent="0">
              <a:spcBef>
                <a:spcPts val="400"/>
              </a:spcBef>
              <a:spcAft>
                <a:spcPts val="20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Methodology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GB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site, instruments, data acquisition and processing workflow</a:t>
            </a:r>
          </a:p>
          <a:p>
            <a:pPr marL="0" indent="0">
              <a:spcBef>
                <a:spcPts val="400"/>
              </a:spcBef>
              <a:spcAft>
                <a:spcPts val="20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Results &amp; Analysis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UAV photogrammetry 3D model outputs and accuracy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SLAM LiDAR point cloud outputs and alignment RMSE</a:t>
            </a:r>
          </a:p>
          <a:p>
            <a:pPr marL="0" indent="0">
              <a:spcBef>
                <a:spcPts val="400"/>
              </a:spcBef>
              <a:spcAft>
                <a:spcPts val="20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Discussion</a:t>
            </a:r>
          </a:p>
          <a:p>
            <a:pPr marL="457200" lvl="0" indent="-457200" defTabSz="1371600">
              <a:lnSpc>
                <a:spcPct val="90000"/>
              </a:lnSpc>
              <a:spcBef>
                <a:spcPts val="2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Complementary roles of UAV and SLAM for multi-scale modelling, limitations</a:t>
            </a:r>
          </a:p>
          <a:p>
            <a:pPr marL="0" indent="0">
              <a:spcBef>
                <a:spcPts val="400"/>
              </a:spcBef>
              <a:spcAft>
                <a:spcPts val="20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Conclusion &amp; Recommendations</a:t>
            </a:r>
          </a:p>
        </p:txBody>
      </p:sp>
      <p:pic>
        <p:nvPicPr>
          <p:cNvPr id="5" name="EIZ Logo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/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/>
          <p:cNvSpPr/>
          <p:nvPr/>
        </p:nvSpPr>
        <p:spPr>
          <a:xfrm>
            <a:off x="0" y="0"/>
            <a:ext cx="12192000" cy="10287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"/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pic>
        <p:nvPicPr>
          <p:cNvPr id="5" name="EIZ Logo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/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63FAD9E3-32A0-886B-D49A-BA0EE831D046}"/>
              </a:ext>
            </a:extLst>
          </p:cNvPr>
          <p:cNvSpPr/>
          <p:nvPr/>
        </p:nvSpPr>
        <p:spPr>
          <a:xfrm>
            <a:off x="304800" y="1257299"/>
            <a:ext cx="4724400" cy="5522707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>
              <a:spcBef>
                <a:spcPts val="400"/>
              </a:spcBef>
              <a:spcAft>
                <a:spcPts val="200"/>
              </a:spcAft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Context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Lusaka's population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surpassed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3.3 million 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(2022) —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rapid urban expansion </a:t>
            </a:r>
            <a:r>
              <a:rPr lang="en-GB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underserved</a:t>
            </a:r>
            <a:r>
              <a:rPr lang="en-GB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r>
              <a:rPr lang="en-GB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outdated 2D spatial data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Traditional mapping </a:t>
            </a:r>
            <a:r>
              <a:rPr lang="en-GB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fails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capture </a:t>
            </a:r>
            <a:r>
              <a:rPr lang="en-GB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vertical complexity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needed for 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utility networks, drainage </a:t>
            </a:r>
            <a:r>
              <a:rPr lang="en-GB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building compliance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M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Shape 10">
            <a:extLst>
              <a:ext uri="{FF2B5EF4-FFF2-40B4-BE49-F238E27FC236}">
                <a16:creationId xmlns:a16="http://schemas.microsoft.com/office/drawing/2014/main" id="{C841B3F9-B093-8723-FAA5-39213F34BF89}"/>
              </a:ext>
            </a:extLst>
          </p:cNvPr>
          <p:cNvSpPr/>
          <p:nvPr/>
        </p:nvSpPr>
        <p:spPr>
          <a:xfrm>
            <a:off x="5638800" y="1066800"/>
            <a:ext cx="6477000" cy="3276599"/>
          </a:xfrm>
          <a:prstGeom prst="roundRect">
            <a:avLst/>
          </a:prstGeom>
          <a:solidFill>
            <a:srgbClr val="F6F8FA"/>
          </a:solidFill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>
              <a:spcBef>
                <a:spcPts val="400"/>
              </a:spcBef>
              <a:spcAft>
                <a:spcPts val="200"/>
              </a:spcAft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Technology Opportunity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UAV photogrammetry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rapid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aerial imagery →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detailed 3D models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via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Structure-from-Motion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SfM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SLAM LiDAR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ground-level, </a:t>
            </a:r>
            <a:r>
              <a:rPr lang="en-GB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high-precision scanning </a:t>
            </a:r>
            <a:r>
              <a:rPr lang="en-GB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GPS-denied environments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GB" sz="24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Combined → </a:t>
            </a:r>
            <a:r>
              <a:rPr lang="en-GB" sz="2400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macro</a:t>
            </a:r>
            <a:r>
              <a:rPr lang="en-GB" sz="2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GB" sz="2400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micro scale </a:t>
            </a:r>
            <a:r>
              <a:rPr lang="en-GB" sz="24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context for </a:t>
            </a:r>
            <a:r>
              <a:rPr lang="en-GB" sz="24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infrastructure planning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endParaRPr kumimoji="0" lang="en-ZM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Shape 10">
            <a:extLst>
              <a:ext uri="{FF2B5EF4-FFF2-40B4-BE49-F238E27FC236}">
                <a16:creationId xmlns:a16="http://schemas.microsoft.com/office/drawing/2014/main" id="{294CAA20-A453-E528-8157-3B01795FA6D9}"/>
              </a:ext>
            </a:extLst>
          </p:cNvPr>
          <p:cNvSpPr/>
          <p:nvPr/>
        </p:nvSpPr>
        <p:spPr>
          <a:xfrm>
            <a:off x="5634318" y="4390535"/>
            <a:ext cx="6481482" cy="2438400"/>
          </a:xfrm>
          <a:prstGeom prst="roundRect">
            <a:avLst/>
          </a:prstGeom>
          <a:solidFill>
            <a:srgbClr val="F6F8FA"/>
          </a:solidFill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>
              <a:spcBef>
                <a:spcPts val="400"/>
              </a:spcBef>
              <a:spcAft>
                <a:spcPts val="200"/>
              </a:spcAft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Aim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Demonstrate </a:t>
            </a:r>
            <a:r>
              <a:rPr lang="en-GB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complementary use </a:t>
            </a:r>
            <a:r>
              <a:rPr lang="en-GB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UAV + SLAM LiDAR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generate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multi-scale 3D urban models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infrastructure planning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Case study: </a:t>
            </a:r>
            <a:r>
              <a:rPr lang="en-GB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Zambia, Great East Road Campus,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Lusaka</a:t>
            </a:r>
            <a:endParaRPr kumimoji="0" lang="en-ZM" sz="1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Title"/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 </a:t>
            </a:r>
          </a:p>
        </p:txBody>
      </p:sp>
      <p:pic>
        <p:nvPicPr>
          <p:cNvPr id="5" name="EIZ Logo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/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Arial" pitchFamily="34" charset="0"/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669242-3B13-F96E-3C9D-F226BCFA0D11}"/>
              </a:ext>
            </a:extLst>
          </p:cNvPr>
          <p:cNvSpPr txBox="1"/>
          <p:nvPr/>
        </p:nvSpPr>
        <p:spPr>
          <a:xfrm>
            <a:off x="4267200" y="6019800"/>
            <a:ext cx="4001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1: Summarized data workflow chart</a:t>
            </a:r>
            <a:endParaRPr lang="en-ZM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Content Placeholder 84">
            <a:extLst>
              <a:ext uri="{FF2B5EF4-FFF2-40B4-BE49-F238E27FC236}">
                <a16:creationId xmlns:a16="http://schemas.microsoft.com/office/drawing/2014/main" id="{450C439E-F05E-FC54-0322-082D464EA6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8165"/>
          <a:stretch/>
        </p:blipFill>
        <p:spPr>
          <a:xfrm>
            <a:off x="797932" y="1028699"/>
            <a:ext cx="10784468" cy="48768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65506-24E6-B76A-30A3-9CACC6EF2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>
            <a:extLst>
              <a:ext uri="{FF2B5EF4-FFF2-40B4-BE49-F238E27FC236}">
                <a16:creationId xmlns:a16="http://schemas.microsoft.com/office/drawing/2014/main" id="{5A9743F8-10AB-6CA3-B82F-359C35B5771D}"/>
              </a:ext>
            </a:extLst>
          </p:cNvPr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8D3A4229-C99F-BF21-4262-23911D9FD563}"/>
              </a:ext>
            </a:extLst>
          </p:cNvPr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 | 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Site </a:t>
            </a:r>
          </a:p>
        </p:txBody>
      </p:sp>
      <p:sp>
        <p:nvSpPr>
          <p:cNvPr id="4" name="Content">
            <a:extLst>
              <a:ext uri="{FF2B5EF4-FFF2-40B4-BE49-F238E27FC236}">
                <a16:creationId xmlns:a16="http://schemas.microsoft.com/office/drawing/2014/main" id="{89231A68-F690-84CE-7245-AD7D2CF5A4F5}"/>
              </a:ext>
            </a:extLst>
          </p:cNvPr>
          <p:cNvSpPr txBox="1"/>
          <p:nvPr/>
        </p:nvSpPr>
        <p:spPr>
          <a:xfrm>
            <a:off x="304800" y="1257300"/>
            <a:ext cx="11811000" cy="8763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UNZA Site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selected for its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architectural diversity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representative urban complexity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as shown in Figure 2.</a:t>
            </a:r>
          </a:p>
          <a:p>
            <a:pPr marL="457200" indent="-457200">
              <a:spcBef>
                <a:spcPts val="200"/>
              </a:spcBef>
              <a:spcAft>
                <a:spcPts val="100"/>
              </a:spcAft>
              <a:buChar char="•"/>
            </a:pPr>
            <a:endParaRPr lang="en-US" sz="24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IZ Logo" descr="EIZ Green Logo">
            <a:extLst>
              <a:ext uri="{FF2B5EF4-FFF2-40B4-BE49-F238E27FC236}">
                <a16:creationId xmlns:a16="http://schemas.microsoft.com/office/drawing/2014/main" id="{8A380CE1-1746-0C8B-223B-7BB9E0C672E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>
            <a:extLst>
              <a:ext uri="{FF2B5EF4-FFF2-40B4-BE49-F238E27FC236}">
                <a16:creationId xmlns:a16="http://schemas.microsoft.com/office/drawing/2014/main" id="{9790472E-071A-835D-DDEA-A44AB175EF14}"/>
              </a:ext>
            </a:extLst>
          </p:cNvPr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8C0253-69D2-78E3-5002-9F7EDDD04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120245"/>
            <a:ext cx="9906000" cy="41675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5F8BC1-F1F1-D54D-326D-FF9A5AC0FB80}"/>
              </a:ext>
            </a:extLst>
          </p:cNvPr>
          <p:cNvSpPr/>
          <p:nvPr/>
        </p:nvSpPr>
        <p:spPr>
          <a:xfrm>
            <a:off x="381000" y="6336568"/>
            <a:ext cx="1082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2: Satellite images of the Study Sites for the (a) SLAM LIDAR and (b) UAV. (Source: Google Earth)</a:t>
            </a:r>
          </a:p>
        </p:txBody>
      </p:sp>
    </p:spTree>
    <p:extLst>
      <p:ext uri="{BB962C8B-B14F-4D97-AF65-F5344CB8AC3E}">
        <p14:creationId xmlns:p14="http://schemas.microsoft.com/office/powerpoint/2010/main" val="1050106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Title"/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 (Cont’d)</a:t>
            </a:r>
          </a:p>
        </p:txBody>
      </p:sp>
      <p:sp>
        <p:nvSpPr>
          <p:cNvPr id="4" name="Content"/>
          <p:cNvSpPr txBox="1"/>
          <p:nvPr/>
        </p:nvSpPr>
        <p:spPr>
          <a:xfrm>
            <a:off x="304800" y="1257300"/>
            <a:ext cx="11582400" cy="56007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spcBef>
                <a:spcPts val="400"/>
              </a:spcBef>
              <a:spcAft>
                <a:spcPts val="200"/>
              </a:spcAft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UAV Photogrammetry System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DJI </a:t>
            </a:r>
            <a:r>
              <a:rPr lang="en-US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Matrice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400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M400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DJI </a:t>
            </a:r>
            <a:r>
              <a:rPr lang="en-US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Zenmuse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P1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|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RTK-enabled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|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mm focal length | 1-inch CMOS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Flight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35–40 m AGL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|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GSD ~1.2–1.5 cm/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px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|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Double-grid, 80% forward &amp; side overlap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Processing: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OpenDroneMap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v3.5.5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|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SfM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pipeline → 391 images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55 M+ point cloud</a:t>
            </a:r>
          </a:p>
          <a:p>
            <a:pPr algn="just">
              <a:spcBef>
                <a:spcPts val="400"/>
              </a:spcBef>
              <a:spcAft>
                <a:spcPts val="200"/>
              </a:spcAft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SLAM LiDAR System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RS10 SLAM Scanner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Dual-laser LiDAR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panoramic camera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6D SLAM (x, y, z, roll, pitch, yaw)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Processed in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Copre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software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georeferenced in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CloudCompare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via point-pair alignment + ICP refinement</a:t>
            </a:r>
          </a:p>
          <a:p>
            <a:pPr algn="just">
              <a:spcBef>
                <a:spcPts val="400"/>
              </a:spcBef>
              <a:spcAft>
                <a:spcPts val="200"/>
              </a:spcAft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Accuracy Assessment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fr-F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UAV: 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CE90 / LE90 per ASPRS 2015 | </a:t>
            </a:r>
            <a:r>
              <a:rPr lang="fr-F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SLAM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ICP </a:t>
            </a:r>
            <a:r>
              <a:rPr 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alignment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RMSE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endParaRPr lang="en-US" sz="24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IZ Logo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88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/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Arial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736103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"/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- UAV PHOTOGRAMMETRY</a:t>
            </a:r>
          </a:p>
        </p:txBody>
      </p:sp>
      <p:pic>
        <p:nvPicPr>
          <p:cNvPr id="5" name="EIZ Logo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/>
          <p:cNvSpPr txBox="1"/>
          <p:nvPr/>
        </p:nvSpPr>
        <p:spPr>
          <a:xfrm>
            <a:off x="11719712" y="6489401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AC2DC1-58F3-BA27-9B46-E88000BCD760}"/>
              </a:ext>
            </a:extLst>
          </p:cNvPr>
          <p:cNvSpPr txBox="1"/>
          <p:nvPr/>
        </p:nvSpPr>
        <p:spPr>
          <a:xfrm>
            <a:off x="1344694" y="6305627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3: UAV georeferenced 3D model</a:t>
            </a:r>
            <a:endParaRPr lang="en-ZM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0FC34544-FFC2-596F-576A-A65D9D142563}"/>
              </a:ext>
            </a:extLst>
          </p:cNvPr>
          <p:cNvSpPr/>
          <p:nvPr/>
        </p:nvSpPr>
        <p:spPr>
          <a:xfrm>
            <a:off x="8724900" y="1217399"/>
            <a:ext cx="3299611" cy="5107201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M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00D82C02-F424-5080-6687-0E15CF3741F1}"/>
              </a:ext>
            </a:extLst>
          </p:cNvPr>
          <p:cNvSpPr/>
          <p:nvPr/>
        </p:nvSpPr>
        <p:spPr>
          <a:xfrm>
            <a:off x="8983029" y="1295400"/>
            <a:ext cx="273668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Key takeaways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6467D264-C690-FC30-D059-FFBCD5744D98}"/>
              </a:ext>
            </a:extLst>
          </p:cNvPr>
          <p:cNvSpPr/>
          <p:nvPr/>
        </p:nvSpPr>
        <p:spPr>
          <a:xfrm>
            <a:off x="8839200" y="1752600"/>
            <a:ext cx="3048000" cy="45844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buSzPct val="100000"/>
              <a:buChar char="•"/>
            </a:pP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High‑detail surface context </a:t>
            </a:r>
            <a:r>
              <a:rPr lang="en-GB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(roofs, terrain, access routes)</a:t>
            </a:r>
          </a:p>
          <a:p>
            <a:pPr marL="152400" indent="-152400">
              <a:buSzPct val="10000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Scales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efficiently </a:t>
            </a:r>
            <a:r>
              <a:rPr lang="en-GB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across blocks/ campuses</a:t>
            </a:r>
          </a:p>
          <a:p>
            <a:pPr marL="152400" indent="-152400">
              <a:buSzPct val="10000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Strong </a:t>
            </a:r>
            <a:r>
              <a:rPr lang="en-GB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for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GIS integration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&amp;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city‑wide planning</a:t>
            </a:r>
          </a:p>
        </p:txBody>
      </p:sp>
      <p:pic>
        <p:nvPicPr>
          <p:cNvPr id="12" name="Content Placeholder 2">
            <a:extLst>
              <a:ext uri="{FF2B5EF4-FFF2-40B4-BE49-F238E27FC236}">
                <a16:creationId xmlns:a16="http://schemas.microsoft.com/office/drawing/2014/main" id="{12998F9D-E6BC-7BE3-DB5E-398B43025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089" y="1224212"/>
            <a:ext cx="8131010" cy="5081415"/>
          </a:xfrm>
          <a:prstGeom prst="rect">
            <a:avLst/>
          </a:prstGeom>
        </p:spPr>
      </p:pic>
      <p:sp>
        <p:nvSpPr>
          <p:cNvPr id="13" name="Text 10">
            <a:extLst>
              <a:ext uri="{FF2B5EF4-FFF2-40B4-BE49-F238E27FC236}">
                <a16:creationId xmlns:a16="http://schemas.microsoft.com/office/drawing/2014/main" id="{2FD94F78-542D-434D-837E-C7668F1BF70B}"/>
              </a:ext>
            </a:extLst>
          </p:cNvPr>
          <p:cNvSpPr/>
          <p:nvPr/>
        </p:nvSpPr>
        <p:spPr>
          <a:xfrm>
            <a:off x="9001841" y="5334000"/>
            <a:ext cx="24231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7A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55M+ </a:t>
            </a:r>
            <a:r>
              <a:rPr lang="en-US" sz="2800" b="1" dirty="0">
                <a:solidFill>
                  <a:srgbClr val="0B7A2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pts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CB43A2C4-B8C5-96FA-5B4F-3D3AA0C5CC73}"/>
              </a:ext>
            </a:extLst>
          </p:cNvPr>
          <p:cNvSpPr/>
          <p:nvPr/>
        </p:nvSpPr>
        <p:spPr>
          <a:xfrm>
            <a:off x="8991600" y="5713415"/>
            <a:ext cx="2762024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Dense cloud size</a:t>
            </a:r>
            <a:endParaRPr lang="en-US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Title"/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RESULTS: SLAM LiDAR | What it Captures</a:t>
            </a:r>
          </a:p>
        </p:txBody>
      </p:sp>
      <p:sp>
        <p:nvSpPr>
          <p:cNvPr id="4" name="Content"/>
          <p:cNvSpPr txBox="1"/>
          <p:nvPr/>
        </p:nvSpPr>
        <p:spPr>
          <a:xfrm>
            <a:off x="304800" y="1257300"/>
            <a:ext cx="11582400" cy="489458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spcBef>
                <a:spcPts val="400"/>
              </a:spcBef>
              <a:spcAft>
                <a:spcPts val="200"/>
              </a:spcAft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Point Cloud Outputs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Dense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geometrically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precise point cloud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capturing ground-up view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window frames, walkway textures, facades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Resolved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complex vertical geometries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occluded in aerial imagery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Works well in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GPS-denied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Urban canyon </a:t>
            </a:r>
            <a:r>
              <a:rPr lang="en-GB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</a:p>
          <a:p>
            <a:pPr algn="just">
              <a:spcBef>
                <a:spcPts val="400"/>
              </a:spcBef>
              <a:spcAft>
                <a:spcPts val="200"/>
              </a:spcAft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Alignment Accuracy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GB" sz="2400" dirty="0">
                <a:solidFill>
                  <a:srgbClr val="00AA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0.229 m  </a:t>
            </a:r>
            <a:r>
              <a:rPr lang="en-GB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ICP alignment 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RMSE</a:t>
            </a:r>
            <a:r>
              <a:rPr lang="en-GB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after </a:t>
            </a:r>
            <a:r>
              <a:rPr lang="en-GB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georeferencing</a:t>
            </a:r>
            <a:endParaRPr lang="en-GB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400"/>
              </a:spcBef>
              <a:spcAft>
                <a:spcPts val="200"/>
              </a:spcAft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Complementary Roles (UAV vs SLAM)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fr-F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UAV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fr-F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macro-</a:t>
            </a:r>
            <a:r>
              <a:rPr lang="fr-FR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scale</a:t>
            </a:r>
            <a:r>
              <a:rPr lang="fr-F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spatial </a:t>
            </a:r>
            <a:r>
              <a:rPr lang="fr-FR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context</a:t>
            </a:r>
            <a:r>
              <a:rPr lang="fr-F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("the 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"): </a:t>
            </a:r>
            <a:r>
              <a:rPr lang="fr-FR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zoning, land-use, master plans, GIS </a:t>
            </a:r>
            <a:r>
              <a:rPr lang="fr-FR" sz="24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integration</a:t>
            </a:r>
            <a:endParaRPr lang="fr-FR" sz="24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fr-F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SLAM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fr-F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micro-</a:t>
            </a:r>
            <a:r>
              <a:rPr lang="fr-FR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scale</a:t>
            </a:r>
            <a:r>
              <a:rPr lang="fr-F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precision</a:t>
            </a:r>
            <a:r>
              <a:rPr lang="fr-F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("the 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"): </a:t>
            </a:r>
            <a:r>
              <a:rPr lang="fr-FR" sz="24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facades</a:t>
            </a:r>
            <a:r>
              <a:rPr lang="fr-FR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BIM, engineering inspections, </a:t>
            </a:r>
            <a:r>
              <a:rPr lang="fr-FR" sz="24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asset</a:t>
            </a:r>
            <a:r>
              <a:rPr lang="fr-FR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documentation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fr-FR" sz="2400" b="1" dirty="0" err="1">
                <a:solidFill>
                  <a:srgbClr val="0AAA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Combined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full architectural visualisation </a:t>
            </a:r>
            <a:r>
              <a:rPr lang="fr-FR" sz="2400" b="1" dirty="0">
                <a:solidFill>
                  <a:srgbClr val="0AAA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multi-</a:t>
            </a:r>
            <a:r>
              <a:rPr lang="fr-FR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scale</a:t>
            </a:r>
            <a:r>
              <a:rPr lang="fr-F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fr-F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endParaRPr lang="fr-FR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endParaRPr lang="en-US" sz="24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IZ Logo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88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/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Arial" pitchFamily="34" charset="0"/>
              </a:rPr>
              <a:t>8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1657546" y="4724400"/>
            <a:ext cx="304800" cy="152400"/>
          </a:xfrm>
          <a:prstGeom prst="rightArrow">
            <a:avLst/>
          </a:prstGeom>
          <a:solidFill>
            <a:srgbClr val="00AA3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1857865" y="5486400"/>
            <a:ext cx="304800" cy="152400"/>
          </a:xfrm>
          <a:prstGeom prst="rightArrow">
            <a:avLst/>
          </a:prstGeom>
          <a:solidFill>
            <a:srgbClr val="00AA3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789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"/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RESULTS: SLAM LiDAR | Point cloud example </a:t>
            </a:r>
          </a:p>
        </p:txBody>
      </p:sp>
      <p:pic>
        <p:nvPicPr>
          <p:cNvPr id="5" name="EIZ Logo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/>
          <p:cNvSpPr txBox="1"/>
          <p:nvPr/>
        </p:nvSpPr>
        <p:spPr>
          <a:xfrm>
            <a:off x="11719712" y="6489401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AC2DC1-58F3-BA27-9B46-E88000BCD760}"/>
              </a:ext>
            </a:extLst>
          </p:cNvPr>
          <p:cNvSpPr txBox="1"/>
          <p:nvPr/>
        </p:nvSpPr>
        <p:spPr>
          <a:xfrm>
            <a:off x="1344694" y="6305627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4: SLAM-based point cloud</a:t>
            </a:r>
            <a:endParaRPr lang="en-ZM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0FC34544-FFC2-596F-576A-A65D9D142563}"/>
              </a:ext>
            </a:extLst>
          </p:cNvPr>
          <p:cNvSpPr/>
          <p:nvPr/>
        </p:nvSpPr>
        <p:spPr>
          <a:xfrm>
            <a:off x="8724900" y="1217399"/>
            <a:ext cx="3299611" cy="5107201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M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00D82C02-F424-5080-6687-0E15CF3741F1}"/>
              </a:ext>
            </a:extLst>
          </p:cNvPr>
          <p:cNvSpPr/>
          <p:nvPr/>
        </p:nvSpPr>
        <p:spPr>
          <a:xfrm>
            <a:off x="8983029" y="1295400"/>
            <a:ext cx="273668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Use Cases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6467D264-C690-FC30-D059-FFBCD5744D98}"/>
              </a:ext>
            </a:extLst>
          </p:cNvPr>
          <p:cNvSpPr/>
          <p:nvPr/>
        </p:nvSpPr>
        <p:spPr>
          <a:xfrm>
            <a:off x="8839200" y="1752600"/>
            <a:ext cx="3048000" cy="45844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buSzPct val="100000"/>
              <a:buChar char="•"/>
            </a:pPr>
            <a:r>
              <a:rPr lang="en-GB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Facade</a:t>
            </a:r>
            <a:r>
              <a:rPr lang="en-GB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condition mapping</a:t>
            </a:r>
          </a:p>
          <a:p>
            <a:pPr marL="152400" indent="-152400">
              <a:buSzPct val="100000"/>
              <a:buChar char="•"/>
            </a:pP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BIM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/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asset documentation</a:t>
            </a:r>
          </a:p>
          <a:p>
            <a:pPr marL="152400" indent="-152400">
              <a:buSzPct val="10000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Engineering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inspections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(accessibility, defects)</a:t>
            </a: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2FD94F78-542D-434D-837E-C7668F1BF70B}"/>
              </a:ext>
            </a:extLst>
          </p:cNvPr>
          <p:cNvSpPr/>
          <p:nvPr/>
        </p:nvSpPr>
        <p:spPr>
          <a:xfrm>
            <a:off x="9001841" y="5334000"/>
            <a:ext cx="24231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0.229 m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CB43A2C4-B8C5-96FA-5B4F-3D3AA0C5CC73}"/>
              </a:ext>
            </a:extLst>
          </p:cNvPr>
          <p:cNvSpPr/>
          <p:nvPr/>
        </p:nvSpPr>
        <p:spPr>
          <a:xfrm>
            <a:off x="9007511" y="5705856"/>
            <a:ext cx="2762024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Alignment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RMSE</a:t>
            </a:r>
            <a:endParaRPr lang="en-US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Content Placeholder 2">
            <a:extLst>
              <a:ext uri="{FF2B5EF4-FFF2-40B4-BE49-F238E27FC236}">
                <a16:creationId xmlns:a16="http://schemas.microsoft.com/office/drawing/2014/main" id="{CA919766-3687-32A1-E019-10AE3A824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9" y="1232947"/>
            <a:ext cx="8358177" cy="507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003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/>
          <p:cNvSpPr/>
          <p:nvPr/>
        </p:nvSpPr>
        <p:spPr>
          <a:xfrm>
            <a:off x="0" y="0"/>
            <a:ext cx="12192000" cy="10665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"/>
          <p:cNvSpPr txBox="1"/>
          <p:nvPr/>
        </p:nvSpPr>
        <p:spPr>
          <a:xfrm>
            <a:off x="369794" y="88258"/>
            <a:ext cx="10972800" cy="8001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DISCUSSION | Why combine UAV + SLAM?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IZ Logo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/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F85C0693-5CD6-612F-33C7-1C6E56122FC9}"/>
              </a:ext>
            </a:extLst>
          </p:cNvPr>
          <p:cNvSpPr/>
          <p:nvPr/>
        </p:nvSpPr>
        <p:spPr>
          <a:xfrm>
            <a:off x="777240" y="1234440"/>
            <a:ext cx="3423818" cy="73152"/>
          </a:xfrm>
          <a:prstGeom prst="rect">
            <a:avLst/>
          </a:prstGeom>
          <a:solidFill>
            <a:srgbClr val="B45309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ZM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E859FD0-6E07-5944-6728-B10623D18AE0}"/>
              </a:ext>
            </a:extLst>
          </p:cNvPr>
          <p:cNvSpPr/>
          <p:nvPr/>
        </p:nvSpPr>
        <p:spPr>
          <a:xfrm>
            <a:off x="584302" y="1569720"/>
            <a:ext cx="360669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0B1F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Complementary technologies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95D476F-784D-8A37-00E7-FCF18427DCA6}"/>
              </a:ext>
            </a:extLst>
          </p:cNvPr>
          <p:cNvSpPr/>
          <p:nvPr/>
        </p:nvSpPr>
        <p:spPr>
          <a:xfrm>
            <a:off x="1005840" y="2209800"/>
            <a:ext cx="2966618" cy="34625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buSzPct val="100000"/>
              <a:buChar char="•"/>
            </a:pP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Not competing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different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spatial scales</a:t>
            </a:r>
          </a:p>
          <a:p>
            <a:pPr marL="152400" indent="-152400">
              <a:buSzPct val="10000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Aerial 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+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terrestrial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fill occlusions</a:t>
            </a:r>
          </a:p>
          <a:p>
            <a:pPr marL="152400" indent="-152400">
              <a:buSzPct val="10000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Better coverage </a:t>
            </a:r>
            <a:r>
              <a:rPr lang="en-GB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of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vertical complexity</a:t>
            </a:r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D5B8269A-7A88-A9B1-702D-E9FC90AE73BB}"/>
              </a:ext>
            </a:extLst>
          </p:cNvPr>
          <p:cNvSpPr/>
          <p:nvPr/>
        </p:nvSpPr>
        <p:spPr>
          <a:xfrm>
            <a:off x="4383938" y="1234440"/>
            <a:ext cx="3423818" cy="73152"/>
          </a:xfrm>
          <a:prstGeom prst="rect">
            <a:avLst/>
          </a:prstGeom>
          <a:solidFill>
            <a:srgbClr val="1F5FB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ZM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8F8DA41A-1FE1-F0BE-1680-3CF094C49C8B}"/>
              </a:ext>
            </a:extLst>
          </p:cNvPr>
          <p:cNvSpPr/>
          <p:nvPr/>
        </p:nvSpPr>
        <p:spPr>
          <a:xfrm>
            <a:off x="4612538" y="1493520"/>
            <a:ext cx="296661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B1F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Planning &amp; drainage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BA9C7246-DE13-F9B4-583E-8F99771F71D0}"/>
              </a:ext>
            </a:extLst>
          </p:cNvPr>
          <p:cNvSpPr/>
          <p:nvPr/>
        </p:nvSpPr>
        <p:spPr>
          <a:xfrm>
            <a:off x="4547240" y="2176272"/>
            <a:ext cx="3354054" cy="3005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buSzPct val="10000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Roof geometry </a:t>
            </a:r>
            <a:r>
              <a:rPr lang="en-GB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&amp;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ground terrain </a:t>
            </a:r>
            <a:r>
              <a:rPr lang="en-GB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supports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drainage corridors</a:t>
            </a:r>
          </a:p>
          <a:p>
            <a:pPr marL="152400" indent="-152400">
              <a:buSzPct val="100000"/>
              <a:buChar char="•"/>
            </a:pPr>
            <a:r>
              <a:rPr lang="en-GB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Improves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near‑building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flow interpretation</a:t>
            </a:r>
          </a:p>
          <a:p>
            <a:pPr marL="152400" indent="-152400">
              <a:buSzPct val="100000"/>
              <a:buChar char="•"/>
            </a:pPr>
            <a:r>
              <a:rPr lang="en-GB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Supports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site‑specific design</a:t>
            </a:r>
          </a:p>
        </p:txBody>
      </p:sp>
      <p:sp>
        <p:nvSpPr>
          <p:cNvPr id="13" name="Shape 13">
            <a:extLst>
              <a:ext uri="{FF2B5EF4-FFF2-40B4-BE49-F238E27FC236}">
                <a16:creationId xmlns:a16="http://schemas.microsoft.com/office/drawing/2014/main" id="{65949364-4283-3D2F-6FDD-32BB6EAC4DDD}"/>
              </a:ext>
            </a:extLst>
          </p:cNvPr>
          <p:cNvSpPr/>
          <p:nvPr/>
        </p:nvSpPr>
        <p:spPr>
          <a:xfrm>
            <a:off x="7990637" y="1234440"/>
            <a:ext cx="3423818" cy="73152"/>
          </a:xfrm>
          <a:prstGeom prst="rect">
            <a:avLst/>
          </a:prstGeom>
          <a:solidFill>
            <a:srgbClr val="0B7A2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ZM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4">
            <a:extLst>
              <a:ext uri="{FF2B5EF4-FFF2-40B4-BE49-F238E27FC236}">
                <a16:creationId xmlns:a16="http://schemas.microsoft.com/office/drawing/2014/main" id="{206256D9-C360-C8A3-0A76-AC0EA44AB25A}"/>
              </a:ext>
            </a:extLst>
          </p:cNvPr>
          <p:cNvSpPr/>
          <p:nvPr/>
        </p:nvSpPr>
        <p:spPr>
          <a:xfrm>
            <a:off x="8262716" y="1367687"/>
            <a:ext cx="3929284" cy="6135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B1F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Smart city &amp; inspection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5">
            <a:extLst>
              <a:ext uri="{FF2B5EF4-FFF2-40B4-BE49-F238E27FC236}">
                <a16:creationId xmlns:a16="http://schemas.microsoft.com/office/drawing/2014/main" id="{70965FFE-E006-6613-3399-75E1E489F07A}"/>
              </a:ext>
            </a:extLst>
          </p:cNvPr>
          <p:cNvSpPr/>
          <p:nvPr/>
        </p:nvSpPr>
        <p:spPr>
          <a:xfrm>
            <a:off x="8219236" y="2125320"/>
            <a:ext cx="3744164" cy="298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buSzPct val="10000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Facades </a:t>
            </a:r>
            <a:r>
              <a:rPr lang="en-GB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support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inspections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&amp;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audits</a:t>
            </a:r>
          </a:p>
          <a:p>
            <a:pPr marL="152400" indent="-152400">
              <a:buSzPct val="100000"/>
              <a:buChar char="•"/>
            </a:pP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Efficient processing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suits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resource-constrained settings </a:t>
            </a:r>
            <a:r>
              <a:rPr lang="en-GB" sz="2400" i="1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e.g. municipalities</a:t>
            </a:r>
          </a:p>
          <a:p>
            <a:pPr marL="152400" indent="-152400">
              <a:buSzPct val="100000"/>
              <a:buChar char="•"/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Integrates </a:t>
            </a:r>
            <a:r>
              <a:rPr lang="en-GB" sz="2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into 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GIS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/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BIM workflows</a:t>
            </a:r>
          </a:p>
        </p:txBody>
      </p:sp>
      <p:sp>
        <p:nvSpPr>
          <p:cNvPr id="16" name="Shape 8">
            <a:extLst>
              <a:ext uri="{FF2B5EF4-FFF2-40B4-BE49-F238E27FC236}">
                <a16:creationId xmlns:a16="http://schemas.microsoft.com/office/drawing/2014/main" id="{9A68225C-245C-11DF-2205-F2DF83FEC5ED}"/>
              </a:ext>
            </a:extLst>
          </p:cNvPr>
          <p:cNvSpPr/>
          <p:nvPr/>
        </p:nvSpPr>
        <p:spPr>
          <a:xfrm>
            <a:off x="594360" y="1343451"/>
            <a:ext cx="3743858" cy="5074920"/>
          </a:xfrm>
          <a:prstGeom prst="roundRect">
            <a:avLst/>
          </a:prstGeom>
          <a:noFill/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M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37861D68-9F29-4470-CE45-1E150C3C506E}"/>
              </a:ext>
            </a:extLst>
          </p:cNvPr>
          <p:cNvSpPr/>
          <p:nvPr/>
        </p:nvSpPr>
        <p:spPr>
          <a:xfrm>
            <a:off x="4429658" y="1343451"/>
            <a:ext cx="3423818" cy="5074920"/>
          </a:xfrm>
          <a:prstGeom prst="roundRect">
            <a:avLst/>
          </a:prstGeom>
          <a:noFill/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M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8">
            <a:extLst>
              <a:ext uri="{FF2B5EF4-FFF2-40B4-BE49-F238E27FC236}">
                <a16:creationId xmlns:a16="http://schemas.microsoft.com/office/drawing/2014/main" id="{12785ED5-7464-5CE4-4DF3-96B0E3168E8E}"/>
              </a:ext>
            </a:extLst>
          </p:cNvPr>
          <p:cNvSpPr/>
          <p:nvPr/>
        </p:nvSpPr>
        <p:spPr>
          <a:xfrm>
            <a:off x="8053694" y="1343451"/>
            <a:ext cx="3985906" cy="5074920"/>
          </a:xfrm>
          <a:prstGeom prst="roundRect">
            <a:avLst/>
          </a:prstGeom>
          <a:noFill/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M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/>
          <p:cNvSpPr/>
          <p:nvPr/>
        </p:nvSpPr>
        <p:spPr>
          <a:xfrm>
            <a:off x="0" y="0"/>
            <a:ext cx="12192000" cy="10665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"/>
          <p:cNvSpPr txBox="1"/>
          <p:nvPr/>
        </p:nvSpPr>
        <p:spPr>
          <a:xfrm>
            <a:off x="369794" y="88258"/>
            <a:ext cx="10972800" cy="8001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DISCUSSION | </a:t>
            </a:r>
            <a:r>
              <a:rPr lang="en-GB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Integrated roles in 3D urban modelling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IZ Logo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/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9" name="Shape 4"/>
          <p:cNvSpPr/>
          <p:nvPr/>
        </p:nvSpPr>
        <p:spPr>
          <a:xfrm>
            <a:off x="777240" y="1636336"/>
            <a:ext cx="10637215" cy="4535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algn="l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5"/>
          <p:cNvSpPr/>
          <p:nvPr/>
        </p:nvSpPr>
        <p:spPr>
          <a:xfrm>
            <a:off x="1051560" y="1813560"/>
            <a:ext cx="100885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0994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UAV vs SLAM vs Combined (practical lens)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051560" y="2286000"/>
            <a:ext cx="10291033" cy="3566160"/>
            <a:chOff x="1051560" y="1737360"/>
            <a:chExt cx="10291033" cy="3566160"/>
          </a:xfrm>
        </p:grpSpPr>
        <p:sp>
          <p:nvSpPr>
            <p:cNvPr id="23" name="Shape 6"/>
            <p:cNvSpPr/>
            <p:nvPr/>
          </p:nvSpPr>
          <p:spPr>
            <a:xfrm>
              <a:off x="1051560" y="1737360"/>
              <a:ext cx="1920240" cy="594360"/>
            </a:xfrm>
            <a:prstGeom prst="rect">
              <a:avLst/>
            </a:prstGeom>
            <a:solidFill>
              <a:srgbClr val="F6F8FA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 7"/>
            <p:cNvSpPr/>
            <p:nvPr/>
          </p:nvSpPr>
          <p:spPr>
            <a:xfrm>
              <a:off x="1161288" y="1901952"/>
              <a:ext cx="1700784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Aspect</a:t>
              </a: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Shape 8"/>
            <p:cNvSpPr/>
            <p:nvPr/>
          </p:nvSpPr>
          <p:spPr>
            <a:xfrm>
              <a:off x="2971800" y="1737360"/>
              <a:ext cx="2722778" cy="594360"/>
            </a:xfrm>
            <a:prstGeom prst="rect">
              <a:avLst/>
            </a:prstGeom>
            <a:solidFill>
              <a:srgbClr val="F6F8FA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 9"/>
            <p:cNvSpPr/>
            <p:nvPr/>
          </p:nvSpPr>
          <p:spPr>
            <a:xfrm>
              <a:off x="3081528" y="1843740"/>
              <a:ext cx="2704490" cy="33253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UAV photogrammetry</a:t>
              </a: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Shape 10"/>
            <p:cNvSpPr/>
            <p:nvPr/>
          </p:nvSpPr>
          <p:spPr>
            <a:xfrm>
              <a:off x="5694578" y="1737360"/>
              <a:ext cx="2722778" cy="594360"/>
            </a:xfrm>
            <a:prstGeom prst="rect">
              <a:avLst/>
            </a:prstGeom>
            <a:solidFill>
              <a:srgbClr val="F6F8FA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Text 11"/>
            <p:cNvSpPr/>
            <p:nvPr/>
          </p:nvSpPr>
          <p:spPr>
            <a:xfrm>
              <a:off x="5804306" y="1901952"/>
              <a:ext cx="2503322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SLAM LiDAR</a:t>
              </a: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Shape 12"/>
            <p:cNvSpPr/>
            <p:nvPr/>
          </p:nvSpPr>
          <p:spPr>
            <a:xfrm>
              <a:off x="8417357" y="1737360"/>
              <a:ext cx="2722778" cy="594360"/>
            </a:xfrm>
            <a:prstGeom prst="rect">
              <a:avLst/>
            </a:prstGeom>
            <a:solidFill>
              <a:srgbClr val="F6F8FA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Text 13"/>
            <p:cNvSpPr/>
            <p:nvPr/>
          </p:nvSpPr>
          <p:spPr>
            <a:xfrm>
              <a:off x="8527085" y="1901952"/>
              <a:ext cx="2503322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Combined</a:t>
              </a: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Shape 14"/>
            <p:cNvSpPr/>
            <p:nvPr/>
          </p:nvSpPr>
          <p:spPr>
            <a:xfrm>
              <a:off x="1051560" y="2331720"/>
              <a:ext cx="1920240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 15"/>
            <p:cNvSpPr/>
            <p:nvPr/>
          </p:nvSpPr>
          <p:spPr>
            <a:xfrm>
              <a:off x="1066800" y="2496312"/>
              <a:ext cx="1700784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Best for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Shape 16"/>
            <p:cNvSpPr/>
            <p:nvPr/>
          </p:nvSpPr>
          <p:spPr>
            <a:xfrm>
              <a:off x="2971800" y="2331720"/>
              <a:ext cx="2722778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 17"/>
            <p:cNvSpPr/>
            <p:nvPr/>
          </p:nvSpPr>
          <p:spPr>
            <a:xfrm>
              <a:off x="3081528" y="2496312"/>
              <a:ext cx="2503322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Macro context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Shape 18"/>
            <p:cNvSpPr/>
            <p:nvPr/>
          </p:nvSpPr>
          <p:spPr>
            <a:xfrm>
              <a:off x="5694578" y="2331720"/>
              <a:ext cx="2722778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Text 19"/>
            <p:cNvSpPr/>
            <p:nvPr/>
          </p:nvSpPr>
          <p:spPr>
            <a:xfrm>
              <a:off x="5804306" y="2496312"/>
              <a:ext cx="2503322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Micro detail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Shape 20"/>
            <p:cNvSpPr/>
            <p:nvPr/>
          </p:nvSpPr>
          <p:spPr>
            <a:xfrm>
              <a:off x="8417357" y="2331720"/>
              <a:ext cx="2722778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 21"/>
            <p:cNvSpPr/>
            <p:nvPr/>
          </p:nvSpPr>
          <p:spPr>
            <a:xfrm>
              <a:off x="8527085" y="2496312"/>
              <a:ext cx="2503322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Decision‑ready view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Shape 22"/>
            <p:cNvSpPr/>
            <p:nvPr/>
          </p:nvSpPr>
          <p:spPr>
            <a:xfrm>
              <a:off x="1051560" y="2926080"/>
              <a:ext cx="1920240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Text 23"/>
            <p:cNvSpPr/>
            <p:nvPr/>
          </p:nvSpPr>
          <p:spPr>
            <a:xfrm>
              <a:off x="1066800" y="3090672"/>
              <a:ext cx="1700784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Captures</a:t>
              </a:r>
              <a:endPara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Shape 24"/>
            <p:cNvSpPr/>
            <p:nvPr/>
          </p:nvSpPr>
          <p:spPr>
            <a:xfrm>
              <a:off x="2971800" y="2926080"/>
              <a:ext cx="2722778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 25"/>
            <p:cNvSpPr/>
            <p:nvPr/>
          </p:nvSpPr>
          <p:spPr>
            <a:xfrm>
              <a:off x="3081528" y="3090672"/>
              <a:ext cx="2503322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Roofs / terrain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Shape 26"/>
            <p:cNvSpPr/>
            <p:nvPr/>
          </p:nvSpPr>
          <p:spPr>
            <a:xfrm>
              <a:off x="5694578" y="2926080"/>
              <a:ext cx="2722778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Text 27"/>
            <p:cNvSpPr/>
            <p:nvPr/>
          </p:nvSpPr>
          <p:spPr>
            <a:xfrm>
              <a:off x="5804306" y="3090672"/>
              <a:ext cx="2503322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Facades / assets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Shape 28"/>
            <p:cNvSpPr/>
            <p:nvPr/>
          </p:nvSpPr>
          <p:spPr>
            <a:xfrm>
              <a:off x="8417357" y="2926080"/>
              <a:ext cx="2722778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Text 29"/>
            <p:cNvSpPr/>
            <p:nvPr/>
          </p:nvSpPr>
          <p:spPr>
            <a:xfrm>
              <a:off x="8527084" y="3081528"/>
              <a:ext cx="2815509" cy="28346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Full building envelope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Shape 30"/>
            <p:cNvSpPr/>
            <p:nvPr/>
          </p:nvSpPr>
          <p:spPr>
            <a:xfrm>
              <a:off x="1051560" y="3520440"/>
              <a:ext cx="1920240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Text 31"/>
            <p:cNvSpPr/>
            <p:nvPr/>
          </p:nvSpPr>
          <p:spPr>
            <a:xfrm>
              <a:off x="1066800" y="3685032"/>
              <a:ext cx="1700784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Strength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Shape 32"/>
            <p:cNvSpPr/>
            <p:nvPr/>
          </p:nvSpPr>
          <p:spPr>
            <a:xfrm>
              <a:off x="2971800" y="3520440"/>
              <a:ext cx="2722778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Text 33"/>
            <p:cNvSpPr/>
            <p:nvPr/>
          </p:nvSpPr>
          <p:spPr>
            <a:xfrm>
              <a:off x="3081528" y="3685032"/>
              <a:ext cx="2503322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Fast coverage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Shape 34"/>
            <p:cNvSpPr/>
            <p:nvPr/>
          </p:nvSpPr>
          <p:spPr>
            <a:xfrm>
              <a:off x="5694578" y="3520440"/>
              <a:ext cx="2722778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Text 35"/>
            <p:cNvSpPr/>
            <p:nvPr/>
          </p:nvSpPr>
          <p:spPr>
            <a:xfrm>
              <a:off x="5804306" y="3685032"/>
              <a:ext cx="2503322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High detail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Shape 36"/>
            <p:cNvSpPr/>
            <p:nvPr/>
          </p:nvSpPr>
          <p:spPr>
            <a:xfrm>
              <a:off x="8417357" y="3520440"/>
              <a:ext cx="2722778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Text 37"/>
            <p:cNvSpPr/>
            <p:nvPr/>
          </p:nvSpPr>
          <p:spPr>
            <a:xfrm>
              <a:off x="8527085" y="3685032"/>
              <a:ext cx="2503322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Occlusion reduction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Shape 38"/>
            <p:cNvSpPr/>
            <p:nvPr/>
          </p:nvSpPr>
          <p:spPr>
            <a:xfrm>
              <a:off x="1051560" y="4114800"/>
              <a:ext cx="1920240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Text 39"/>
            <p:cNvSpPr/>
            <p:nvPr/>
          </p:nvSpPr>
          <p:spPr>
            <a:xfrm>
              <a:off x="1066800" y="4206540"/>
              <a:ext cx="1920238" cy="34717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Typical outputs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Shape 40"/>
            <p:cNvSpPr/>
            <p:nvPr/>
          </p:nvSpPr>
          <p:spPr>
            <a:xfrm>
              <a:off x="2971800" y="4114800"/>
              <a:ext cx="2722778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 41"/>
            <p:cNvSpPr/>
            <p:nvPr/>
          </p:nvSpPr>
          <p:spPr>
            <a:xfrm>
              <a:off x="3081528" y="4279392"/>
              <a:ext cx="2503322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Mesh / DSM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Shape 42"/>
            <p:cNvSpPr/>
            <p:nvPr/>
          </p:nvSpPr>
          <p:spPr>
            <a:xfrm>
              <a:off x="5694578" y="4114800"/>
              <a:ext cx="2722778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 43"/>
            <p:cNvSpPr/>
            <p:nvPr/>
          </p:nvSpPr>
          <p:spPr>
            <a:xfrm>
              <a:off x="5804306" y="4279392"/>
              <a:ext cx="2503322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Dense point cloud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Shape 44"/>
            <p:cNvSpPr/>
            <p:nvPr/>
          </p:nvSpPr>
          <p:spPr>
            <a:xfrm>
              <a:off x="8417357" y="4114800"/>
              <a:ext cx="2722778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 45"/>
            <p:cNvSpPr/>
            <p:nvPr/>
          </p:nvSpPr>
          <p:spPr>
            <a:xfrm>
              <a:off x="8527085" y="4206540"/>
              <a:ext cx="2815508" cy="34717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Multi‑scale 3D model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Shape 46"/>
            <p:cNvSpPr/>
            <p:nvPr/>
          </p:nvSpPr>
          <p:spPr>
            <a:xfrm>
              <a:off x="1051560" y="4709160"/>
              <a:ext cx="1920240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 47"/>
            <p:cNvSpPr/>
            <p:nvPr/>
          </p:nvSpPr>
          <p:spPr>
            <a:xfrm>
              <a:off x="1127761" y="4864608"/>
              <a:ext cx="1920239" cy="28346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Use examples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Shape 48"/>
            <p:cNvSpPr/>
            <p:nvPr/>
          </p:nvSpPr>
          <p:spPr>
            <a:xfrm>
              <a:off x="2971800" y="4709160"/>
              <a:ext cx="2722778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 49"/>
            <p:cNvSpPr/>
            <p:nvPr/>
          </p:nvSpPr>
          <p:spPr>
            <a:xfrm>
              <a:off x="3081528" y="4873752"/>
              <a:ext cx="2503322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Zoning / GIS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Shape 50"/>
            <p:cNvSpPr/>
            <p:nvPr/>
          </p:nvSpPr>
          <p:spPr>
            <a:xfrm>
              <a:off x="5694578" y="4709160"/>
              <a:ext cx="2722778" cy="5943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 51"/>
            <p:cNvSpPr/>
            <p:nvPr/>
          </p:nvSpPr>
          <p:spPr>
            <a:xfrm>
              <a:off x="5804306" y="4873752"/>
              <a:ext cx="2503322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BIM / inspections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Shape 52"/>
            <p:cNvSpPr/>
            <p:nvPr/>
          </p:nvSpPr>
          <p:spPr>
            <a:xfrm>
              <a:off x="8417357" y="4709160"/>
              <a:ext cx="2722778" cy="59131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  <a:prstDash val="solid"/>
            </a:ln>
          </p:spPr>
          <p:txBody>
            <a:bodyPr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 53"/>
            <p:cNvSpPr/>
            <p:nvPr/>
          </p:nvSpPr>
          <p:spPr>
            <a:xfrm>
              <a:off x="8458200" y="4873752"/>
              <a:ext cx="2704490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000" b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Drainage</a:t>
              </a:r>
              <a:r>
                <a:rPr lang="en-US" sz="20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, </a:t>
              </a:r>
              <a:r>
                <a:rPr lang="en-US" sz="2000" b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utilities</a:t>
              </a:r>
              <a:r>
                <a:rPr lang="en-US" sz="20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, </a:t>
              </a:r>
              <a:r>
                <a:rPr lang="en-US" sz="2000" b="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smart-city</a:t>
              </a:r>
              <a:r>
                <a:rPr lang="en-US" sz="20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 &amp; </a:t>
              </a:r>
              <a:r>
                <a:rPr lang="en-US" sz="2000" b="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digital twin</a:t>
              </a:r>
              <a:endParaRPr lang="en-US" sz="1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0A3FD7FF-5E76-EFA4-244E-A151F7434E95}"/>
              </a:ext>
            </a:extLst>
          </p:cNvPr>
          <p:cNvSpPr/>
          <p:nvPr/>
        </p:nvSpPr>
        <p:spPr>
          <a:xfrm>
            <a:off x="533400" y="1196078"/>
            <a:ext cx="97031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1: Integrated Roles of UAV Photogrammetry and SLAM LiDAR in 3D Urban Modelling. </a:t>
            </a:r>
          </a:p>
        </p:txBody>
      </p:sp>
    </p:spTree>
    <p:extLst>
      <p:ext uri="{BB962C8B-B14F-4D97-AF65-F5344CB8AC3E}">
        <p14:creationId xmlns:p14="http://schemas.microsoft.com/office/powerpoint/2010/main" val="2918896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/>
          <p:cNvSpPr/>
          <p:nvPr/>
        </p:nvSpPr>
        <p:spPr>
          <a:xfrm>
            <a:off x="0" y="0"/>
            <a:ext cx="12192000" cy="10665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"/>
          <p:cNvSpPr txBox="1"/>
          <p:nvPr/>
        </p:nvSpPr>
        <p:spPr>
          <a:xfrm>
            <a:off x="369794" y="88258"/>
            <a:ext cx="10972800" cy="8001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DISCUSSION | Limitations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IZ Logo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/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72" name="Content"/>
          <p:cNvSpPr txBox="1"/>
          <p:nvPr/>
        </p:nvSpPr>
        <p:spPr>
          <a:xfrm>
            <a:off x="304800" y="1257300"/>
            <a:ext cx="11582400" cy="56007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GB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SLAM dataset </a:t>
            </a: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required</a:t>
            </a:r>
            <a:r>
              <a:rPr lang="en-GB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manual </a:t>
            </a:r>
            <a:r>
              <a:rPr lang="en-GB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georeferencing</a:t>
            </a:r>
            <a:r>
              <a:rPr lang="en-GB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due to </a:t>
            </a:r>
            <a:r>
              <a:rPr lang="en-GB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GNSS limitations during scanning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GB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Datasets </a:t>
            </a: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en-GB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not merged </a:t>
            </a:r>
            <a:r>
              <a:rPr lang="en-GB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— complementary value </a:t>
            </a: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GB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demonstrated, </a:t>
            </a:r>
            <a:r>
              <a:rPr lang="en-GB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fully integrated</a:t>
            </a:r>
          </a:p>
        </p:txBody>
      </p:sp>
    </p:spTree>
    <p:extLst>
      <p:ext uri="{BB962C8B-B14F-4D97-AF65-F5344CB8AC3E}">
        <p14:creationId xmlns:p14="http://schemas.microsoft.com/office/powerpoint/2010/main" val="2354611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Bar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00AA3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Title"/>
          <p:cNvSpPr txBox="1"/>
          <p:nvPr/>
        </p:nvSpPr>
        <p:spPr>
          <a:xfrm>
            <a:off x="304800" y="114300"/>
            <a:ext cx="1097280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r>
              <a:rPr lang="en-US" sz="3200" b="1" dirty="0">
                <a:solidFill>
                  <a:srgbClr val="FFFFFF"/>
                </a:solidFill>
                <a:latin typeface="Arial" pitchFamily="34" charset="0"/>
              </a:rPr>
              <a:t> 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RECOMMENDATIONS</a:t>
            </a:r>
          </a:p>
        </p:txBody>
      </p:sp>
      <p:sp>
        <p:nvSpPr>
          <p:cNvPr id="4" name="Content"/>
          <p:cNvSpPr txBox="1"/>
          <p:nvPr/>
        </p:nvSpPr>
        <p:spPr>
          <a:xfrm>
            <a:off x="304800" y="1257300"/>
            <a:ext cx="11582400" cy="56007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spcBef>
                <a:spcPts val="400"/>
              </a:spcBef>
              <a:spcAft>
                <a:spcPts val="20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Findings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UAV photogrammetry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SLAM LiDAR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successfully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addresses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Lusaka City's critical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spatial data gaps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Achieved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high-accuracy 3D models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UAV RMS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0.125 m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 SLAM ICP RMSE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0.229 m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Multi-scale approach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bridges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strategic city planning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detailed engineering design</a:t>
            </a:r>
          </a:p>
          <a:p>
            <a:pPr marL="0" indent="0" algn="just">
              <a:spcBef>
                <a:spcPts val="400"/>
              </a:spcBef>
              <a:spcAft>
                <a:spcPts val="20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Zambian planning authorities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adopt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UAV photogrammetry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primary tool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routine city-wide mapping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Deploy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SLAM LiDAR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strategically for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complex engineering projects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requiring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ground-level precision</a:t>
            </a:r>
          </a:p>
          <a:p>
            <a:pPr marL="457200" indent="-457200" algn="just">
              <a:spcBef>
                <a:spcPts val="200"/>
              </a:spcBef>
              <a:spcAft>
                <a:spcPts val="100"/>
              </a:spcAft>
              <a:buChar char="•"/>
            </a:pP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Integrate outputs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into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GIS/BIM platforms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support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Smart-City planning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Lusaka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aligned with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SDG 9</a:t>
            </a:r>
          </a:p>
        </p:txBody>
      </p:sp>
      <p:pic>
        <p:nvPicPr>
          <p:cNvPr id="5" name="EIZ Logo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88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Num"/>
          <p:cNvSpPr txBox="1"/>
          <p:nvPr/>
        </p:nvSpPr>
        <p:spPr>
          <a:xfrm>
            <a:off x="11582400" y="6248700"/>
            <a:ext cx="6096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400" b="0" dirty="0">
                <a:solidFill>
                  <a:srgbClr val="000000"/>
                </a:solidFill>
                <a:latin typeface="Arial" pitchFamily="34" charset="0"/>
              </a:rPr>
              <a:t>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4">
          <a:extLst>
            <a:ext uri="{FF2B5EF4-FFF2-40B4-BE49-F238E27FC236}">
              <a16:creationId xmlns:a16="http://schemas.microsoft.com/office/drawing/2014/main" id="{09A789F1-929E-E7EC-39F3-F6E134FD0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12">
            <a:extLst>
              <a:ext uri="{FF2B5EF4-FFF2-40B4-BE49-F238E27FC236}">
                <a16:creationId xmlns:a16="http://schemas.microsoft.com/office/drawing/2014/main" id="{445660C3-B095-BB5C-31CE-7911806331F5}"/>
              </a:ext>
            </a:extLst>
          </p:cNvPr>
          <p:cNvGrpSpPr/>
          <p:nvPr/>
        </p:nvGrpSpPr>
        <p:grpSpPr>
          <a:xfrm>
            <a:off x="6185280" y="2529638"/>
            <a:ext cx="4630932" cy="733827"/>
            <a:chOff x="0" y="-47625"/>
            <a:chExt cx="1829504" cy="289907"/>
          </a:xfrm>
        </p:grpSpPr>
        <p:sp>
          <p:nvSpPr>
            <p:cNvPr id="96" name="Google Shape;96;p12">
              <a:extLst>
                <a:ext uri="{FF2B5EF4-FFF2-40B4-BE49-F238E27FC236}">
                  <a16:creationId xmlns:a16="http://schemas.microsoft.com/office/drawing/2014/main" id="{8085E116-F056-51D2-C952-5D91B248F533}"/>
                </a:ext>
              </a:extLst>
            </p:cNvPr>
            <p:cNvSpPr/>
            <p:nvPr/>
          </p:nvSpPr>
          <p:spPr>
            <a:xfrm>
              <a:off x="0" y="0"/>
              <a:ext cx="1829504" cy="242282"/>
            </a:xfrm>
            <a:custGeom>
              <a:avLst/>
              <a:gdLst/>
              <a:ahLst/>
              <a:cxnLst/>
              <a:rect l="l" t="t" r="r" b="b"/>
              <a:pathLst>
                <a:path w="1829504" h="242282" extrusionOk="0">
                  <a:moveTo>
                    <a:pt x="89162" y="0"/>
                  </a:moveTo>
                  <a:lnTo>
                    <a:pt x="1740342" y="0"/>
                  </a:lnTo>
                  <a:cubicBezTo>
                    <a:pt x="1789585" y="0"/>
                    <a:pt x="1829504" y="39919"/>
                    <a:pt x="1829504" y="89162"/>
                  </a:cubicBezTo>
                  <a:lnTo>
                    <a:pt x="1829504" y="153120"/>
                  </a:lnTo>
                  <a:cubicBezTo>
                    <a:pt x="1829504" y="202363"/>
                    <a:pt x="1789585" y="242282"/>
                    <a:pt x="1740342" y="242282"/>
                  </a:cubicBezTo>
                  <a:lnTo>
                    <a:pt x="89162" y="242282"/>
                  </a:lnTo>
                  <a:cubicBezTo>
                    <a:pt x="39919" y="242282"/>
                    <a:pt x="0" y="202363"/>
                    <a:pt x="0" y="153120"/>
                  </a:cubicBezTo>
                  <a:lnTo>
                    <a:pt x="0" y="89162"/>
                  </a:lnTo>
                  <a:cubicBezTo>
                    <a:pt x="0" y="39919"/>
                    <a:pt x="39919" y="0"/>
                    <a:pt x="8916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/>
              <a:endParaRPr sz="1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" name="Google Shape;97;p12">
              <a:extLst>
                <a:ext uri="{FF2B5EF4-FFF2-40B4-BE49-F238E27FC236}">
                  <a16:creationId xmlns:a16="http://schemas.microsoft.com/office/drawing/2014/main" id="{A23FCC65-2103-8FA2-9F24-917CB73DD91B}"/>
                </a:ext>
              </a:extLst>
            </p:cNvPr>
            <p:cNvSpPr txBox="1"/>
            <p:nvPr/>
          </p:nvSpPr>
          <p:spPr>
            <a:xfrm>
              <a:off x="0" y="-47625"/>
              <a:ext cx="1829504" cy="289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86611"/>
                </a:lnSpc>
              </a:pPr>
              <a:endParaRPr sz="120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</p:grpSp>
      <p:grpSp>
        <p:nvGrpSpPr>
          <p:cNvPr id="106" name="Google Shape;106;p12">
            <a:extLst>
              <a:ext uri="{FF2B5EF4-FFF2-40B4-BE49-F238E27FC236}">
                <a16:creationId xmlns:a16="http://schemas.microsoft.com/office/drawing/2014/main" id="{7B3D474F-CDD1-2456-FE5B-860620E8E139}"/>
              </a:ext>
            </a:extLst>
          </p:cNvPr>
          <p:cNvGrpSpPr/>
          <p:nvPr/>
        </p:nvGrpSpPr>
        <p:grpSpPr>
          <a:xfrm>
            <a:off x="685800" y="4203973"/>
            <a:ext cx="4630932" cy="733827"/>
            <a:chOff x="0" y="-47625"/>
            <a:chExt cx="1829504" cy="289907"/>
          </a:xfrm>
        </p:grpSpPr>
        <p:sp>
          <p:nvSpPr>
            <p:cNvPr id="107" name="Google Shape;107;p12">
              <a:extLst>
                <a:ext uri="{FF2B5EF4-FFF2-40B4-BE49-F238E27FC236}">
                  <a16:creationId xmlns:a16="http://schemas.microsoft.com/office/drawing/2014/main" id="{9D8D9C8B-730F-E70E-F9D8-A43B5781CA70}"/>
                </a:ext>
              </a:extLst>
            </p:cNvPr>
            <p:cNvSpPr/>
            <p:nvPr/>
          </p:nvSpPr>
          <p:spPr>
            <a:xfrm>
              <a:off x="0" y="0"/>
              <a:ext cx="1829504" cy="242282"/>
            </a:xfrm>
            <a:custGeom>
              <a:avLst/>
              <a:gdLst/>
              <a:ahLst/>
              <a:cxnLst/>
              <a:rect l="l" t="t" r="r" b="b"/>
              <a:pathLst>
                <a:path w="1829504" h="242282" extrusionOk="0">
                  <a:moveTo>
                    <a:pt x="89162" y="0"/>
                  </a:moveTo>
                  <a:lnTo>
                    <a:pt x="1740342" y="0"/>
                  </a:lnTo>
                  <a:cubicBezTo>
                    <a:pt x="1789585" y="0"/>
                    <a:pt x="1829504" y="39919"/>
                    <a:pt x="1829504" y="89162"/>
                  </a:cubicBezTo>
                  <a:lnTo>
                    <a:pt x="1829504" y="153120"/>
                  </a:lnTo>
                  <a:cubicBezTo>
                    <a:pt x="1829504" y="202363"/>
                    <a:pt x="1789585" y="242282"/>
                    <a:pt x="1740342" y="242282"/>
                  </a:cubicBezTo>
                  <a:lnTo>
                    <a:pt x="89162" y="242282"/>
                  </a:lnTo>
                  <a:cubicBezTo>
                    <a:pt x="39919" y="242282"/>
                    <a:pt x="0" y="202363"/>
                    <a:pt x="0" y="153120"/>
                  </a:cubicBezTo>
                  <a:lnTo>
                    <a:pt x="0" y="89162"/>
                  </a:lnTo>
                  <a:cubicBezTo>
                    <a:pt x="0" y="39919"/>
                    <a:pt x="39919" y="0"/>
                    <a:pt x="8916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/>
              <a:endParaRPr sz="1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1B27F8DC-73C5-6E1B-B05D-CCA4CE18D09E}"/>
                </a:ext>
              </a:extLst>
            </p:cNvPr>
            <p:cNvSpPr txBox="1"/>
            <p:nvPr/>
          </p:nvSpPr>
          <p:spPr>
            <a:xfrm>
              <a:off x="0" y="-47625"/>
              <a:ext cx="1829504" cy="289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86611"/>
                </a:lnSpc>
              </a:pPr>
              <a:endParaRPr sz="120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</p:grpSp>
      <p:sp>
        <p:nvSpPr>
          <p:cNvPr id="126" name="Google Shape;126;p12">
            <a:extLst>
              <a:ext uri="{FF2B5EF4-FFF2-40B4-BE49-F238E27FC236}">
                <a16:creationId xmlns:a16="http://schemas.microsoft.com/office/drawing/2014/main" id="{8F596F50-853C-62C3-ED2B-A796CC10441B}"/>
              </a:ext>
            </a:extLst>
          </p:cNvPr>
          <p:cNvSpPr/>
          <p:nvPr/>
        </p:nvSpPr>
        <p:spPr>
          <a:xfrm>
            <a:off x="0" y="6696823"/>
            <a:ext cx="12192000" cy="158750"/>
          </a:xfrm>
          <a:custGeom>
            <a:avLst/>
            <a:gdLst/>
            <a:ahLst/>
            <a:cxnLst/>
            <a:rect l="l" t="t" r="r" b="b"/>
            <a:pathLst>
              <a:path w="18288000" h="238125" extrusionOk="0">
                <a:moveTo>
                  <a:pt x="0" y="0"/>
                </a:moveTo>
                <a:lnTo>
                  <a:pt x="18288000" y="0"/>
                </a:lnTo>
                <a:lnTo>
                  <a:pt x="18288000" y="238125"/>
                </a:lnTo>
                <a:lnTo>
                  <a:pt x="0" y="238125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pPr defTabSz="609630"/>
            <a:endParaRPr lang="en-ZM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Google Shape;127;p12">
            <a:extLst>
              <a:ext uri="{FF2B5EF4-FFF2-40B4-BE49-F238E27FC236}">
                <a16:creationId xmlns:a16="http://schemas.microsoft.com/office/drawing/2014/main" id="{D23068E6-B33E-FA87-17AC-D1100041FA1A}"/>
              </a:ext>
            </a:extLst>
          </p:cNvPr>
          <p:cNvSpPr/>
          <p:nvPr/>
        </p:nvSpPr>
        <p:spPr>
          <a:xfrm>
            <a:off x="0" y="-10948"/>
            <a:ext cx="12192000" cy="158750"/>
          </a:xfrm>
          <a:custGeom>
            <a:avLst/>
            <a:gdLst/>
            <a:ahLst/>
            <a:cxnLst/>
            <a:rect l="l" t="t" r="r" b="b"/>
            <a:pathLst>
              <a:path w="18288000" h="238125" extrusionOk="0">
                <a:moveTo>
                  <a:pt x="0" y="0"/>
                </a:moveTo>
                <a:lnTo>
                  <a:pt x="18288000" y="0"/>
                </a:lnTo>
                <a:lnTo>
                  <a:pt x="18288000" y="238125"/>
                </a:lnTo>
                <a:lnTo>
                  <a:pt x="0" y="2381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/>
          <a:lstStyle/>
          <a:p>
            <a:pPr defTabSz="609630"/>
            <a:endParaRPr lang="en-ZM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9" name="Google Shape;139;p12">
            <a:extLst>
              <a:ext uri="{FF2B5EF4-FFF2-40B4-BE49-F238E27FC236}">
                <a16:creationId xmlns:a16="http://schemas.microsoft.com/office/drawing/2014/main" id="{3EC743DF-9702-1146-4E5C-8227FA6B01C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431042"/>
            <a:ext cx="361815" cy="357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EIZ Green Logo">
            <a:extLst>
              <a:ext uri="{FF2B5EF4-FFF2-40B4-BE49-F238E27FC236}">
                <a16:creationId xmlns:a16="http://schemas.microsoft.com/office/drawing/2014/main" id="{F1DD895A-4A1F-ADDD-6DC6-10214B8CD53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1" y="5962996"/>
            <a:ext cx="809700" cy="733827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17BD344-48CE-70DC-7EBD-5511442A6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0332"/>
            <a:ext cx="10515600" cy="88903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REFERENCES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684BD81-79DE-635A-636C-06C7E6B5D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838200"/>
            <a:ext cx="11734799" cy="5717416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120000"/>
              </a:lnSpc>
              <a:spcBef>
                <a:spcPts val="0"/>
              </a:spcBef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Al-Saeed, Y., Al-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Naser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and Al-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Adwan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(2023). "A Review on the Integration of GIS and BIM for Smart City." IOP Conference Series: Earth and Environmental Science, 1159(1).</a:t>
            </a:r>
          </a:p>
          <a:p>
            <a:pPr marL="285750" indent="-285750" algn="just">
              <a:lnSpc>
                <a:spcPct val="120000"/>
              </a:lnSpc>
              <a:spcBef>
                <a:spcPts val="0"/>
              </a:spcBef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Ali, F. (2020) "Unmanned Aerial Vehicles (UAVs) in urban land regularisation process. Opportunities and challenges." African Journal on Land Policy and Geospatial Sciences, 3(1), pp. 1–10.</a:t>
            </a:r>
          </a:p>
          <a:p>
            <a:pPr marL="285750" indent="-285750" algn="just">
              <a:lnSpc>
                <a:spcPct val="120000"/>
              </a:lnSpc>
              <a:spcBef>
                <a:spcPts val="0"/>
              </a:spcBef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Droeschel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 and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Behnke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(2018) "Efficient Continuous-time SLAM for 3D Lidar-based Online Mapping." Proceedings of the International Conference on Robotics and Automation (ICRA), pp. 1-8.</a:t>
            </a:r>
          </a:p>
          <a:p>
            <a:pPr marL="285750" indent="-285750" algn="just">
              <a:lnSpc>
                <a:spcPct val="120000"/>
              </a:lnSpc>
              <a:spcBef>
                <a:spcPts val="0"/>
              </a:spcBef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Hu, D. and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Minner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(2023) "UAVs and 3D City Modelling to Aid Urban Planning and Historic Preservation: A Systematic Review." Remote Sensing, 15(23), p. 5507.</a:t>
            </a:r>
          </a:p>
          <a:p>
            <a:pPr marL="285750" indent="-285750" algn="just">
              <a:lnSpc>
                <a:spcPct val="120000"/>
              </a:lnSpc>
              <a:spcBef>
                <a:spcPts val="0"/>
              </a:spcBef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Nüchter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Lingemann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 and Hertzberg, J. (2007) "6D SLAM - 3D Mapping Outdoor Environments." Journal of Field Robotics, 24(8–9), pp. 699–722.</a:t>
            </a:r>
          </a:p>
          <a:p>
            <a:pPr marL="285750" indent="-285750" algn="just">
              <a:lnSpc>
                <a:spcPct val="120000"/>
              </a:lnSpc>
              <a:spcBef>
                <a:spcPts val="0"/>
              </a:spcBef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Nyimbili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P. H.,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Demirel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H.,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Şeker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 Z. and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Erden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T. (2016) "Structure From Motion (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SfM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Approaches &amp; Applications." International Scientific Conference on Applied Sciences, Antalya, Turkey.</a:t>
            </a:r>
          </a:p>
          <a:p>
            <a:endParaRPr lang="en-ZM" sz="2000" dirty="0"/>
          </a:p>
        </p:txBody>
      </p:sp>
    </p:spTree>
    <p:extLst>
      <p:ext uri="{BB962C8B-B14F-4D97-AF65-F5344CB8AC3E}">
        <p14:creationId xmlns:p14="http://schemas.microsoft.com/office/powerpoint/2010/main" val="674140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0" y="4368225"/>
            <a:ext cx="754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ATTENTION.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28422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01C33A-67B1-51C2-0224-5C4FAD6ECB87}"/>
              </a:ext>
            </a:extLst>
          </p:cNvPr>
          <p:cNvSpPr/>
          <p:nvPr/>
        </p:nvSpPr>
        <p:spPr>
          <a:xfrm>
            <a:off x="5410200" y="5054025"/>
            <a:ext cx="198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61A4E61-EFF9-4DAB-64BE-D8234F818B3D}"/>
              </a:ext>
            </a:extLst>
          </p:cNvPr>
          <p:cNvSpPr/>
          <p:nvPr/>
        </p:nvSpPr>
        <p:spPr>
          <a:xfrm>
            <a:off x="1752600" y="4114800"/>
            <a:ext cx="9296400" cy="1676400"/>
          </a:xfrm>
          <a:prstGeom prst="roundRect">
            <a:avLst/>
          </a:prstGeom>
          <a:noFill/>
          <a:ln w="38100">
            <a:solidFill>
              <a:srgbClr val="00AA3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M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 rot="20235361">
            <a:off x="1599200" y="1419838"/>
            <a:ext cx="8229600" cy="2438401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en-US" sz="15000" b="1" dirty="0">
                <a:solidFill>
                  <a:srgbClr val="FF0000"/>
                </a:solidFill>
                <a:latin typeface="Edwardian Script ITC" panose="030303020407070D0804" pitchFamily="66" charset="0"/>
              </a:rPr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336</TotalTime>
  <Words>1149</Words>
  <Application>Microsoft Office PowerPoint</Application>
  <PresentationFormat>Widescreen</PresentationFormat>
  <Paragraphs>146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Calibri Light</vt:lpstr>
      <vt:lpstr>Edwardian Script ITC</vt:lpstr>
      <vt:lpstr>Times New Roman</vt:lpstr>
      <vt:lpstr>Wingdings</vt:lpstr>
      <vt:lpstr>Office Theme</vt:lpstr>
      <vt:lpstr>1_Office Theme</vt:lpstr>
      <vt:lpstr>2026 ENGINEERING INSTITUTION OF ZAMBIA SYMPOSIUM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P27_Presentation_040426_Final</dc:title>
  <dc:creator>Musoka Nyongolo;Penjani Nyimbili</dc:creator>
  <cp:lastModifiedBy>Reviewer</cp:lastModifiedBy>
  <cp:revision>133</cp:revision>
  <dcterms:created xsi:type="dcterms:W3CDTF">2010-10-03T08:05:00Z</dcterms:created>
  <dcterms:modified xsi:type="dcterms:W3CDTF">2026-04-04T15:07:36Z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DCD78AD881EE4DE9BC671C63386891F3</vt:lpwstr>
  </property>
  <property fmtid="{D5CDD505-2E9C-101B-9397-08002B2CF9AE}" pid="3" name="KSOProductBuildVer">
    <vt:lpwstr>2057-11.2.0.11486</vt:lpwstr>
  </property>
</Properties>
</file>