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315" r:id="rId3"/>
    <p:sldId id="316" r:id="rId4"/>
    <p:sldId id="317" r:id="rId5"/>
    <p:sldId id="318" r:id="rId6"/>
    <p:sldId id="319" r:id="rId7"/>
    <p:sldId id="320" r:id="rId8"/>
    <p:sldId id="311" r:id="rId9"/>
    <p:sldId id="313" r:id="rId10"/>
    <p:sldId id="312" r:id="rId11"/>
    <p:sldId id="310" r:id="rId12"/>
    <p:sldId id="309" r:id="rId13"/>
    <p:sldId id="308" r:id="rId14"/>
    <p:sldId id="307" r:id="rId15"/>
    <p:sldId id="305" r:id="rId16"/>
    <p:sldId id="306" r:id="rId17"/>
    <p:sldId id="294" r:id="rId18"/>
    <p:sldId id="285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A3F"/>
    <a:srgbClr val="0AAA3F"/>
    <a:srgbClr val="0BB945"/>
    <a:srgbClr val="0DE154"/>
    <a:srgbClr val="00D65E"/>
    <a:srgbClr val="00D684"/>
    <a:srgbClr val="00CC99"/>
    <a:srgbClr val="418784"/>
    <a:srgbClr val="0000CC"/>
    <a:srgbClr val="C808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075BD43-0E32-4FF2-99A3-1B9546ED300F}" v="1" dt="2026-04-04T15:15:24.8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0" autoAdjust="0"/>
    <p:restoredTop sz="84575" autoAdjust="0"/>
  </p:normalViewPr>
  <p:slideViewPr>
    <p:cSldViewPr>
      <p:cViewPr varScale="1">
        <p:scale>
          <a:sx n="74" d="100"/>
          <a:sy n="74" d="100"/>
        </p:scale>
        <p:origin x="734" y="6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8352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2" d="100"/>
          <a:sy n="62" d="100"/>
        </p:scale>
        <p:origin x="3226" y="7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269C5CC-7190-0862-6673-E65E3FEAC24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F63A82-5F65-F7BD-8855-91096A85C9D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5E19F0-A03E-4ECA-872D-68F786CF36D2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94ADE2-F588-D48F-4286-D4BE279635C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C420F2-5DA1-B2C8-E0F4-839C906A4A6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C73BC5-5260-434E-BA1A-238BC51F21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4190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2E971B-3D69-4AB9-A68F-D91977402CFF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E45C95-29BE-4CC5-9B52-8991A9B030C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Zambia </a:t>
            </a:r>
            <a:r>
              <a:rPr lang="en-US" dirty="0">
                <a:solidFill>
                  <a:srgbClr val="1F1F1F"/>
                </a:solidFill>
                <a:effectLst/>
                <a:latin typeface="Google Sans Text"/>
              </a:rPr>
              <a:t>This presentation is designed for a technical audience, focusing on the systemic restructuring of agricultural mechanization in Zambia from an asset-based model to a performance-engineered service.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45C95-29BE-4CC5-9B52-8991A9B030C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9850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srgbClr val="1F1F1F"/>
                </a:solidFill>
                <a:effectLst/>
                <a:latin typeface="Google Sans Text"/>
              </a:rPr>
              <a:t>Speaker Notes:</a:t>
            </a:r>
            <a:r>
              <a:rPr lang="en-US" dirty="0">
                <a:solidFill>
                  <a:srgbClr val="1F1F1F"/>
                </a:solidFill>
                <a:effectLst/>
                <a:latin typeface="Google Sans Text"/>
              </a:rPr>
              <a:t> We are seeing a critical mismatch between available farm power and the narrowing windows for land preparation caused by climate variability.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45C95-29BE-4CC5-9B52-8991A9B030C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0193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1F1F1F"/>
                </a:solidFill>
                <a:effectLst/>
                <a:latin typeface="Google Sans Text"/>
              </a:rPr>
              <a:t>To solve this, we must treat mechanization as a systems engineering challenge where every variable—from fuel to uptime—is measurable and improvable.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45C95-29BE-4CC5-9B52-8991A9B030C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8088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srgbClr val="1F1F1F"/>
                </a:solidFill>
                <a:effectLst/>
                <a:latin typeface="Google Sans Text"/>
              </a:rPr>
              <a:t>Speaker Notes:</a:t>
            </a:r>
            <a:r>
              <a:rPr lang="en-US" dirty="0">
                <a:solidFill>
                  <a:srgbClr val="1F1F1F"/>
                </a:solidFill>
                <a:effectLst/>
                <a:latin typeface="Google Sans Text"/>
              </a:rPr>
              <a:t> We are moving away from the subsidy-driven model of giving tractors to individuals, which leads to idle iron and high costs.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45C95-29BE-4CC5-9B52-8991A9B030C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5333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rgbClr val="1F1F1F"/>
                </a:solidFill>
                <a:effectLst/>
                <a:latin typeface="Google Sans Text"/>
              </a:rPr>
              <a:t> These four pillars act as interdependent subsystems. If one fails, the efficiency of the entire national system drops.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45C95-29BE-4CC5-9B52-8991A9B030C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5871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DEC14C4-D223-77C0-8024-A1AE110AB2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292" y="5961349"/>
            <a:ext cx="688908" cy="7011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2247900" y="1600200"/>
            <a:ext cx="7696200" cy="914400"/>
          </a:xfrm>
          <a:noFill/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rgbClr val="0AAA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 ENGINEERING INSTITUTION OF ZAMBIA SYMPOSIUM</a:t>
            </a:r>
            <a:endParaRPr lang="en-US" sz="2400" dirty="0">
              <a:solidFill>
                <a:srgbClr val="0AAA3F"/>
              </a:solidFill>
            </a:endParaRPr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304799" y="2790818"/>
            <a:ext cx="11582400" cy="1139525"/>
          </a:xfrm>
          <a:noFill/>
        </p:spPr>
        <p:txBody>
          <a:bodyPr>
            <a:no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Integrating Circular Economy, Digital Platforms, and Engineering Design; A National Mechanization-as-a-Service (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MaaS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Model for</a:t>
            </a:r>
            <a:br>
              <a:rPr lang="en-US" dirty="0">
                <a:solidFill>
                  <a:srgbClr val="1F1F1F"/>
                </a:solidFill>
                <a:effectLst/>
                <a:latin typeface="Google Sans Text"/>
              </a:rPr>
            </a:br>
            <a:endParaRPr lang="en-US" dirty="0">
              <a:solidFill>
                <a:srgbClr val="1F1F1F"/>
              </a:solidFill>
              <a:effectLst/>
              <a:latin typeface="Google Sans Text"/>
            </a:endParaRPr>
          </a:p>
        </p:txBody>
      </p:sp>
      <p:pic>
        <p:nvPicPr>
          <p:cNvPr id="6" name="Picture 5" descr="EIZ Green Logo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57800" y="83150"/>
            <a:ext cx="1676400" cy="160020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7" name="Subtitle 2"/>
          <p:cNvSpPr txBox="1"/>
          <p:nvPr/>
        </p:nvSpPr>
        <p:spPr>
          <a:xfrm>
            <a:off x="3076574" y="4495800"/>
            <a:ext cx="6981825" cy="99060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2570480" indent="-2570480" algn="l">
              <a:spcBef>
                <a:spcPts val="0"/>
              </a:spcBef>
            </a:pPr>
            <a:r>
              <a:rPr lang="en-US" sz="2400" b="1" dirty="0">
                <a:solidFill>
                  <a:srgbClr val="00AA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PRESENTER	: Joseph Mwape Chileshe</a:t>
            </a:r>
          </a:p>
          <a:p>
            <a:pPr marL="2570480" indent="-2570480" algn="l">
              <a:spcBef>
                <a:spcPts val="0"/>
              </a:spcBef>
            </a:pPr>
            <a:r>
              <a:rPr lang="en-US" sz="2400" b="1" dirty="0">
                <a:solidFill>
                  <a:srgbClr val="00AA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	:	</a:t>
            </a:r>
            <a:r>
              <a:rPr lang="en-GB" sz="2400" b="1" dirty="0">
                <a:solidFill>
                  <a:srgbClr val="00AA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Friday 15</a:t>
            </a:r>
            <a:r>
              <a:rPr lang="en-GB" sz="2400" b="1" baseline="30000" dirty="0">
                <a:solidFill>
                  <a:srgbClr val="00AA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2400" b="1" dirty="0">
                <a:solidFill>
                  <a:srgbClr val="00AA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April 2026</a:t>
            </a:r>
            <a:endParaRPr lang="en-US" sz="2400" dirty="0">
              <a:solidFill>
                <a:srgbClr val="00AA3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811235" y="5914990"/>
            <a:ext cx="656952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70480" indent="-2570480"/>
            <a:r>
              <a:rPr lang="en-GB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Avani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 Victoria Falls Resort, Livingstone, Zambia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33F06-75E7-2A3C-0474-DFB7212FC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pPr lvl="0" rtl="0"/>
            <a:r>
              <a:rPr lang="en-US" b="1" dirty="0">
                <a:effectLst/>
              </a:rPr>
              <a:t>Problem Context (System Overview)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03A252-C610-9E52-0405-4A6E9A6246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47800"/>
            <a:ext cx="5181600" cy="4729163"/>
          </a:xfrm>
        </p:spPr>
        <p:txBody>
          <a:bodyPr>
            <a:normAutofit/>
          </a:bodyPr>
          <a:lstStyle/>
          <a:p>
            <a:pPr lvl="0" rtl="0"/>
            <a:r>
              <a:rPr lang="en-US" sz="2600" b="1" dirty="0">
                <a:effectLst/>
              </a:rPr>
              <a:t>Smallholder Dominance:</a:t>
            </a:r>
            <a:r>
              <a:rPr lang="en-US" sz="2600" dirty="0">
                <a:effectLst/>
              </a:rPr>
              <a:t> 80% of farms &lt;5 ha; fragmented plot geometries.</a:t>
            </a:r>
          </a:p>
          <a:p>
            <a:pPr lvl="0" rtl="0"/>
            <a:r>
              <a:rPr lang="en-US" sz="2600" b="1" dirty="0">
                <a:effectLst/>
              </a:rPr>
              <a:t>Power Deficit:</a:t>
            </a:r>
            <a:r>
              <a:rPr lang="en-US" sz="2600" dirty="0">
                <a:effectLst/>
              </a:rPr>
              <a:t> Reliance on manual/animal traction limits field capacity.</a:t>
            </a:r>
          </a:p>
          <a:p>
            <a:pPr lvl="0" rtl="0"/>
            <a:r>
              <a:rPr lang="en-US" sz="2600" b="1" dirty="0">
                <a:effectLst/>
              </a:rPr>
              <a:t>Climate Risk:</a:t>
            </a:r>
            <a:r>
              <a:rPr lang="en-US" sz="2600" dirty="0">
                <a:effectLst/>
              </a:rPr>
              <a:t> Compressed planting windows due to erratic rainfall.</a:t>
            </a:r>
          </a:p>
          <a:p>
            <a:pPr lvl="0" rtl="0"/>
            <a:r>
              <a:rPr lang="en-US" sz="2600" b="1" dirty="0">
                <a:effectLst/>
              </a:rPr>
              <a:t>Economic Barrier:</a:t>
            </a:r>
            <a:r>
              <a:rPr lang="en-US" sz="2600" dirty="0">
                <a:effectLst/>
              </a:rPr>
              <a:t> High capital cost and limited credit for ownership.</a:t>
            </a:r>
          </a:p>
          <a:p>
            <a:pPr marL="0" lvl="0" indent="0" rtl="0">
              <a:buNone/>
            </a:pPr>
            <a:endParaRPr lang="en-US" sz="2400" dirty="0">
              <a:effectLst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014FF4-5703-4B21-1950-23D456C52DC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>
            <a:fillRect/>
          </a:stretch>
        </p:blipFill>
        <p:spPr>
          <a:xfrm>
            <a:off x="6172200" y="1447800"/>
            <a:ext cx="5631516" cy="4729163"/>
          </a:xfrm>
          <a:prstGeom prst="rect">
            <a:avLst/>
          </a:prstGeom>
          <a:noFill/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21F208-AC56-F7EB-A3B8-C7B014ED254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82" y="6019800"/>
            <a:ext cx="695004" cy="70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528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CEBB0-2CE8-99A5-4441-5FE6208A80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7875"/>
          </a:xfrm>
        </p:spPr>
        <p:txBody>
          <a:bodyPr anchor="ctr">
            <a:normAutofit/>
          </a:bodyPr>
          <a:lstStyle/>
          <a:p>
            <a:pPr lvl="0" rtl="0"/>
            <a:r>
              <a:rPr lang="en-US" sz="4000" b="1" dirty="0">
                <a:effectLst/>
              </a:rPr>
              <a:t>Engineering Problem Definition (Quantified Gaps)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6FF515-0C4C-BB55-DE08-39F86445F7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143000"/>
            <a:ext cx="5181600" cy="5486400"/>
          </a:xfrm>
        </p:spPr>
        <p:txBody>
          <a:bodyPr>
            <a:normAutofit/>
          </a:bodyPr>
          <a:lstStyle/>
          <a:p>
            <a:pPr lvl="0" rtl="0"/>
            <a:r>
              <a:rPr lang="en-US" sz="2400" b="1" dirty="0">
                <a:effectLst/>
              </a:rPr>
              <a:t>Low Effective Field Capacity:</a:t>
            </a:r>
            <a:r>
              <a:rPr lang="en-US" sz="2400" dirty="0">
                <a:effectLst/>
              </a:rPr>
              <a:t> Measured in ha/h; restricted by fragmentation.</a:t>
            </a:r>
          </a:p>
          <a:p>
            <a:pPr lvl="0" rtl="0"/>
            <a:r>
              <a:rPr lang="en-US" sz="2400" b="1" dirty="0">
                <a:effectLst/>
              </a:rPr>
              <a:t>High Energy Intensity:</a:t>
            </a:r>
            <a:r>
              <a:rPr lang="en-US" sz="2400" dirty="0">
                <a:effectLst/>
              </a:rPr>
              <a:t> Excessive L/ha in high-draft plough systems.</a:t>
            </a:r>
          </a:p>
          <a:p>
            <a:pPr lvl="0" rtl="0"/>
            <a:r>
              <a:rPr lang="en-US" sz="2400" b="1" dirty="0">
                <a:effectLst/>
              </a:rPr>
              <a:t>Low Operational Efficiency:</a:t>
            </a:r>
            <a:r>
              <a:rPr lang="en-US" sz="2400" dirty="0">
                <a:effectLst/>
              </a:rPr>
              <a:t> Significant % losses in travel and setup.</a:t>
            </a:r>
          </a:p>
          <a:p>
            <a:pPr lvl="0" rtl="0"/>
            <a:r>
              <a:rPr lang="en-US" sz="2400" b="1" dirty="0">
                <a:effectLst/>
              </a:rPr>
              <a:t>High Lifecycle Cost:</a:t>
            </a:r>
            <a:r>
              <a:rPr lang="en-US" sz="2400" dirty="0">
                <a:effectLst/>
              </a:rPr>
              <a:t> USD/ha inflated by low utilization.</a:t>
            </a:r>
          </a:p>
          <a:p>
            <a:pPr lvl="0" rtl="0"/>
            <a:r>
              <a:rPr lang="en-US" sz="2400" b="1" dirty="0">
                <a:effectLst/>
              </a:rPr>
              <a:t>Uptime Deficit:</a:t>
            </a:r>
            <a:r>
              <a:rPr lang="en-US" sz="2400" dirty="0">
                <a:effectLst/>
              </a:rPr>
              <a:t> Low % ratio due to reactive maintenance.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FE0D87-6AC2-C662-04FD-D0BB5E83827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>
            <a:fillRect/>
          </a:stretch>
        </p:blipFill>
        <p:spPr>
          <a:xfrm>
            <a:off x="6172199" y="1219200"/>
            <a:ext cx="5903735" cy="4957763"/>
          </a:xfrm>
          <a:prstGeom prst="rect">
            <a:avLst/>
          </a:prstGeom>
          <a:noFill/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08B6032-05F5-5979-0F4C-D4B65D79BDA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97" y="6156899"/>
            <a:ext cx="695004" cy="70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8106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30738-669C-51CB-6D05-2977FEFE8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7875"/>
          </a:xfrm>
        </p:spPr>
        <p:txBody>
          <a:bodyPr anchor="ctr">
            <a:normAutofit/>
          </a:bodyPr>
          <a:lstStyle/>
          <a:p>
            <a:pPr lvl="0" rtl="0"/>
            <a:r>
              <a:rPr lang="en-US" sz="4000" b="1" dirty="0">
                <a:effectLst/>
              </a:rPr>
              <a:t>Mechanization System Failure (Current Baseline)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2AFCDC-33B2-8EF9-962A-CADE2BD0F6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143000"/>
            <a:ext cx="4953000" cy="5033963"/>
          </a:xfrm>
        </p:spPr>
        <p:txBody>
          <a:bodyPr>
            <a:normAutofit/>
          </a:bodyPr>
          <a:lstStyle/>
          <a:p>
            <a:pPr lvl="0" rtl="0"/>
            <a:r>
              <a:rPr lang="en-US" sz="2400" b="1" dirty="0">
                <a:effectLst/>
              </a:rPr>
              <a:t>Utilization:</a:t>
            </a:r>
            <a:r>
              <a:rPr lang="en-US" sz="2400" dirty="0">
                <a:effectLst/>
              </a:rPr>
              <a:t> &lt;30–40% annual machine capacity.</a:t>
            </a:r>
          </a:p>
          <a:p>
            <a:pPr lvl="0" rtl="0"/>
            <a:r>
              <a:rPr lang="en-US" sz="2400" b="1" dirty="0">
                <a:effectLst/>
              </a:rPr>
              <a:t>Performance:</a:t>
            </a:r>
            <a:r>
              <a:rPr lang="en-US" sz="2400" dirty="0">
                <a:effectLst/>
              </a:rPr>
              <a:t> Unmonitored fuel consumption; no L/ha benchmarking.</a:t>
            </a:r>
          </a:p>
          <a:p>
            <a:pPr lvl="0" rtl="0"/>
            <a:r>
              <a:rPr lang="en-US" sz="2400" b="1" dirty="0">
                <a:effectLst/>
              </a:rPr>
              <a:t>Maintenance:</a:t>
            </a:r>
            <a:r>
              <a:rPr lang="en-US" sz="2400" dirty="0">
                <a:effectLst/>
              </a:rPr>
              <a:t> 100% reactive; lacks preventive scheduling.</a:t>
            </a:r>
          </a:p>
          <a:p>
            <a:pPr lvl="0" rtl="0"/>
            <a:r>
              <a:rPr lang="en-US" sz="2400" b="1" dirty="0">
                <a:effectLst/>
              </a:rPr>
              <a:t>Engineering Mismatch:</a:t>
            </a:r>
            <a:r>
              <a:rPr lang="en-US" sz="2400" dirty="0">
                <a:effectLst/>
              </a:rPr>
              <a:t> Imported equipment ill-suited for local soil/geometries.</a:t>
            </a:r>
          </a:p>
          <a:p>
            <a:pPr lvl="0" rtl="0"/>
            <a:r>
              <a:rPr lang="en-US" sz="2400" b="1" dirty="0">
                <a:effectLst/>
              </a:rPr>
              <a:t>Coordination:</a:t>
            </a:r>
            <a:r>
              <a:rPr lang="en-US" sz="2400" dirty="0">
                <a:effectLst/>
              </a:rPr>
              <a:t> Minimal digital oversight; informal scheduling.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599034-D808-DCFE-CC41-753427C51F4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>
            <a:fillRect/>
          </a:stretch>
        </p:blipFill>
        <p:spPr>
          <a:xfrm>
            <a:off x="5791200" y="1127850"/>
            <a:ext cx="6012516" cy="5049114"/>
          </a:xfrm>
          <a:prstGeom prst="rect">
            <a:avLst/>
          </a:prstGeom>
          <a:noFill/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3B5ABC3-50C5-35D5-97FA-D1B279C242F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455" y="6142285"/>
            <a:ext cx="695004" cy="70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7762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CFF351-9F44-2BB7-D74D-731D2179E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5"/>
            <a:ext cx="10744200" cy="1325563"/>
          </a:xfrm>
        </p:spPr>
        <p:txBody>
          <a:bodyPr anchor="ctr">
            <a:normAutofit/>
          </a:bodyPr>
          <a:lstStyle/>
          <a:p>
            <a:pPr lvl="0" rtl="0"/>
            <a:r>
              <a:rPr lang="en-US" sz="4000" b="1" dirty="0">
                <a:effectLst/>
              </a:rPr>
              <a:t>Conceptual Shift: From Ownership to Service System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16B212-E7F9-FD9B-4929-7FD7B9E724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1447800"/>
            <a:ext cx="5181600" cy="4729163"/>
          </a:xfrm>
        </p:spPr>
        <p:txBody>
          <a:bodyPr>
            <a:normAutofit lnSpcReduction="10000"/>
          </a:bodyPr>
          <a:lstStyle/>
          <a:p>
            <a:pPr lvl="0" rtl="0"/>
            <a:r>
              <a:rPr lang="en-US" b="1" dirty="0">
                <a:effectLst/>
              </a:rPr>
              <a:t>Asset Logic:</a:t>
            </a:r>
            <a:r>
              <a:rPr lang="en-US" dirty="0">
                <a:effectLst/>
              </a:rPr>
              <a:t> From "Equipment Ownership" to "Performance-Driven Access".</a:t>
            </a:r>
          </a:p>
          <a:p>
            <a:pPr lvl="0" rtl="0"/>
            <a:r>
              <a:rPr lang="en-US" b="1" dirty="0">
                <a:effectLst/>
              </a:rPr>
              <a:t>Operational Pivot:</a:t>
            </a:r>
            <a:r>
              <a:rPr lang="en-US" dirty="0">
                <a:effectLst/>
              </a:rPr>
              <a:t> From "Individual Machines" to "Coordinated Fleets".</a:t>
            </a:r>
          </a:p>
          <a:p>
            <a:pPr lvl="0" rtl="0"/>
            <a:r>
              <a:rPr lang="en-US" b="1" dirty="0">
                <a:effectLst/>
              </a:rPr>
              <a:t>Economic Pivot:</a:t>
            </a:r>
            <a:r>
              <a:rPr lang="en-US" dirty="0">
                <a:effectLst/>
              </a:rPr>
              <a:t> From "Asset Acquisition" to "Service Productivity".</a:t>
            </a:r>
          </a:p>
          <a:p>
            <a:pPr lvl="0" rtl="0"/>
            <a:r>
              <a:rPr lang="en-US" b="1" dirty="0">
                <a:effectLst/>
              </a:rPr>
              <a:t>Maintenance Pivot:</a:t>
            </a:r>
            <a:r>
              <a:rPr lang="en-US" dirty="0">
                <a:effectLst/>
              </a:rPr>
              <a:t> From "Break-Fix" to "Lifecycle Reliability".</a:t>
            </a:r>
          </a:p>
          <a:p>
            <a:pPr marL="0" lvl="0" indent="0" rtl="0">
              <a:buNone/>
            </a:pPr>
            <a:endParaRPr lang="en-US" dirty="0">
              <a:effectLst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772F40-6B7A-6FD6-5200-655EC336FD0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>
            <a:fillRect/>
          </a:stretch>
        </p:blipFill>
        <p:spPr>
          <a:xfrm>
            <a:off x="5715000" y="1441683"/>
            <a:ext cx="5638800" cy="4735280"/>
          </a:xfrm>
          <a:prstGeom prst="rect">
            <a:avLst/>
          </a:prstGeom>
          <a:noFill/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1D5A0F1-5619-59CA-0D43-2A9EADE5BC5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196" y="6142285"/>
            <a:ext cx="695004" cy="70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6914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1B122-C699-E2A9-FC3B-ED53EA10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pPr lvl="0" rtl="0"/>
            <a:r>
              <a:rPr lang="en-US" sz="4000" b="1" dirty="0">
                <a:effectLst/>
              </a:rPr>
              <a:t>Framework Overview (The CE–Digital–Engineering–</a:t>
            </a:r>
            <a:r>
              <a:rPr lang="en-US" sz="4000" b="1" dirty="0" err="1">
                <a:effectLst/>
              </a:rPr>
              <a:t>MaaS</a:t>
            </a:r>
            <a:r>
              <a:rPr lang="en-US" sz="4000" b="1" dirty="0">
                <a:effectLst/>
              </a:rPr>
              <a:t> Model)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48A3DF-2465-4FEB-A64F-0A6D0ABE3A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800600" cy="4351338"/>
          </a:xfrm>
        </p:spPr>
        <p:txBody>
          <a:bodyPr>
            <a:normAutofit fontScale="92500" lnSpcReduction="20000"/>
          </a:bodyPr>
          <a:lstStyle/>
          <a:p>
            <a:pPr lvl="0" rtl="0"/>
            <a:r>
              <a:rPr lang="en-US" b="1" dirty="0">
                <a:effectLst/>
              </a:rPr>
              <a:t>Circular Economy:</a:t>
            </a:r>
            <a:r>
              <a:rPr lang="en-US" dirty="0">
                <a:effectLst/>
              </a:rPr>
              <a:t> Lifecycle recovery and modular remanufacturing.</a:t>
            </a:r>
          </a:p>
          <a:p>
            <a:pPr lvl="0" rtl="0"/>
            <a:r>
              <a:rPr lang="en-US" b="1" dirty="0">
                <a:effectLst/>
              </a:rPr>
              <a:t>Digital Platforms:</a:t>
            </a:r>
            <a:r>
              <a:rPr lang="en-US" dirty="0">
                <a:effectLst/>
              </a:rPr>
              <a:t> Real-time coordination and predictive analytics.</a:t>
            </a:r>
          </a:p>
          <a:p>
            <a:pPr lvl="0" rtl="0"/>
            <a:r>
              <a:rPr lang="en-US" b="1" dirty="0">
                <a:effectLst/>
              </a:rPr>
              <a:t>Engineering Design:</a:t>
            </a:r>
            <a:r>
              <a:rPr lang="en-US" dirty="0">
                <a:effectLst/>
              </a:rPr>
              <a:t> Context-specific, soil-compatible tool optimization.</a:t>
            </a:r>
          </a:p>
          <a:p>
            <a:pPr lvl="0" rtl="0"/>
            <a:r>
              <a:rPr lang="en-US" b="1" dirty="0" err="1">
                <a:effectLst/>
              </a:rPr>
              <a:t>MaaS</a:t>
            </a:r>
            <a:r>
              <a:rPr lang="en-US" b="1" dirty="0">
                <a:effectLst/>
              </a:rPr>
              <a:t> Delivery:</a:t>
            </a:r>
            <a:r>
              <a:rPr lang="en-US" dirty="0">
                <a:effectLst/>
              </a:rPr>
              <a:t> Professionally managed fleets on a pay-per-use basis.</a:t>
            </a:r>
            <a:br>
              <a:rPr lang="en-US" dirty="0">
                <a:effectLst/>
              </a:rPr>
            </a:b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3D7817-D494-2786-0957-FC0DEA6BF89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>
            <a:fillRect/>
          </a:stretch>
        </p:blipFill>
        <p:spPr>
          <a:xfrm>
            <a:off x="5791200" y="1690688"/>
            <a:ext cx="6019800" cy="5055231"/>
          </a:xfrm>
          <a:prstGeom prst="rect">
            <a:avLst/>
          </a:prstGeom>
          <a:noFill/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D461C6C-6709-FB21-AC04-BFE2F408EEC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98" y="6079265"/>
            <a:ext cx="695004" cy="70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480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435B1E-83CF-AE26-A4D2-DE4380197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D139D4-46D9-D22F-CCCD-A28000F13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7579" y="149977"/>
            <a:ext cx="10923421" cy="726715"/>
          </a:xfrm>
        </p:spPr>
        <p:txBody>
          <a:bodyPr vert="horz" lIns="91440" tIns="45720" rIns="91440" bIns="45720" rtlCol="0" anchor="b">
            <a:normAutofit/>
          </a:bodyPr>
          <a:lstStyle/>
          <a:p>
            <a:pPr lvl="0" algn="ctr"/>
            <a:r>
              <a:rPr lang="en-US" sz="3200" b="1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Pillar 1: Circular Economy Engineering</a:t>
            </a:r>
            <a:endParaRPr lang="en-US" sz="32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BFB38B-C1CA-9374-A2A5-129C3E6426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76693" y="1143000"/>
            <a:ext cx="3847707" cy="4838308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 lvl="0"/>
            <a:r>
              <a:rPr lang="en-US" b="1" dirty="0">
                <a:effectLst/>
              </a:rPr>
              <a:t>Objective:</a:t>
            </a:r>
            <a:r>
              <a:rPr lang="en-US" dirty="0">
                <a:effectLst/>
              </a:rPr>
              <a:t> Extend service life and reduce $USD/ha$ capital cost.</a:t>
            </a:r>
          </a:p>
          <a:p>
            <a:pPr lvl="0"/>
            <a:r>
              <a:rPr lang="en-US" b="1" dirty="0">
                <a:effectLst/>
              </a:rPr>
              <a:t>Design Focus:</a:t>
            </a:r>
            <a:r>
              <a:rPr lang="en-US" dirty="0">
                <a:effectLst/>
              </a:rPr>
              <a:t> Modular components and standardized assemblies.</a:t>
            </a:r>
          </a:p>
          <a:p>
            <a:pPr lvl="0"/>
            <a:r>
              <a:rPr lang="en-US" b="1" dirty="0">
                <a:effectLst/>
              </a:rPr>
              <a:t>Recovery:</a:t>
            </a:r>
            <a:r>
              <a:rPr lang="en-US" dirty="0">
                <a:effectLst/>
              </a:rPr>
              <a:t> Local refurbishment and part reuse pathways.</a:t>
            </a:r>
          </a:p>
          <a:p>
            <a:pPr lvl="0"/>
            <a:r>
              <a:rPr lang="en-US" b="1" dirty="0">
                <a:effectLst/>
              </a:rPr>
              <a:t>Reliability:</a:t>
            </a:r>
            <a:r>
              <a:rPr lang="en-US" dirty="0">
                <a:effectLst/>
              </a:rPr>
              <a:t> Engine overhaul cycles to manage MTBF/MTTR.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CE0CA26-F683-BA47-E7F1-9120F058B29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46171" y="1295400"/>
            <a:ext cx="7410275" cy="4038599"/>
          </a:xfrm>
          <a:prstGeom prst="rect">
            <a:avLst/>
          </a:prstGeom>
          <a:noFill/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1FD67D68-9B83-C338-8342-3348D8F223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5025" y="6737718"/>
            <a:ext cx="12207200" cy="123363"/>
            <a:chOff x="-5025" y="6737718"/>
            <a:chExt cx="12207200" cy="123363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E397F34-6B84-0D3B-0F29-B1D134B3B8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9BD98075-BFC1-BE9C-7FB7-23FE55E433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8F9494A5-5C6A-EBD4-9E00-6B0D4319DC1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81308"/>
            <a:ext cx="695004" cy="70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2065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131167-173D-0CC9-72B1-FF42A876AE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844F0-6319-AF91-630B-77F91F170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8685212" cy="609600"/>
          </a:xfrm>
        </p:spPr>
        <p:txBody>
          <a:bodyPr anchor="b">
            <a:normAutofit/>
          </a:bodyPr>
          <a:lstStyle/>
          <a:p>
            <a:pPr lvl="0" rtl="0"/>
            <a:r>
              <a:rPr lang="en-US" b="1" dirty="0">
                <a:effectLst/>
              </a:rPr>
              <a:t>Pillar 2: Digital Coordination System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4BA2160-02FE-513B-AC19-879CC920395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29200" y="1371600"/>
            <a:ext cx="6852407" cy="3734562"/>
          </a:xfrm>
          <a:prstGeom prst="rect">
            <a:avLst/>
          </a:prstGeo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C07B0B-D221-4923-DFE2-93C1C2986B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371600"/>
            <a:ext cx="4418012" cy="4497388"/>
          </a:xfrm>
        </p:spPr>
        <p:txBody>
          <a:bodyPr>
            <a:normAutofit fontScale="92500" lnSpcReduction="20000"/>
          </a:bodyPr>
          <a:lstStyle/>
          <a:p>
            <a:pPr lvl="0" rtl="0"/>
            <a:r>
              <a:rPr lang="en-US" sz="2800" b="1" dirty="0">
                <a:effectLst/>
              </a:rPr>
              <a:t>The "Brain":</a:t>
            </a:r>
            <a:r>
              <a:rPr lang="en-US" sz="2800" dirty="0">
                <a:effectLst/>
              </a:rPr>
              <a:t> GPS tracking and digital booking interfaces.</a:t>
            </a:r>
          </a:p>
          <a:p>
            <a:pPr lvl="0" rtl="0"/>
            <a:r>
              <a:rPr lang="en-US" sz="2800" b="1" dirty="0">
                <a:effectLst/>
              </a:rPr>
              <a:t>Optimization:</a:t>
            </a:r>
            <a:r>
              <a:rPr lang="en-US" sz="2800" dirty="0">
                <a:effectLst/>
              </a:rPr>
              <a:t> Minimized relocation losses and optimized routing.</a:t>
            </a:r>
          </a:p>
          <a:p>
            <a:pPr lvl="0" rtl="0"/>
            <a:r>
              <a:rPr lang="en-US" sz="2800" b="1" dirty="0">
                <a:effectLst/>
              </a:rPr>
              <a:t>Intelligence:</a:t>
            </a:r>
            <a:r>
              <a:rPr lang="en-US" sz="2800" dirty="0">
                <a:effectLst/>
              </a:rPr>
              <a:t> Predictive maintenance algorithms to prevent catastrophic failure.</a:t>
            </a:r>
          </a:p>
          <a:p>
            <a:pPr lvl="0" rtl="0"/>
            <a:r>
              <a:rPr lang="en-US" sz="2800" b="1" dirty="0">
                <a:effectLst/>
              </a:rPr>
              <a:t>Transparency:</a:t>
            </a:r>
            <a:r>
              <a:rPr lang="en-US" sz="2800" dirty="0">
                <a:effectLst/>
              </a:rPr>
              <a:t> Real-time performance analytics (L/ha, ha/h).</a:t>
            </a:r>
          </a:p>
          <a:p>
            <a:pPr lvl="0" rtl="0"/>
            <a:br>
              <a:rPr lang="en-US" sz="2800" dirty="0">
                <a:effectLst/>
              </a:rPr>
            </a:br>
            <a:endParaRPr lang="en-US" sz="28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1805134-AD7A-746C-87B7-82040B0927F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156899"/>
            <a:ext cx="695004" cy="70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7854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888EF4-59D8-6830-AD30-0427F5FF2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8BDBF-4E6C-E5C4-4224-F80576839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pPr lvl="0" rtl="0"/>
            <a:r>
              <a:rPr lang="en-US" sz="4000" b="1" dirty="0">
                <a:effectLst/>
              </a:rPr>
              <a:t>Pillar 3: Engineering Design Optimization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09DE5F-E525-6FFE-93C4-911505978A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rmAutofit/>
          </a:bodyPr>
          <a:lstStyle/>
          <a:p>
            <a:pPr lvl="0" rtl="0"/>
            <a:r>
              <a:rPr lang="en-US" sz="2400" b="1" dirty="0">
                <a:effectLst/>
              </a:rPr>
              <a:t>Soil Interaction:</a:t>
            </a:r>
            <a:r>
              <a:rPr lang="en-US" sz="2400" dirty="0">
                <a:effectLst/>
              </a:rPr>
              <a:t> Matching traction to local soil bearing capacities.</a:t>
            </a:r>
          </a:p>
          <a:p>
            <a:pPr lvl="0" rtl="0"/>
            <a:r>
              <a:rPr lang="en-US" sz="2400" b="1" dirty="0">
                <a:effectLst/>
              </a:rPr>
              <a:t>Implement Matching:</a:t>
            </a:r>
            <a:r>
              <a:rPr lang="en-US" sz="2400" dirty="0">
                <a:effectLst/>
              </a:rPr>
              <a:t> Focus on low-draft, conservation-compatible tools.</a:t>
            </a:r>
          </a:p>
          <a:p>
            <a:pPr lvl="0" rtl="0"/>
            <a:r>
              <a:rPr lang="en-US" sz="2400" b="1" dirty="0">
                <a:effectLst/>
              </a:rPr>
              <a:t>Reliability:</a:t>
            </a:r>
            <a:r>
              <a:rPr lang="en-US" sz="2400" dirty="0">
                <a:effectLst/>
              </a:rPr>
              <a:t> Structural engineering for fragmented, high-vibration environments.</a:t>
            </a:r>
          </a:p>
          <a:p>
            <a:pPr lvl="0" rtl="0"/>
            <a:r>
              <a:rPr lang="en-US" sz="2400" b="1" dirty="0">
                <a:effectLst/>
              </a:rPr>
              <a:t>Ergonomics:</a:t>
            </a:r>
            <a:r>
              <a:rPr lang="en-US" sz="2400" dirty="0">
                <a:effectLst/>
              </a:rPr>
              <a:t> Safety-by-design and adjustable operator interfaces.</a:t>
            </a:r>
          </a:p>
          <a:p>
            <a:pPr marL="0" lvl="0" indent="0" rtl="0">
              <a:buNone/>
            </a:pPr>
            <a:endParaRPr lang="en-US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F0ED1DC-351A-BA66-33BA-9D1E8817F3E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>
            <a:fillRect/>
          </a:stretch>
        </p:blipFill>
        <p:spPr>
          <a:xfrm>
            <a:off x="6172200" y="1825625"/>
            <a:ext cx="5181600" cy="4351338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D645626-2F07-40B5-C811-73908BE2169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96000"/>
            <a:ext cx="695004" cy="70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7875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4C4328-2191-27F7-05B9-823F4A5C9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7CC89-76DF-621B-92C5-12E2C084D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40" y="228600"/>
            <a:ext cx="10896760" cy="1401183"/>
          </a:xfrm>
        </p:spPr>
        <p:txBody>
          <a:bodyPr vert="horz" lIns="91440" tIns="45720" rIns="91440" bIns="45720" rtlCol="0" anchor="t">
            <a:normAutofit/>
          </a:bodyPr>
          <a:lstStyle/>
          <a:p>
            <a:pPr lvl="0" algn="ctr"/>
            <a:r>
              <a:rPr lang="en-US" b="1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Pillar 4: </a:t>
            </a:r>
            <a:r>
              <a:rPr lang="en-US" b="1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MaaS</a:t>
            </a:r>
            <a:r>
              <a:rPr lang="en-US" b="1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Service Model</a:t>
            </a:r>
            <a:endParaRPr lang="en-US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C23E3B9-5ABF-58B3-E2B0-E9A5DAA900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1462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98F2F3-31B9-D34A-BCF5-46C55A7F8C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1840" y="1371604"/>
            <a:ext cx="3962560" cy="4782508"/>
          </a:xfr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lvl="0" indent="-228600">
              <a:buFont typeface="Arial" panose="020B0604020202020204" pitchFamily="34" charset="0"/>
              <a:buChar char="•"/>
            </a:pPr>
            <a:r>
              <a:rPr lang="en-US" sz="2800" b="1" dirty="0">
                <a:effectLst/>
              </a:rPr>
              <a:t>Delivery:</a:t>
            </a:r>
            <a:r>
              <a:rPr lang="en-US" sz="2800" dirty="0">
                <a:effectLst/>
              </a:rPr>
              <a:t> Professionally managed, high-utilization shared fleets.</a:t>
            </a:r>
          </a:p>
          <a:p>
            <a:pPr lvl="0" indent="-228600">
              <a:buFont typeface="Arial" panose="020B0604020202020204" pitchFamily="34" charset="0"/>
              <a:buChar char="•"/>
            </a:pPr>
            <a:r>
              <a:rPr lang="en-US" sz="2800" b="1" dirty="0">
                <a:effectLst/>
              </a:rPr>
              <a:t>Pricing:</a:t>
            </a:r>
            <a:r>
              <a:rPr lang="en-US" sz="2800" dirty="0">
                <a:effectLst/>
              </a:rPr>
              <a:t> Pay-per-use model reduces financial entry barriers.</a:t>
            </a:r>
          </a:p>
          <a:p>
            <a:pPr lvl="0" indent="-228600">
              <a:buFont typeface="Arial" panose="020B0604020202020204" pitchFamily="34" charset="0"/>
              <a:buChar char="•"/>
            </a:pPr>
            <a:r>
              <a:rPr lang="en-US" sz="2800" b="1" dirty="0">
                <a:effectLst/>
              </a:rPr>
              <a:t>Efficiency:</a:t>
            </a:r>
            <a:r>
              <a:rPr lang="en-US" sz="2800" dirty="0">
                <a:effectLst/>
              </a:rPr>
              <a:t> Focus on "Effective Field Capacity" over "Units Sold".</a:t>
            </a:r>
          </a:p>
          <a:p>
            <a:pPr lvl="0" indent="-228600">
              <a:buFont typeface="Arial" panose="020B0604020202020204" pitchFamily="34" charset="0"/>
              <a:buChar char="•"/>
            </a:pPr>
            <a:r>
              <a:rPr lang="en-US" sz="2800" b="1" dirty="0">
                <a:effectLst/>
              </a:rPr>
              <a:t>Labor:</a:t>
            </a:r>
            <a:r>
              <a:rPr lang="en-US" sz="2800" dirty="0">
                <a:effectLst/>
              </a:rPr>
              <a:t> Shift from farm-owner operators to certified technicians.</a:t>
            </a:r>
          </a:p>
          <a:p>
            <a:pPr marL="0" lvl="0" indent="-228600">
              <a:buFont typeface="Arial" panose="020B0604020202020204" pitchFamily="34" charset="0"/>
              <a:buChar char="•"/>
            </a:pPr>
            <a:br>
              <a:rPr lang="en-US" sz="2800" dirty="0">
                <a:effectLst/>
              </a:rPr>
            </a:br>
            <a:endParaRPr lang="en-US" sz="28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09C2E06-2EA4-C17C-9B9F-21F5A463319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36347" y="1371604"/>
            <a:ext cx="7510306" cy="422454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86E7B41-2917-277A-8016-26F45C2B089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496" y="6148893"/>
            <a:ext cx="695004" cy="70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2684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8EBAC1-4BA8-1339-861E-F0A34E0E8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F47F7-45F3-8541-CB58-249EB9CD7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pPr lvl="0" rtl="0"/>
            <a:r>
              <a:rPr lang="en-US" b="1">
                <a:effectLst/>
              </a:rPr>
              <a:t>Agro-Ecological Engineering Strategy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F4D5C0-5922-1397-0880-EDCC99E8DC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rmAutofit/>
          </a:bodyPr>
          <a:lstStyle/>
          <a:p>
            <a:pPr lvl="0" rtl="0"/>
            <a:r>
              <a:rPr lang="en-US" b="1" dirty="0">
                <a:effectLst/>
              </a:rPr>
              <a:t>AER I (Arid):</a:t>
            </a:r>
            <a:r>
              <a:rPr lang="en-US" dirty="0">
                <a:effectLst/>
              </a:rPr>
              <a:t> Low-draft rippers; optimized for sandy soil traction.</a:t>
            </a:r>
          </a:p>
          <a:p>
            <a:pPr lvl="0" rtl="0"/>
            <a:r>
              <a:rPr lang="en-US" b="1" dirty="0">
                <a:effectLst/>
              </a:rPr>
              <a:t>AER II (Moderate):</a:t>
            </a:r>
            <a:r>
              <a:rPr lang="en-US" dirty="0">
                <a:effectLst/>
              </a:rPr>
              <a:t> Multi-crop planters; digital cluster booking.</a:t>
            </a:r>
          </a:p>
          <a:p>
            <a:pPr lvl="0" rtl="0"/>
            <a:r>
              <a:rPr lang="en-US" b="1" dirty="0">
                <a:effectLst/>
              </a:rPr>
              <a:t>AER III (High Rain):</a:t>
            </a:r>
            <a:r>
              <a:rPr lang="en-US" dirty="0">
                <a:effectLst/>
              </a:rPr>
              <a:t> Low-ground-pressure tools; post-harvest focus.</a:t>
            </a:r>
          </a:p>
          <a:p>
            <a:pPr lvl="0" rtl="0"/>
            <a:r>
              <a:rPr lang="en-US" b="1" dirty="0">
                <a:effectLst/>
              </a:rPr>
              <a:t>Logic:</a:t>
            </a:r>
            <a:r>
              <a:rPr lang="en-US" dirty="0">
                <a:effectLst/>
              </a:rPr>
              <a:t> Engineering specifications must vary by regional soil mechanics.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7CE672-96E8-8C11-F354-B134C299F22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>
            <a:fillRect/>
          </a:stretch>
        </p:blipFill>
        <p:spPr>
          <a:xfrm>
            <a:off x="6172200" y="1825625"/>
            <a:ext cx="5181600" cy="4351338"/>
          </a:xfrm>
          <a:prstGeom prst="rect">
            <a:avLst/>
          </a:prstGeom>
          <a:noFill/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EDC7DF0-92C2-5898-1EBA-18C330F8E42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156899"/>
            <a:ext cx="695004" cy="70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6772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82FC9E-AB22-748B-76E2-BFF6C73184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38151-C591-8178-5679-F5A158262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pPr lvl="0" rtl="0"/>
            <a:r>
              <a:rPr lang="en-US" b="1">
                <a:effectLst/>
              </a:rPr>
              <a:t>Soil–Machine Interaction &amp; Power Matching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479577A-9DD9-A2EB-1494-AD83196BBD7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>
            <a:fillRect/>
          </a:stretch>
        </p:blipFill>
        <p:spPr>
          <a:xfrm>
            <a:off x="838200" y="1825625"/>
            <a:ext cx="5181600" cy="4351338"/>
          </a:xfrm>
          <a:prstGeom prst="rect">
            <a:avLst/>
          </a:prstGeo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0DD64B-04C8-CAD8-4318-B9A6317D2E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>
            <a:normAutofit/>
          </a:bodyPr>
          <a:lstStyle/>
          <a:p>
            <a:pPr lvl="0" rtl="0"/>
            <a:r>
              <a:rPr lang="en-US" sz="2400" b="1">
                <a:effectLst/>
              </a:rPr>
              <a:t>Draft &amp; Traction:</a:t>
            </a:r>
            <a:r>
              <a:rPr lang="en-US" sz="2400">
                <a:effectLst/>
              </a:rPr>
              <a:t> Physics-based matching to prevent slippage/fuel waste.</a:t>
            </a:r>
          </a:p>
          <a:p>
            <a:pPr lvl="0" rtl="0"/>
            <a:r>
              <a:rPr lang="en-US" sz="2400" b="1">
                <a:effectLst/>
              </a:rPr>
              <a:t>Soil Health:</a:t>
            </a:r>
            <a:r>
              <a:rPr lang="en-US" sz="2400">
                <a:effectLst/>
              </a:rPr>
              <a:t> Controlling axle loads to minimize compaction (especially in AER III).</a:t>
            </a:r>
          </a:p>
          <a:p>
            <a:pPr lvl="0" rtl="0"/>
            <a:r>
              <a:rPr lang="en-US" sz="2400" b="1">
                <a:effectLst/>
              </a:rPr>
              <a:t>Conservation:</a:t>
            </a:r>
            <a:r>
              <a:rPr lang="en-US" sz="2400">
                <a:effectLst/>
              </a:rPr>
              <a:t> Prioritizing low-disturbance, residue-compatible tools.</a:t>
            </a:r>
          </a:p>
          <a:p>
            <a:pPr lvl="0" rtl="0"/>
            <a:r>
              <a:rPr lang="en-US" sz="2400" b="1">
                <a:effectLst/>
              </a:rPr>
              <a:t>Efficiency:</a:t>
            </a:r>
            <a:r>
              <a:rPr lang="en-US" sz="2400">
                <a:effectLst/>
              </a:rPr>
              <a:t> Optimizing power-to-weight ratios for fragmented plots.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3367D92-C87A-67CC-0582-A5FDAA1E534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196" y="5961349"/>
            <a:ext cx="695004" cy="70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4308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591F0D-D48D-1170-BB81-AE45249B08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8C9B3-F4C6-0CC1-83B4-14F66EB37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138036"/>
            <a:ext cx="4085665" cy="1402470"/>
          </a:xfr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z="3200" b="1" dirty="0">
                <a:effectLst/>
              </a:rPr>
              <a:t>Inclusion as an Engineering Variable</a:t>
            </a:r>
            <a:endParaRPr lang="en-US" sz="3200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0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4167FB-035D-CA65-775D-8E97576187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2551176"/>
            <a:ext cx="4085665" cy="3591207"/>
          </a:xfr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z="2000" b="1" dirty="0">
                <a:effectLst/>
              </a:rPr>
              <a:t>Design Requirement:</a:t>
            </a:r>
            <a:r>
              <a:rPr lang="en-US" sz="2000" dirty="0">
                <a:effectLst/>
              </a:rPr>
              <a:t> Ergonomics tailored for diverse operator anthropometry.</a:t>
            </a:r>
          </a:p>
          <a:p>
            <a:pPr lvl="0"/>
            <a:r>
              <a:rPr lang="en-US" sz="2000" b="1" dirty="0">
                <a:effectLst/>
              </a:rPr>
              <a:t>Drudgery Substitution:</a:t>
            </a:r>
            <a:r>
              <a:rPr lang="en-US" sz="2000" dirty="0">
                <a:effectLst/>
              </a:rPr>
              <a:t> Mechanizing weeding/planting (high-burden tasks).</a:t>
            </a:r>
          </a:p>
          <a:p>
            <a:pPr lvl="0"/>
            <a:r>
              <a:rPr lang="en-US" sz="2000" b="1" dirty="0">
                <a:effectLst/>
              </a:rPr>
              <a:t>Youth Roles:</a:t>
            </a:r>
            <a:r>
              <a:rPr lang="en-US" sz="2000" dirty="0">
                <a:effectLst/>
              </a:rPr>
              <a:t> Technical pathways in diagnostics and digital dispatch.</a:t>
            </a:r>
          </a:p>
          <a:p>
            <a:pPr lvl="0"/>
            <a:r>
              <a:rPr lang="en-US" sz="2000" b="1" dirty="0">
                <a:effectLst/>
              </a:rPr>
              <a:t>KPIs:</a:t>
            </a:r>
            <a:r>
              <a:rPr lang="en-US" sz="2000" dirty="0">
                <a:effectLst/>
              </a:rPr>
              <a:t> Tracking technician participation and employment conversion rates.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783D396-566C-7646-8BE4-6078E208427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650992" y="10"/>
            <a:ext cx="6541008" cy="685799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A76B4C8-AF7F-D462-316E-AADB2AF9F19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96" y="6076621"/>
            <a:ext cx="695004" cy="70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1670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FEB462-9A68-B605-1806-63EDA1ABC6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9CF35B-5768-F3DF-FA5E-BE56A8D7E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pPr lvl="0" rtl="0"/>
            <a:r>
              <a:rPr lang="en-US" b="1">
                <a:effectLst/>
              </a:rPr>
              <a:t> Implementation Roadmap (4 Phases)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0C00906-B83B-F737-5080-01DDBE7B54A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>
            <a:fillRect/>
          </a:stretch>
        </p:blipFill>
        <p:spPr>
          <a:xfrm>
            <a:off x="838200" y="1825625"/>
            <a:ext cx="5181600" cy="4351338"/>
          </a:xfrm>
          <a:prstGeom prst="rect">
            <a:avLst/>
          </a:prstGeo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AAA2CF-B992-219A-E07F-D89D7C00E4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>
            <a:normAutofit/>
          </a:bodyPr>
          <a:lstStyle/>
          <a:p>
            <a:pPr lvl="0" rtl="0"/>
            <a:r>
              <a:rPr lang="en-US" sz="2600" b="1">
                <a:effectLst/>
              </a:rPr>
              <a:t>Phase 1 (Foundation):</a:t>
            </a:r>
            <a:r>
              <a:rPr lang="en-US" sz="2600">
                <a:effectLst/>
              </a:rPr>
              <a:t> Set standards; launch refurbishment centers.</a:t>
            </a:r>
          </a:p>
          <a:p>
            <a:pPr lvl="0" rtl="0"/>
            <a:r>
              <a:rPr lang="en-US" sz="2600" b="1">
                <a:effectLst/>
              </a:rPr>
              <a:t>Phase 2 (Pilot):</a:t>
            </a:r>
            <a:r>
              <a:rPr lang="en-US" sz="2600">
                <a:effectLst/>
              </a:rPr>
              <a:t> Cluster deployment with digital tracking integration.</a:t>
            </a:r>
          </a:p>
          <a:p>
            <a:pPr lvl="0" rtl="0"/>
            <a:r>
              <a:rPr lang="en-US" sz="2600" b="1">
                <a:effectLst/>
              </a:rPr>
              <a:t>Phase 3 (Scale):</a:t>
            </a:r>
            <a:r>
              <a:rPr lang="en-US" sz="2600">
                <a:effectLst/>
              </a:rPr>
              <a:t> National coverage; integrate post-harvest services.</a:t>
            </a:r>
          </a:p>
          <a:p>
            <a:pPr lvl="0" rtl="0"/>
            <a:r>
              <a:rPr lang="en-US" sz="2600" b="1">
                <a:effectLst/>
              </a:rPr>
              <a:t>Phase 4 (Optimization):</a:t>
            </a:r>
            <a:r>
              <a:rPr lang="en-US" sz="2600">
                <a:effectLst/>
              </a:rPr>
              <a:t> Data-driven predictive maintenance and remanufacturing.</a:t>
            </a:r>
          </a:p>
          <a:p>
            <a:pPr marL="0" lvl="0" indent="0" rtl="0">
              <a:buNone/>
            </a:pPr>
            <a:endParaRPr lang="en-US" sz="26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42AD3AF-D7D8-145C-EBA6-524CDC65883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9" y="6156899"/>
            <a:ext cx="695004" cy="70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4415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A5E841-2145-48ED-6778-BB898F4679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F82F54-0C83-144A-B36D-F0FBF6ACD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pPr lvl="0" rtl="0"/>
            <a:r>
              <a:rPr lang="en-US" b="1">
                <a:effectLst/>
              </a:rPr>
              <a:t> Governance &amp; Institutional Architecture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60C80D-4200-0092-AC2A-8BB673B126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71600"/>
            <a:ext cx="5181600" cy="4805363"/>
          </a:xfrm>
        </p:spPr>
        <p:txBody>
          <a:bodyPr>
            <a:normAutofit/>
          </a:bodyPr>
          <a:lstStyle/>
          <a:p>
            <a:pPr lvl="0" rtl="0"/>
            <a:r>
              <a:rPr lang="en-US" sz="2400" b="1" dirty="0">
                <a:effectLst/>
              </a:rPr>
              <a:t>National Body:</a:t>
            </a:r>
            <a:r>
              <a:rPr lang="en-US" sz="2400" dirty="0">
                <a:effectLst/>
              </a:rPr>
              <a:t> Policy-engineering alignment and standards.</a:t>
            </a:r>
          </a:p>
          <a:p>
            <a:pPr lvl="0" rtl="0"/>
            <a:r>
              <a:rPr lang="en-US" sz="2400" b="1" dirty="0">
                <a:effectLst/>
              </a:rPr>
              <a:t>Academia (UNZA/TEVET):</a:t>
            </a:r>
            <a:r>
              <a:rPr lang="en-US" sz="2400" dirty="0">
                <a:effectLst/>
              </a:rPr>
              <a:t> R&amp;D, design, and skilled labor supply.</a:t>
            </a:r>
          </a:p>
          <a:p>
            <a:pPr lvl="0" rtl="0"/>
            <a:r>
              <a:rPr lang="en-US" sz="2400" b="1" dirty="0" err="1">
                <a:effectLst/>
              </a:rPr>
              <a:t>MaaS</a:t>
            </a:r>
            <a:r>
              <a:rPr lang="en-US" sz="2400" b="1" dirty="0">
                <a:effectLst/>
              </a:rPr>
              <a:t> Providers:</a:t>
            </a:r>
            <a:r>
              <a:rPr lang="en-US" sz="2400" dirty="0">
                <a:effectLst/>
              </a:rPr>
              <a:t> Fleet management and field productivity.</a:t>
            </a:r>
          </a:p>
          <a:p>
            <a:pPr lvl="0" rtl="0"/>
            <a:r>
              <a:rPr lang="en-US" sz="2400" b="1" dirty="0">
                <a:effectLst/>
              </a:rPr>
              <a:t>Finance Houses:</a:t>
            </a:r>
            <a:r>
              <a:rPr lang="en-US" sz="2400" dirty="0">
                <a:effectLst/>
              </a:rPr>
              <a:t> Leasing models linked to machine utilization.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C3CD32-2EA7-50FC-5802-F198A68E301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>
            <a:fillRect/>
          </a:stretch>
        </p:blipFill>
        <p:spPr>
          <a:xfrm>
            <a:off x="6172200" y="1377693"/>
            <a:ext cx="5715000" cy="4799270"/>
          </a:xfrm>
          <a:prstGeom prst="rect">
            <a:avLst/>
          </a:prstGeom>
          <a:noFill/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B4C09B0-4349-71D7-5920-E8A7C1198C4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243" y="6116189"/>
            <a:ext cx="695004" cy="70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3263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C9B034-84B7-A83E-3B85-18FB1FED57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E9F6E-7930-DF41-ED83-380AE0C6D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pPr lvl="0" rtl="0"/>
            <a:r>
              <a:rPr lang="en-US" b="1">
                <a:effectLst/>
              </a:rPr>
              <a:t>Engineering KPIs &amp; Performance Metrics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3D644E3-A3A7-75B3-B8AD-770469BB664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>
            <a:fillRect/>
          </a:stretch>
        </p:blipFill>
        <p:spPr>
          <a:xfrm>
            <a:off x="381000" y="1441683"/>
            <a:ext cx="5638800" cy="4735280"/>
          </a:xfrm>
          <a:prstGeom prst="rect">
            <a:avLst/>
          </a:prstGeo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DAB694-ECA1-A564-C149-DE589D5CBC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441683"/>
            <a:ext cx="5486400" cy="4735280"/>
          </a:xfrm>
        </p:spPr>
        <p:txBody>
          <a:bodyPr>
            <a:normAutofit lnSpcReduction="10000"/>
          </a:bodyPr>
          <a:lstStyle/>
          <a:p>
            <a:r>
              <a:rPr lang="en-US" sz="2400" b="1" dirty="0"/>
              <a:t>Reliability</a:t>
            </a:r>
            <a:br>
              <a:rPr lang="en-US" sz="2400" dirty="0"/>
            </a:br>
            <a:r>
              <a:rPr lang="en-US" sz="2400" dirty="0"/>
              <a:t>• Machine Uptime (%)</a:t>
            </a:r>
            <a:br>
              <a:rPr lang="en-US" sz="2400" dirty="0"/>
            </a:br>
            <a:r>
              <a:rPr lang="en-US" sz="2400" dirty="0"/>
              <a:t>• Scheduled vs. Reactive Maintenance Ratio</a:t>
            </a:r>
          </a:p>
          <a:p>
            <a:r>
              <a:rPr lang="en-US" sz="2400" b="1" dirty="0"/>
              <a:t>Efficiency</a:t>
            </a:r>
            <a:br>
              <a:rPr lang="en-US" sz="2400" dirty="0"/>
            </a:br>
            <a:r>
              <a:rPr lang="en-US" sz="2400" dirty="0"/>
              <a:t>• Fuel Consumption (L/ha)</a:t>
            </a:r>
            <a:br>
              <a:rPr lang="en-US" sz="2400" dirty="0"/>
            </a:br>
            <a:r>
              <a:rPr lang="en-US" sz="2400" dirty="0"/>
              <a:t>• Operator Productivity (ha/day)</a:t>
            </a:r>
          </a:p>
          <a:p>
            <a:r>
              <a:rPr lang="en-US" sz="2400" b="1" dirty="0"/>
              <a:t>Viability</a:t>
            </a:r>
            <a:br>
              <a:rPr lang="en-US" sz="2400" dirty="0"/>
            </a:br>
            <a:r>
              <a:rPr lang="en-US" sz="2400" dirty="0"/>
              <a:t>• Fleet Utilization (%)</a:t>
            </a:r>
            <a:br>
              <a:rPr lang="en-US" sz="2400" dirty="0"/>
            </a:br>
            <a:r>
              <a:rPr lang="en-US" sz="2400" dirty="0"/>
              <a:t>• Total Service Cost per Hectare</a:t>
            </a:r>
          </a:p>
          <a:p>
            <a:r>
              <a:rPr lang="en-US" sz="2400" b="1" dirty="0"/>
              <a:t>Responsiveness</a:t>
            </a:r>
            <a:br>
              <a:rPr lang="en-US" sz="2400" dirty="0"/>
            </a:br>
            <a:r>
              <a:rPr lang="en-US" sz="2400" dirty="0"/>
              <a:t>• Service Response Time (days) – from booking to field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5D439E3-4AC7-6B96-F053-18C59D1E836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128715"/>
            <a:ext cx="695004" cy="70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1925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CC0B65-DCD1-CD91-A94B-3F3347A03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pPr lvl="0" rtl="0"/>
            <a:r>
              <a:rPr lang="en-US" b="1">
                <a:effectLst/>
              </a:rPr>
              <a:t> Conclusion (Engineering Synthesis)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476EC4-646D-3777-A328-AE9BCF1EA7C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>
            <a:fillRect/>
          </a:stretch>
        </p:blipFill>
        <p:spPr>
          <a:xfrm>
            <a:off x="457200" y="1505674"/>
            <a:ext cx="5562600" cy="4671289"/>
          </a:xfrm>
          <a:prstGeom prst="rect">
            <a:avLst/>
          </a:prstGeo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529E1-9591-4DEA-2A6F-362654DD57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505674"/>
            <a:ext cx="5562600" cy="4671289"/>
          </a:xfrm>
        </p:spPr>
        <p:txBody>
          <a:bodyPr>
            <a:normAutofit lnSpcReduction="10000"/>
          </a:bodyPr>
          <a:lstStyle/>
          <a:p>
            <a:pPr lvl="0" rtl="0"/>
            <a:r>
              <a:rPr lang="en-US" b="1" dirty="0">
                <a:effectLst/>
              </a:rPr>
              <a:t>Systemic Approach:</a:t>
            </a:r>
            <a:r>
              <a:rPr lang="en-US" dirty="0">
                <a:effectLst/>
              </a:rPr>
              <a:t> Integration of CE, Digital, and Design is non-negotiable.</a:t>
            </a:r>
          </a:p>
          <a:p>
            <a:pPr lvl="0" rtl="0"/>
            <a:r>
              <a:rPr lang="en-US" b="1" dirty="0">
                <a:effectLst/>
              </a:rPr>
              <a:t>Productivity:</a:t>
            </a:r>
            <a:r>
              <a:rPr lang="en-US" dirty="0">
                <a:effectLst/>
              </a:rPr>
              <a:t> Reframes mechanization as a measurable production engine.</a:t>
            </a:r>
          </a:p>
          <a:p>
            <a:pPr lvl="0" rtl="0"/>
            <a:r>
              <a:rPr lang="en-US" b="1" dirty="0">
                <a:effectLst/>
              </a:rPr>
              <a:t>Sustainability:</a:t>
            </a:r>
            <a:r>
              <a:rPr lang="en-US" dirty="0">
                <a:effectLst/>
              </a:rPr>
              <a:t> Protects soils while lowering lifecycle costs.</a:t>
            </a:r>
          </a:p>
          <a:p>
            <a:pPr lvl="0" rtl="0"/>
            <a:r>
              <a:rPr lang="en-US" b="1" dirty="0">
                <a:effectLst/>
              </a:rPr>
              <a:t>Final Word:</a:t>
            </a:r>
            <a:r>
              <a:rPr lang="en-US" dirty="0">
                <a:effectLst/>
              </a:rPr>
              <a:t> Success depends on linking finance to actual machine utilization.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9186171-AFDB-DA3C-0B68-38F884E6808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9227" y="6156899"/>
            <a:ext cx="695004" cy="70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8847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20235361">
            <a:off x="1599200" y="1419838"/>
            <a:ext cx="8229600" cy="2438401"/>
          </a:xfrm>
        </p:spPr>
        <p:txBody>
          <a:bodyPr>
            <a:normAutofit/>
          </a:bodyPr>
          <a:lstStyle/>
          <a:p>
            <a:pPr algn="ctr">
              <a:buFont typeface="Wingdings" panose="05000000000000000000" pitchFamily="2" charset="2"/>
              <a:buNone/>
              <a:defRPr/>
            </a:pPr>
            <a:r>
              <a:rPr lang="en-US" sz="15000" b="1" dirty="0">
                <a:solidFill>
                  <a:srgbClr val="FF0000"/>
                </a:solidFill>
                <a:latin typeface="Edwardian Script ITC" panose="030303020407070D0804" pitchFamily="66" charset="0"/>
              </a:rPr>
              <a:t>The End</a:t>
            </a:r>
          </a:p>
        </p:txBody>
      </p:sp>
      <p:sp>
        <p:nvSpPr>
          <p:cNvPr id="2" name="Rectangle 1"/>
          <p:cNvSpPr/>
          <p:nvPr/>
        </p:nvSpPr>
        <p:spPr>
          <a:xfrm>
            <a:off x="3048000" y="5031110"/>
            <a:ext cx="7543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 YOU FOR YOUR ATTENTION.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6899</TotalTime>
  <Words>1053</Words>
  <Application>Microsoft Office PowerPoint</Application>
  <PresentationFormat>Widescreen</PresentationFormat>
  <Paragraphs>101</Paragraphs>
  <Slides>18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Aptos</vt:lpstr>
      <vt:lpstr>Arial</vt:lpstr>
      <vt:lpstr>Calibri</vt:lpstr>
      <vt:lpstr>Calibri Light</vt:lpstr>
      <vt:lpstr>Edwardian Script ITC</vt:lpstr>
      <vt:lpstr>Google Sans Text</vt:lpstr>
      <vt:lpstr>Times New Roman</vt:lpstr>
      <vt:lpstr>Wingdings</vt:lpstr>
      <vt:lpstr>Office Theme</vt:lpstr>
      <vt:lpstr>2025 ENGINEERING INSTITUTION OF ZAMBIA SYMPOSIUM</vt:lpstr>
      <vt:lpstr>Problem Context (System Overview)</vt:lpstr>
      <vt:lpstr>Engineering Problem Definition (Quantified Gaps)</vt:lpstr>
      <vt:lpstr>Mechanization System Failure (Current Baseline)</vt:lpstr>
      <vt:lpstr>Conceptual Shift: From Ownership to Service System</vt:lpstr>
      <vt:lpstr>Framework Overview (The CE–Digital–Engineering–MaaS Model)</vt:lpstr>
      <vt:lpstr>Pillar 1: Circular Economy Engineering</vt:lpstr>
      <vt:lpstr>Pillar 2: Digital Coordination System</vt:lpstr>
      <vt:lpstr>Pillar 3: Engineering Design Optimization</vt:lpstr>
      <vt:lpstr>Pillar 4: MaaS Service Model</vt:lpstr>
      <vt:lpstr>Agro-Ecological Engineering Strategy</vt:lpstr>
      <vt:lpstr>Soil–Machine Interaction &amp; Power Matching</vt:lpstr>
      <vt:lpstr>Inclusion as an Engineering Variable</vt:lpstr>
      <vt:lpstr> Implementation Roadmap (4 Phases)</vt:lpstr>
      <vt:lpstr> Governance &amp; Institutional Architecture</vt:lpstr>
      <vt:lpstr>Engineering KPIs &amp; Performance Metrics</vt:lpstr>
      <vt:lpstr> Conclusion (Engineering Synthesis)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UNIVERSITY OF ZAMBIA SCHOOL OF ENGINEERING DEPARTMENT OF MECHANICAL ENGINEERING   ME 431 – STRENGTH OF MATERIALS II  Principal Strains in Three Dimensions</dc:title>
  <dc:creator>GMMunakaampe</dc:creator>
  <cp:lastModifiedBy>Reviewer</cp:lastModifiedBy>
  <cp:revision>87</cp:revision>
  <dcterms:created xsi:type="dcterms:W3CDTF">2010-10-03T08:05:00Z</dcterms:created>
  <dcterms:modified xsi:type="dcterms:W3CDTF">2026-04-04T15:30:51Z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DCD78AD881EE4DE9BC671C63386891F3</vt:lpwstr>
  </property>
  <property fmtid="{D5CDD505-2E9C-101B-9397-08002B2CF9AE}" pid="3" name="KSOProductBuildVer">
    <vt:lpwstr>2057-11.2.0.11486</vt:lpwstr>
  </property>
</Properties>
</file>