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314" r:id="rId3"/>
    <p:sldId id="292" r:id="rId4"/>
    <p:sldId id="293" r:id="rId5"/>
    <p:sldId id="294" r:id="rId6"/>
    <p:sldId id="295" r:id="rId7"/>
    <p:sldId id="296" r:id="rId8"/>
    <p:sldId id="297" r:id="rId9"/>
    <p:sldId id="299" r:id="rId10"/>
    <p:sldId id="300" r:id="rId11"/>
    <p:sldId id="301" r:id="rId12"/>
    <p:sldId id="302" r:id="rId13"/>
    <p:sldId id="304" r:id="rId14"/>
    <p:sldId id="303" r:id="rId15"/>
    <p:sldId id="306" r:id="rId16"/>
    <p:sldId id="305" r:id="rId17"/>
    <p:sldId id="307" r:id="rId18"/>
    <p:sldId id="308" r:id="rId19"/>
    <p:sldId id="310" r:id="rId20"/>
    <p:sldId id="309" r:id="rId21"/>
    <p:sldId id="311" r:id="rId22"/>
    <p:sldId id="312" r:id="rId23"/>
    <p:sldId id="313" r:id="rId24"/>
    <p:sldId id="28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n" initials="n" lastIdx="1" clrIdx="0">
    <p:extLst>
      <p:ext uri="{19B8F6BF-5375-455C-9EA6-DF929625EA0E}">
        <p15:presenceInfo xmlns:p15="http://schemas.microsoft.com/office/powerpoint/2012/main" userId="5ec909553c869c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AA3F"/>
    <a:srgbClr val="0AAA3F"/>
    <a:srgbClr val="0BB945"/>
    <a:srgbClr val="0DE154"/>
    <a:srgbClr val="00D65E"/>
    <a:srgbClr val="00D684"/>
    <a:srgbClr val="00CC99"/>
    <a:srgbClr val="418784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6" autoAdjust="0"/>
    <p:restoredTop sz="94660"/>
  </p:normalViewPr>
  <p:slideViewPr>
    <p:cSldViewPr>
      <p:cViewPr varScale="1">
        <p:scale>
          <a:sx n="88" d="100"/>
          <a:sy n="88" d="100"/>
        </p:scale>
        <p:origin x="254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514600"/>
            <a:ext cx="11582400" cy="1476410"/>
          </a:xfrm>
          <a:noFill/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RENEWABLE ENERGY-POWERED AUTOCLAVE SYSTEM: DESIGN, INTEGRATION, AND PROTOTYPE DEVELOPMENT FOR SUSTAINABLE BIOMEDICAL STERILISATION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7620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4" y="4495800"/>
            <a:ext cx="71342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Eng. Ernest Mwaba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Thursday 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April,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6027003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EIZ Green Logo">
            <a:extLst>
              <a:ext uri="{FF2B5EF4-FFF2-40B4-BE49-F238E27FC236}">
                <a16:creationId xmlns:a16="http://schemas.microsoft.com/office/drawing/2014/main" id="{C1807E39-1BB8-44E5-819D-DDCDC558F11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5817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F8835-50A9-416F-9B13-D154AB6C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72346-7C5F-48E6-A59F-B002599F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ERNEST MWABA – BIOGRAPHY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ABSTRACT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BACKGROUND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MATERIALS AND SYSTEM ARCHITECTURE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COMPONENT SPECIFICATION AND INTEGRATION  - AUTOCLAVE MODULE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PERFORMANCE EVALUATION PROTOCOL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ENERGY SYSTEM RESILIENCE AND COST-BENEFIT ANALYSIS</a:t>
            </a:r>
            <a:r>
              <a:rPr lang="en-GB" sz="2400" b="1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DISCUSSION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CONCLUSION AND FUTURE WORK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E10D294D-D544-429C-833F-35894C237BB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5817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20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5D75-EA95-40C8-9821-96BCEE42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6" y="192881"/>
            <a:ext cx="10515600" cy="681037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ERNEST MWABA – BIOGRAPHY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58B24-EC51-4A2A-8551-4DD96255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48202"/>
            <a:ext cx="6858000" cy="590979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sz="2600" b="1" dirty="0"/>
              <a:t>Professional Profile:</a:t>
            </a:r>
            <a:r>
              <a:rPr lang="en-GB" sz="2600" dirty="0"/>
              <a:t> Seasoned Mechanical Engineer and Biomedical Technologist; Registered Member of the Engineering Institute of Zambia (EIZ); Accredited Technical Trainer &amp; Examiner with TEVETA</a:t>
            </a:r>
          </a:p>
          <a:p>
            <a:pPr algn="just"/>
            <a:r>
              <a:rPr lang="en-GB" sz="2600" b="1" dirty="0"/>
              <a:t>Academic Credentials:</a:t>
            </a:r>
            <a:r>
              <a:rPr lang="en-GB" sz="2600" dirty="0"/>
              <a:t> Master’s Degree in Mechanical Engineering, Bachelor of Science in Mechanical Engineering, &amp; Diplomas in Mechanical Engineering, Biomedical Engineering and Monitoring &amp; Evaluation</a:t>
            </a:r>
          </a:p>
          <a:p>
            <a:pPr algn="just"/>
            <a:r>
              <a:rPr lang="en-GB" sz="2600" b="1" dirty="0"/>
              <a:t>Industry &amp; Academic Experience:</a:t>
            </a:r>
            <a:r>
              <a:rPr lang="en-GB" sz="2600" dirty="0"/>
              <a:t> Over 20 years across mining, automotive, biomedical engineering, spinning technology, and academia; worked with Mopani Copper Mines, SWARP Spinning, Northern Technical College, Eden University, and Evelyn Hone College. CEO and Co-founder of AGAMWE Consulting Limited &amp; Psalm Salem General Dealers.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1867EA1A-3F27-484E-A4B1-0A1FD4F905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E13039-C915-4E6D-BA18-03A2487283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b="48567"/>
          <a:stretch/>
        </p:blipFill>
        <p:spPr>
          <a:xfrm>
            <a:off x="7010400" y="1066800"/>
            <a:ext cx="5216961" cy="482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16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5C27-4374-463A-99D5-8F92C7E78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52400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ABSTRACT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00A1C-C424-4D76-8334-6A49E9CED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11430000" cy="5486399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dirty="0"/>
              <a:t>An autoclave sterilizes medical equipment using high-temperature, high-pressure steam (typically 121–134 °C at 4–6 bar).</a:t>
            </a:r>
          </a:p>
          <a:p>
            <a:pPr algn="just"/>
            <a:r>
              <a:rPr lang="en-GB" b="1" dirty="0"/>
              <a:t>Problem:</a:t>
            </a:r>
            <a:r>
              <a:rPr lang="en-GB" dirty="0"/>
              <a:t> Conventional autoclaves depend on grid electricity, or fossil fuels leading to high operational costs and unreliability due to load shedding.</a:t>
            </a:r>
          </a:p>
          <a:p>
            <a:pPr algn="just"/>
            <a:r>
              <a:rPr lang="en-GB" b="1" dirty="0"/>
              <a:t>Solution:</a:t>
            </a:r>
            <a:r>
              <a:rPr lang="en-GB" dirty="0"/>
              <a:t> A hybrid system integrating solar photovoltaic (PV), solar-thermal collectors, and biomass-assisted backup heating.</a:t>
            </a:r>
          </a:p>
          <a:p>
            <a:pPr algn="just"/>
            <a:r>
              <a:rPr lang="en-GB" b="1" dirty="0"/>
              <a:t>Performance:</a:t>
            </a:r>
            <a:r>
              <a:rPr lang="en-GB" dirty="0"/>
              <a:t> The system successfully reached and maintained sterilization temperatures of 121–134°C at 5 bar</a:t>
            </a:r>
          </a:p>
          <a:p>
            <a:pPr algn="just"/>
            <a:r>
              <a:rPr lang="en-GB" b="1" dirty="0"/>
              <a:t>Duration:</a:t>
            </a:r>
            <a:r>
              <a:rPr lang="en-GB" dirty="0"/>
              <a:t> Full sterilization cycles were completed in 18–25 minutes using stored solar energy, without reliance on grid power.</a:t>
            </a:r>
          </a:p>
          <a:p>
            <a:pPr algn="just"/>
            <a:r>
              <a:rPr lang="en-GB" b="1" dirty="0"/>
              <a:t>Impact:</a:t>
            </a:r>
            <a:r>
              <a:rPr lang="en-GB" dirty="0"/>
              <a:t> Findings demonstrate the viability of sustainable autoclave systems for rural healthcare, biomedical laboratories, and low-resource environments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9747EB12-6454-496A-BE74-E9ED66BCFDF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65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3DB04-D34E-427F-891B-9712A81C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230647"/>
            <a:ext cx="10515600" cy="1068847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49F9F-548F-47C0-AED8-E602F121D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6750595" cy="5712953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600" dirty="0"/>
              <a:t>Steam autoclaves (Chamberland, 1879) remain the gold standard for sterilising medical devices.</a:t>
            </a:r>
          </a:p>
          <a:p>
            <a:pPr algn="just"/>
            <a:r>
              <a:rPr lang="en-GB" sz="2600" dirty="0"/>
              <a:t>Reliable sterilisation requires 121–134°C steam at 4–6 bar, demanding 3–5 kW of consistent power.</a:t>
            </a:r>
          </a:p>
          <a:p>
            <a:pPr algn="just"/>
            <a:r>
              <a:rPr lang="en-GB" sz="2600" dirty="0"/>
              <a:t>Evacuated tube and parabolic collectors can reach required temperatures but face variability, tracking needs, and soiling issues.</a:t>
            </a:r>
          </a:p>
          <a:p>
            <a:pPr algn="just"/>
            <a:r>
              <a:rPr lang="en-GB" sz="2600" dirty="0"/>
              <a:t>Solar preheating with combustion burners reduces fuel use but adds logistical and maintenance complexity.</a:t>
            </a:r>
          </a:p>
          <a:p>
            <a:pPr algn="just"/>
            <a:r>
              <a:rPr lang="en-GB" sz="2600" dirty="0"/>
              <a:t>Over one billion people rely on off‑grid clinics where diesel generators pose cost, supply, and pollution challenges (WHO, 2020)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4E7F821A-34D4-4A99-9F65-F8B90CE3DCF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2C45D-0819-4C69-9D70-FDA41FE55F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0"/>
          <a:stretch/>
        </p:blipFill>
        <p:spPr>
          <a:xfrm>
            <a:off x="6750595" y="0"/>
            <a:ext cx="5441405" cy="687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6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5F3A0-F15A-4864-AE34-A57647FA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258763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MATERIALS AND SYSTEM ARCHITECTURE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DBCC2-4B77-40E7-AE31-60AE36944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11125200" cy="5867400"/>
          </a:xfrm>
        </p:spPr>
        <p:txBody>
          <a:bodyPr>
            <a:normAutofit/>
          </a:bodyPr>
          <a:lstStyle/>
          <a:p>
            <a:pPr algn="just"/>
            <a:r>
              <a:rPr lang="en-GB" sz="2600" b="1" dirty="0"/>
              <a:t>Materials used were</a:t>
            </a:r>
            <a:r>
              <a:rPr lang="en-GB" sz="2600" dirty="0"/>
              <a:t> fiberglass insulation, stainless-steel V-23 casing, and silicone rubber seals used for thermal efficiency, structural integrity, and high-temperature resistance.</a:t>
            </a:r>
          </a:p>
          <a:p>
            <a:pPr algn="just"/>
            <a:r>
              <a:rPr lang="en-GB" sz="2600" b="1" dirty="0"/>
              <a:t>Sterilization Core was a</a:t>
            </a:r>
            <a:r>
              <a:rPr lang="en-GB" sz="2600" dirty="0"/>
              <a:t> Modified autoclave vessel with integrated sensors and PLC control, tested to a maximum working pressure of approximately 5 bar.</a:t>
            </a:r>
          </a:p>
          <a:p>
            <a:pPr algn="just"/>
            <a:r>
              <a:rPr lang="en-GB" sz="2600" b="1" dirty="0"/>
              <a:t>Solar-Thermal Subsystem comprised a</a:t>
            </a:r>
            <a:r>
              <a:rPr lang="en-GB" sz="2600" dirty="0"/>
              <a:t> Concave solar thermal collector designed to provide direct thermal energy for heating.</a:t>
            </a:r>
          </a:p>
          <a:p>
            <a:pPr algn="just"/>
            <a:r>
              <a:rPr lang="en-GB" sz="2600" b="1" dirty="0"/>
              <a:t>Solar PV array coupled with </a:t>
            </a:r>
            <a:r>
              <a:rPr lang="en-GB" sz="2600" b="1" dirty="0" err="1"/>
              <a:t>LiFePO</a:t>
            </a:r>
            <a:r>
              <a:rPr lang="en-GB" sz="2600" b="1" dirty="0"/>
              <a:t>₄</a:t>
            </a:r>
            <a:r>
              <a:rPr lang="en-GB" sz="2600" dirty="0"/>
              <a:t> battery bank and pure sine wave inverter for reliable power supply.</a:t>
            </a:r>
          </a:p>
          <a:p>
            <a:pPr algn="just"/>
            <a:r>
              <a:rPr lang="en-GB" sz="2600" b="1" dirty="0"/>
              <a:t>Power Management Unit </a:t>
            </a:r>
            <a:r>
              <a:rPr lang="en-GB" sz="2600" dirty="0"/>
              <a:t>was an Intelligent PLC-based controller dynamically allocating energy from all subsystems</a:t>
            </a:r>
          </a:p>
          <a:p>
            <a:endParaRPr lang="en-GB" sz="2600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979C3D11-4AD3-4186-B027-94506C809C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118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F4839-37FE-4826-B1CC-7879AA0D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286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0070C0"/>
                </a:solidFill>
              </a:rPr>
              <a:t>              System Overview Diagram</a:t>
            </a: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35583BDD-894D-4493-A74B-AB30569A90C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82E2F90-831C-4F91-AAB3-8ADCD3D14167}"/>
              </a:ext>
            </a:extLst>
          </p:cNvPr>
          <p:cNvGrpSpPr/>
          <p:nvPr/>
        </p:nvGrpSpPr>
        <p:grpSpPr>
          <a:xfrm>
            <a:off x="1981200" y="884237"/>
            <a:ext cx="7772400" cy="5211763"/>
            <a:chOff x="1981200" y="884237"/>
            <a:chExt cx="7772400" cy="521176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1E64718-5484-4D10-B669-3FDF1E2D913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884237"/>
              <a:ext cx="7772400" cy="5211763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A908D5-1330-45E3-BAE2-9BD2457CEAE9}"/>
                </a:ext>
              </a:extLst>
            </p:cNvPr>
            <p:cNvSpPr txBox="1"/>
            <p:nvPr/>
          </p:nvSpPr>
          <p:spPr>
            <a:xfrm>
              <a:off x="5181600" y="2067580"/>
              <a:ext cx="12954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MPPT CHARGE CONTROLLER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E447CB-7F8B-4338-ACC5-5B647FB72730}"/>
                </a:ext>
              </a:extLst>
            </p:cNvPr>
            <p:cNvSpPr txBox="1"/>
            <p:nvPr/>
          </p:nvSpPr>
          <p:spPr>
            <a:xfrm>
              <a:off x="5029200" y="1015425"/>
              <a:ext cx="16002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/>
                <a:t>PV ARRAY</a:t>
              </a:r>
            </a:p>
            <a:p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9416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8B99-1D2A-425F-9913-927A09E2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121158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COMPONENT SPECIFICATION AND INTEGRATION - AUTOCLAVE MODULE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11BC0-B0F7-4EB6-B512-1B7CA4020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11734800" cy="4802187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>
                <a:solidFill>
                  <a:srgbClr val="0F1115"/>
                </a:solidFill>
                <a:latin typeface="quote-cjk-patch"/>
              </a:rPr>
              <a:t>Component Specification and Integration</a:t>
            </a:r>
          </a:p>
          <a:p>
            <a:r>
              <a:rPr lang="en-GB" b="1" dirty="0">
                <a:solidFill>
                  <a:srgbClr val="0F1115"/>
                </a:solidFill>
                <a:latin typeface="quote-cjk-patch"/>
              </a:rPr>
              <a:t>Modified Autoclave:</a:t>
            </a:r>
            <a:r>
              <a:rPr lang="en-GB" dirty="0">
                <a:solidFill>
                  <a:srgbClr val="0F1115"/>
                </a:solidFill>
                <a:latin typeface="quote-cjk-patch"/>
              </a:rPr>
              <a:t> A 10-litre vacuum-assisted benchtop autoclave was modified with a concave parabolic solar collector (1.5 m² aperture, 20:1 concentration ratio, 45–55% thermal efficiency).</a:t>
            </a:r>
          </a:p>
          <a:p>
            <a:r>
              <a:rPr lang="en-GB" b="1" dirty="0">
                <a:solidFill>
                  <a:srgbClr val="0F1115"/>
                </a:solidFill>
                <a:latin typeface="quote-cjk-patch"/>
              </a:rPr>
              <a:t>Solar Thermal Integration:</a:t>
            </a:r>
            <a:r>
              <a:rPr lang="en-GB" dirty="0">
                <a:solidFill>
                  <a:srgbClr val="0F1115"/>
                </a:solidFill>
                <a:latin typeface="quote-cjk-patch"/>
              </a:rPr>
              <a:t> Dynamic tilt adjustments enabled solar tracking during peak irradiance hours (10:00–15:00) at approximately 700 W/m² for optimal thermal input.</a:t>
            </a:r>
          </a:p>
          <a:p>
            <a:r>
              <a:rPr lang="en-GB" b="1" dirty="0">
                <a:solidFill>
                  <a:srgbClr val="0F1115"/>
                </a:solidFill>
                <a:latin typeface="quote-cjk-patch"/>
              </a:rPr>
              <a:t>Biomass Backup:</a:t>
            </a:r>
            <a:r>
              <a:rPr lang="en-GB" dirty="0">
                <a:solidFill>
                  <a:srgbClr val="0F1115"/>
                </a:solidFill>
                <a:latin typeface="quote-cjk-patch"/>
              </a:rPr>
              <a:t> A low-smoke rocket stove was incorporated as a biomass-assisted backup to supplement thermal load during periods of low irradiance or cloud cover.</a:t>
            </a:r>
          </a:p>
          <a:p>
            <a:pPr algn="just"/>
            <a:r>
              <a:rPr lang="en-GB" b="1" dirty="0">
                <a:solidFill>
                  <a:srgbClr val="0F1115"/>
                </a:solidFill>
                <a:latin typeface="quote-cjk-patch"/>
              </a:rPr>
              <a:t>Control System Upgrades:</a:t>
            </a:r>
            <a:r>
              <a:rPr lang="en-GB" dirty="0">
                <a:solidFill>
                  <a:srgbClr val="0F1115"/>
                </a:solidFill>
                <a:latin typeface="quote-cjk-patch"/>
              </a:rPr>
              <a:t> Early overheating issues led to integration of a thermocouple-based temperature monitor, enhanced heat-resistant control enclosure, and a Siemens S7-1200 PLC managing the system.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AC291AEA-C310-43E1-8724-AB40798A7AC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88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5158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9212E-E5C9-41F7-A5DD-F5F5A3BC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0"/>
            <a:ext cx="10515600" cy="7921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RENEWABLE ENERGY SYSTEM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3ADAB-27EF-4C56-A6D9-87180614D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92164"/>
            <a:ext cx="11353800" cy="5764212"/>
          </a:xfrm>
        </p:spPr>
        <p:txBody>
          <a:bodyPr>
            <a:normAutofit/>
          </a:bodyPr>
          <a:lstStyle/>
          <a:p>
            <a:pPr algn="just"/>
            <a:r>
              <a:rPr lang="en-GB" sz="2600" b="1" dirty="0"/>
              <a:t>PV Array:  </a:t>
            </a:r>
            <a:r>
              <a:rPr lang="en-GB" sz="2600" dirty="0"/>
              <a:t>Six 300W monocrystalline silicon panels (total 1.8 </a:t>
            </a:r>
            <a:r>
              <a:rPr lang="en-GB" sz="2600" dirty="0" err="1"/>
              <a:t>kWp</a:t>
            </a:r>
            <a:r>
              <a:rPr lang="en-GB" sz="2600" dirty="0"/>
              <a:t>) sized to meet daily energy demand of 2.8 kWh per cycle with 4–6 hour recharge time under typical Lusaka solar conditions.</a:t>
            </a:r>
          </a:p>
          <a:p>
            <a:r>
              <a:rPr lang="en-GB" sz="2600" b="1" dirty="0"/>
              <a:t>Charge Controller: </a:t>
            </a:r>
            <a:r>
              <a:rPr lang="en-GB" sz="2600" dirty="0"/>
              <a:t>An 80A MPPT charge controller (Victron </a:t>
            </a:r>
            <a:r>
              <a:rPr lang="en-GB" sz="2600" dirty="0" err="1"/>
              <a:t>SmartSolar</a:t>
            </a:r>
            <a:r>
              <a:rPr lang="en-GB" sz="2600" dirty="0"/>
              <a:t> 150/70) manages PV input to optimize battery charging efficiency.</a:t>
            </a:r>
          </a:p>
          <a:p>
            <a:pPr algn="just"/>
            <a:r>
              <a:rPr lang="en-GB" sz="2600" b="1" dirty="0"/>
              <a:t>Battery Bank: </a:t>
            </a:r>
            <a:r>
              <a:rPr lang="en-GB" sz="2600" dirty="0"/>
              <a:t>Four 12V, 100Ah </a:t>
            </a:r>
            <a:r>
              <a:rPr lang="en-GB" sz="2600" dirty="0" err="1"/>
              <a:t>LiFePO</a:t>
            </a:r>
            <a:r>
              <a:rPr lang="en-GB" sz="2600" dirty="0"/>
              <a:t>₄ batteries connected in series (48V nominal, 4.8 kWh usable capacity), providing at least two full sterilization cycles on stored energy.</a:t>
            </a:r>
          </a:p>
          <a:p>
            <a:pPr algn="just"/>
            <a:r>
              <a:rPr lang="en-GB" sz="2600" b="1" dirty="0"/>
              <a:t>Battery Chemistry: </a:t>
            </a:r>
            <a:r>
              <a:rPr lang="en-GB" sz="2600" dirty="0" err="1"/>
              <a:t>LiFePO</a:t>
            </a:r>
            <a:r>
              <a:rPr lang="en-GB" sz="2600" dirty="0"/>
              <a:t>₄ selected for high cycle life, safety profile, and superior performance under partial state-of-charge conditions.</a:t>
            </a:r>
          </a:p>
          <a:p>
            <a:pPr algn="just"/>
            <a:r>
              <a:rPr lang="en-GB" sz="2600" b="1" dirty="0"/>
              <a:t>Inverter: </a:t>
            </a:r>
            <a:r>
              <a:rPr lang="en-GB" sz="2600" dirty="0"/>
              <a:t>A 3 kW pure sine wave inverter (Victron </a:t>
            </a:r>
            <a:r>
              <a:rPr lang="en-GB" sz="2600" dirty="0" err="1"/>
              <a:t>MultiPlus</a:t>
            </a:r>
            <a:r>
              <a:rPr lang="en-GB" sz="2600" dirty="0"/>
              <a:t>-II) converts 48V DC to 240V AC, ensuring compatibility with the system.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4C0B6C05-D99E-4CB9-8306-D1298FDF81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67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35B84-61F7-4ECD-9254-7AD95A9EB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00CC"/>
                </a:solidFill>
              </a:rPr>
              <a:t>Renewable System Flow Chart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05FC5-7757-4607-A4B4-57C5F5919A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819400" y="1683068"/>
            <a:ext cx="6324600" cy="4412932"/>
          </a:xfrm>
          <a:prstGeom prst="rect">
            <a:avLst/>
          </a:prstGeom>
        </p:spPr>
      </p:pic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9474FA99-F76E-4E2F-8F32-CE125F750B0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42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38FD-8164-45CB-B363-0DB140B2E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2860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Power Management and Control Unit (PMCU)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75D84-A500-43C0-99D4-A4124649C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GB" b="1" dirty="0"/>
              <a:t>Central Intelligence:</a:t>
            </a:r>
            <a:r>
              <a:rPr lang="en-GB" dirty="0"/>
              <a:t> An Arduino Mega 2560 serves as the system’s central controller, managing energy arbitration, cycle modulation, and data logging functions.</a:t>
            </a:r>
          </a:p>
          <a:p>
            <a:r>
              <a:rPr lang="en-GB" b="1" dirty="0"/>
              <a:t>Energy Arbitration:</a:t>
            </a:r>
            <a:r>
              <a:rPr lang="en-GB" dirty="0"/>
              <a:t> Prioritizes DC power for low-load components (PLC, sensors, valves) and enables the high-load AC inverter only when battery State of Charge exceeds 55%.</a:t>
            </a:r>
          </a:p>
          <a:p>
            <a:pPr algn="just"/>
            <a:r>
              <a:rPr lang="en-GB" b="1" dirty="0"/>
              <a:t>Cycle Modulation:</a:t>
            </a:r>
            <a:r>
              <a:rPr lang="en-GB" dirty="0"/>
              <a:t> In low SoC conditions, the PMCU signals the autoclave PLC to pause heating and maintain a pre-heat state until sufficient solar energy is harvested.</a:t>
            </a:r>
          </a:p>
          <a:p>
            <a:pPr algn="just"/>
            <a:r>
              <a:rPr lang="en-GB" b="1" dirty="0"/>
              <a:t>Real-Time Monitoring:</a:t>
            </a:r>
            <a:r>
              <a:rPr lang="en-GB" dirty="0"/>
              <a:t> Continuously monitors PV parameters, battery SoC, and autoclave process variables (temperature and pressure) for optimized system performance.</a:t>
            </a:r>
          </a:p>
          <a:p>
            <a:pPr algn="just"/>
            <a:r>
              <a:rPr lang="en-GB" b="1" dirty="0"/>
              <a:t>User Interface &amp; Logging:</a:t>
            </a:r>
            <a:r>
              <a:rPr lang="en-GB" dirty="0"/>
              <a:t> A 7-inch touchscreen HMI provides intuitive user control, while an SD card enables comprehensive data logging for analysis.</a:t>
            </a:r>
          </a:p>
          <a:p>
            <a:endParaRPr lang="en-GB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C3293302-724B-4459-B942-F094E772DFD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0164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ACDB6-2611-463D-A6FB-A0F1A5243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2192000" cy="1325563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PERFORMANCE EVALUATION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7773E-727E-452D-AD30-16AFA258F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930" y="1600200"/>
            <a:ext cx="10700237" cy="4953000"/>
          </a:xfrm>
        </p:spPr>
        <p:txBody>
          <a:bodyPr>
            <a:normAutofit/>
          </a:bodyPr>
          <a:lstStyle/>
          <a:p>
            <a:r>
              <a:rPr lang="en-GB" dirty="0"/>
              <a:t>Prototype Build: Modular wheeled aluminium frame (1.5 m × 1 m), outdoor‑rated cabling, emergency stops, and fuse protection.</a:t>
            </a:r>
          </a:p>
          <a:p>
            <a:r>
              <a:rPr lang="en-GB" dirty="0"/>
              <a:t>PV Mounting: Separate tilt‑adjustable solar frame for optimisation.</a:t>
            </a:r>
          </a:p>
          <a:p>
            <a:r>
              <a:rPr lang="en-GB" dirty="0"/>
              <a:t>Testing Period: 14‑day evaluation in Lusaka climate.</a:t>
            </a:r>
          </a:p>
          <a:p>
            <a:r>
              <a:rPr lang="en-GB" dirty="0"/>
              <a:t>Sterilisation Trials: Five full cycles with 5 kg instrument load + biological indicators (</a:t>
            </a:r>
            <a:r>
              <a:rPr lang="en-US" dirty="0"/>
              <a:t>G. stearothermophilus, </a:t>
            </a:r>
            <a:r>
              <a:rPr lang="en-GB" dirty="0"/>
              <a:t>10⁶ spores).</a:t>
            </a:r>
          </a:p>
          <a:p>
            <a:r>
              <a:rPr lang="en-GB" dirty="0"/>
              <a:t>Test Regimes: Optimal sun (&gt;700 W/m²), </a:t>
            </a:r>
          </a:p>
          <a:p>
            <a:r>
              <a:rPr lang="en-GB" dirty="0"/>
              <a:t>simulated intermittency (60% PV drop), </a:t>
            </a:r>
          </a:p>
          <a:p>
            <a:r>
              <a:rPr lang="en-GB" dirty="0"/>
              <a:t>Battery‑only post‑sunset cycles.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36B04312-0C3B-461C-A4D7-C09E4A32930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112752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9449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AFFE2-17BD-4A4C-ACA6-EB92D98DC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480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System Component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61924-6D98-4615-B60E-E19C4F6BF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545"/>
            <a:ext cx="11277600" cy="1143000"/>
          </a:xfrm>
        </p:spPr>
        <p:txBody>
          <a:bodyPr/>
          <a:lstStyle/>
          <a:p>
            <a:r>
              <a:rPr lang="en-GB" sz="2600" dirty="0"/>
              <a:t>Table 1 provides a detailed overview of the key components used in the hybrid renewable energy-powered autoclave system, including their specifications.</a:t>
            </a:r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ED0030F1-0055-45E3-AB1B-3DF4DE09B6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7547036"/>
                  </p:ext>
                </p:extLst>
              </p:nvPr>
            </p:nvGraphicFramePr>
            <p:xfrm>
              <a:off x="838200" y="2011362"/>
              <a:ext cx="11049000" cy="4234651"/>
            </p:xfrm>
            <a:graphic>
              <a:graphicData uri="http://schemas.openxmlformats.org/drawingml/2006/table">
                <a:tbl>
                  <a:tblPr firstRow="1" firstCol="1" lastRow="1" lastCol="1">
                    <a:tableStyleId>{35758FB7-9AC5-4552-8A53-C91805E547FA}</a:tableStyleId>
                  </a:tblPr>
                  <a:tblGrid>
                    <a:gridCol w="3042478">
                      <a:extLst>
                        <a:ext uri="{9D8B030D-6E8A-4147-A177-3AD203B41FA5}">
                          <a16:colId xmlns:a16="http://schemas.microsoft.com/office/drawing/2014/main" val="1225354745"/>
                        </a:ext>
                      </a:extLst>
                    </a:gridCol>
                    <a:gridCol w="8006522">
                      <a:extLst>
                        <a:ext uri="{9D8B030D-6E8A-4147-A177-3AD203B41FA5}">
                          <a16:colId xmlns:a16="http://schemas.microsoft.com/office/drawing/2014/main" val="242879667"/>
                        </a:ext>
                      </a:extLst>
                    </a:gridCol>
                  </a:tblGrid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</a:rPr>
                            <a:t>Component</a:t>
                          </a:r>
                          <a:endParaRPr lang="en-GB" sz="36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</a:rPr>
                            <a:t>Specification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870482544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Autoclave Vessel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10-litre, Stainless Steel V-23, Vacuum-assisted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497029238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Solar Collector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Concave Parabolic, 1.5 m² aperture, 20:1 concentration ratio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930056807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PV Array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6 x 300W Monocrystalline (1.8 </a:t>
                          </a:r>
                          <a:r>
                            <a:rPr lang="en-GB" sz="2400" dirty="0" err="1">
                              <a:effectLst/>
                            </a:rPr>
                            <a:t>kWp</a:t>
                          </a:r>
                          <a:r>
                            <a:rPr lang="en-GB" sz="2400" dirty="0">
                              <a:effectLst/>
                            </a:rPr>
                            <a:t> total)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620977505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Battery Bank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4 x 12V 100Ah </a:t>
                          </a:r>
                          <a:r>
                            <a:rPr lang="en-GB" sz="2400" dirty="0" err="1">
                              <a:effectLst/>
                            </a:rPr>
                            <a:t>LiFeP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4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𝐎</m:t>
                                  </m:r>
                                </m:e>
                                <m:sub>
                                  <m:r>
                                    <a:rPr lang="en-GB" sz="24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2400" i="0" dirty="0">
                              <a:effectLst/>
                            </a:rPr>
                            <a:t> </a:t>
                          </a:r>
                          <a:r>
                            <a:rPr lang="en-GB" sz="2400" dirty="0">
                              <a:effectLst/>
                            </a:rPr>
                            <a:t>(48V nominal, 4.8 kWh)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929180860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Inverter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3 kW Pure Sine Wave (48V DC to 240V AC)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693382712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Controller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Arduino Mega 2560 + Siemens S7-1200 PLC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15363398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Backup System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Low-smoke Rocket Stove (Biomass)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7421150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ED0030F1-0055-45E3-AB1B-3DF4DE09B6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7547036"/>
                  </p:ext>
                </p:extLst>
              </p:nvPr>
            </p:nvGraphicFramePr>
            <p:xfrm>
              <a:off x="838200" y="2011362"/>
              <a:ext cx="11049000" cy="4234651"/>
            </p:xfrm>
            <a:graphic>
              <a:graphicData uri="http://schemas.openxmlformats.org/drawingml/2006/table">
                <a:tbl>
                  <a:tblPr firstRow="1" firstCol="1" lastRow="1" lastCol="1">
                    <a:tableStyleId>{35758FB7-9AC5-4552-8A53-C91805E547FA}</a:tableStyleId>
                  </a:tblPr>
                  <a:tblGrid>
                    <a:gridCol w="3042478">
                      <a:extLst>
                        <a:ext uri="{9D8B030D-6E8A-4147-A177-3AD203B41FA5}">
                          <a16:colId xmlns:a16="http://schemas.microsoft.com/office/drawing/2014/main" val="1225354745"/>
                        </a:ext>
                      </a:extLst>
                    </a:gridCol>
                    <a:gridCol w="8006522">
                      <a:extLst>
                        <a:ext uri="{9D8B030D-6E8A-4147-A177-3AD203B41FA5}">
                          <a16:colId xmlns:a16="http://schemas.microsoft.com/office/drawing/2014/main" val="242879667"/>
                        </a:ext>
                      </a:extLst>
                    </a:gridCol>
                  </a:tblGrid>
                  <a:tr h="59391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</a:rPr>
                            <a:t>Component</a:t>
                          </a:r>
                          <a:endParaRPr lang="en-GB" sz="36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</a:rPr>
                            <a:t>Specification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870482544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Autoclave Vessel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10-litre, Stainless Steel V-23, Vacuum-assisted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497029238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Solar Collector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Concave Parabolic, 1.5 m² aperture, 20:1 concentration ratio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930056807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PV Array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6 x 300W Monocrystalline (1.8 </a:t>
                          </a:r>
                          <a:r>
                            <a:rPr lang="en-GB" sz="2400" dirty="0" err="1">
                              <a:effectLst/>
                            </a:rPr>
                            <a:t>kWp</a:t>
                          </a:r>
                          <a:r>
                            <a:rPr lang="en-GB" sz="2400" dirty="0">
                              <a:effectLst/>
                            </a:rPr>
                            <a:t> total)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620977505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Battery Bank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8052" t="-427907" r="-152" b="-3209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9180860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Inverter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3 kW Pure Sine Wave (48V DC to 240V AC)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693382712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Controller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Arduino Mega 2560 + Siemens S7-1200 PLC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15363398"/>
                      </a:ext>
                    </a:extLst>
                  </a:tr>
                  <a:tr h="52010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</a:rPr>
                            <a:t>Backup System</a:t>
                          </a:r>
                          <a:endParaRPr lang="en-GB" sz="240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</a:rPr>
                            <a:t>Low-smoke Rocket Stove (Biomass)</a:t>
                          </a:r>
                          <a:endParaRPr lang="en-GB" sz="24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74211501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06420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A2E06-1F86-41F0-BC31-1491195E6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System Operational Performance And Thermal Profile</a:t>
            </a:r>
            <a:endParaRPr lang="en-GB" dirty="0">
              <a:solidFill>
                <a:srgbClr val="0070C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A790D0F-60A5-4D0B-8CED-CD6803913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143931"/>
              </p:ext>
            </p:extLst>
          </p:nvPr>
        </p:nvGraphicFramePr>
        <p:xfrm>
          <a:off x="152400" y="1828800"/>
          <a:ext cx="11887200" cy="3806491"/>
        </p:xfrm>
        <a:graphic>
          <a:graphicData uri="http://schemas.openxmlformats.org/drawingml/2006/table">
            <a:tbl>
              <a:tblPr firstRow="1" firstCol="1" lastRow="1" lastCol="1">
                <a:tableStyleId>{35758FB7-9AC5-4552-8A53-C91805E547FA}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416462227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1889289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54424744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717607981"/>
                    </a:ext>
                  </a:extLst>
                </a:gridCol>
              </a:tblGrid>
              <a:tr h="6739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Metric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Regime 1 (Optimal)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Regime 2 (Intermittent)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Regime 3 (Battery-Only)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2413548"/>
                  </a:ext>
                </a:extLst>
              </a:tr>
              <a:tr h="902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Mean Heat-up Time (min)</a:t>
                      </a:r>
                      <a:endParaRPr lang="en-GB" sz="280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kern="1200" dirty="0">
                          <a:effectLst/>
                        </a:rPr>
                        <a:t>22 ± 2</a:t>
                      </a:r>
                      <a:endParaRPr lang="en-GB" sz="28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kern="1200">
                          <a:effectLst/>
                        </a:rPr>
                        <a:t>39 ± 5</a:t>
                      </a:r>
                      <a:endParaRPr lang="en-GB" sz="2800" b="1" kern="120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25 ± 3</a:t>
                      </a:r>
                      <a:endParaRPr lang="en-GB" sz="28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9495686"/>
                  </a:ext>
                </a:extLst>
              </a:tr>
              <a:tr h="499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Total Cycle Time (min)</a:t>
                      </a:r>
                      <a:endParaRPr lang="en-GB" sz="28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kern="1200" dirty="0">
                          <a:effectLst/>
                        </a:rPr>
                        <a:t>75 ± 3</a:t>
                      </a:r>
                      <a:endParaRPr lang="en-GB" sz="28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kern="1200" dirty="0">
                          <a:effectLst/>
                        </a:rPr>
                        <a:t>92 ± 7</a:t>
                      </a:r>
                      <a:endParaRPr lang="en-GB" sz="28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78 ± 4</a:t>
                      </a:r>
                      <a:endParaRPr lang="en-GB" sz="280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8823382"/>
                  </a:ext>
                </a:extLst>
              </a:tr>
              <a:tr h="902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Energy Consumed (kWh)</a:t>
                      </a:r>
                      <a:endParaRPr lang="en-GB" sz="280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kern="1200" dirty="0">
                          <a:effectLst/>
                        </a:rPr>
                        <a:t>2.8 ± 0.1</a:t>
                      </a:r>
                      <a:endParaRPr lang="en-GB" sz="28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kern="1200" dirty="0">
                          <a:effectLst/>
                        </a:rPr>
                        <a:t>3.1 ± 0.2</a:t>
                      </a:r>
                      <a:endParaRPr lang="en-GB" sz="28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2.9 ± 0.1</a:t>
                      </a:r>
                      <a:endParaRPr lang="en-GB" sz="280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1763587"/>
                  </a:ext>
                </a:extLst>
              </a:tr>
              <a:tr h="499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Final Battery SoC (%)</a:t>
                      </a:r>
                      <a:endParaRPr lang="en-GB" sz="280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88 ± 2</a:t>
                      </a:r>
                      <a:endParaRPr lang="en-GB" sz="28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72 ± 4</a:t>
                      </a:r>
                      <a:endParaRPr lang="en-GB" sz="28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52 ± 3</a:t>
                      </a:r>
                      <a:endParaRPr lang="en-GB" sz="28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8248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958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1B8FB-5843-42D1-8AC0-8C2133201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System Operational Performance And Thermal Profile - Continued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6AB67-DBF8-4DB2-9874-4E9CFFCC0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5094"/>
            <a:ext cx="10515600" cy="4351338"/>
          </a:xfrm>
        </p:spPr>
        <p:txBody>
          <a:bodyPr/>
          <a:lstStyle/>
          <a:p>
            <a:r>
              <a:rPr lang="en-GB" sz="2600" b="1" dirty="0"/>
              <a:t>Optimal Sun:</a:t>
            </a:r>
            <a:r>
              <a:rPr lang="en-GB" sz="2600" dirty="0"/>
              <a:t> Reached 121 °C sterilization temperature within 22 minutes</a:t>
            </a:r>
          </a:p>
          <a:p>
            <a:r>
              <a:rPr lang="en-GB" sz="2600" b="1" dirty="0"/>
              <a:t>Simulated Intermittency:</a:t>
            </a:r>
            <a:r>
              <a:rPr lang="en-GB" sz="2600" dirty="0"/>
              <a:t> Dynamic load management extended cycle time to 92 minutes while preserving battery safety</a:t>
            </a:r>
          </a:p>
          <a:p>
            <a:r>
              <a:rPr lang="en-GB" sz="2600" b="1" dirty="0"/>
              <a:t>Battery-Priority:</a:t>
            </a:r>
            <a:r>
              <a:rPr lang="en-GB" sz="2600" dirty="0"/>
              <a:t> All cycles completed successfully using only 4.8 kWh stored energy</a:t>
            </a:r>
          </a:p>
          <a:p>
            <a:r>
              <a:rPr lang="en-GB" sz="2600" b="1" dirty="0"/>
              <a:t>Consistent Performance:</a:t>
            </a:r>
            <a:r>
              <a:rPr lang="en-GB" sz="2600" dirty="0"/>
              <a:t> Holding temperature maintained at ≥121 °C across all regimes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1667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utoclave Sterilization Cycle: Temperature vs. Time">
            <a:extLst>
              <a:ext uri="{FF2B5EF4-FFF2-40B4-BE49-F238E27FC236}">
                <a16:creationId xmlns:a16="http://schemas.microsoft.com/office/drawing/2014/main" id="{D79A0373-7476-4DEA-9BF9-C8AC0278670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" t="6853" r="9260" b="3068"/>
          <a:stretch>
            <a:fillRect/>
          </a:stretch>
        </p:blipFill>
        <p:spPr bwMode="auto">
          <a:xfrm>
            <a:off x="1955006" y="1580514"/>
            <a:ext cx="8281988" cy="52774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6F3D16C8-D44B-4399-AADB-7520F16179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142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FA6CC-2596-47F1-B2A0-2B5F93CF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ENERGY SYSTEM RESILIENCE AND COST-BENEFIT ANALYSIS</a:t>
            </a: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CEBA2-1288-4061-893A-2A64DA978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5766"/>
            <a:ext cx="10896600" cy="4330234"/>
          </a:xfrm>
        </p:spPr>
        <p:txBody>
          <a:bodyPr>
            <a:normAutofit fontScale="92500"/>
          </a:bodyPr>
          <a:lstStyle/>
          <a:p>
            <a:r>
              <a:rPr lang="en-GB" b="1" dirty="0"/>
              <a:t>Sterilization Efficacy:</a:t>
            </a:r>
            <a:r>
              <a:rPr lang="en-GB" dirty="0"/>
              <a:t> 100% success rate (50/50 biological indicators) with no growth after 7-day incubation</a:t>
            </a:r>
          </a:p>
          <a:p>
            <a:r>
              <a:rPr lang="en-GB" b="1" dirty="0"/>
              <a:t>Process verification:</a:t>
            </a:r>
            <a:r>
              <a:rPr lang="en-GB" dirty="0"/>
              <a:t> Met ISO 17665-1 Class B vacuum cycle requirements; chamber cold spots remained ≥120°C during 30‑minute dwell</a:t>
            </a:r>
          </a:p>
          <a:p>
            <a:r>
              <a:rPr lang="en-GB" b="1" dirty="0"/>
              <a:t>System Resilience:</a:t>
            </a:r>
            <a:r>
              <a:rPr lang="en-GB" dirty="0"/>
              <a:t> Battery state of health maintained; lowest recorded charge was 45% after consecutive night‑time cycles</a:t>
            </a:r>
          </a:p>
          <a:p>
            <a:r>
              <a:rPr lang="en-GB" b="1" dirty="0"/>
              <a:t>Cost-Benefit Comparison:</a:t>
            </a:r>
            <a:r>
              <a:rPr lang="en-GB" dirty="0"/>
              <a:t> Hybrid solar system has higher upfront capital (K85,500) vs. diesel generator (K22,800), a K62,700 incremental investment</a:t>
            </a:r>
          </a:p>
          <a:p>
            <a:r>
              <a:rPr lang="en-GB" b="1" dirty="0"/>
              <a:t>Projected Operating Costs:</a:t>
            </a:r>
            <a:r>
              <a:rPr lang="en-GB" dirty="0"/>
              <a:t> Lower annual operating costs for the solar hybrid system (detailed in Table 3)</a:t>
            </a:r>
          </a:p>
          <a:p>
            <a:endParaRPr lang="en-GB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74B95622-62A0-45E4-B79F-90294679647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645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31C7-D974-413B-AA9A-D18B8F8A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860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00CC"/>
                </a:solidFill>
              </a:rPr>
              <a:t>Projected preliminary Annual Cost Comparison</a:t>
            </a:r>
            <a:endParaRPr lang="en-GB" dirty="0">
              <a:solidFill>
                <a:srgbClr val="0000CC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5D0CFE-13C4-4AC7-A6C0-4E246FA3B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923500"/>
              </p:ext>
            </p:extLst>
          </p:nvPr>
        </p:nvGraphicFramePr>
        <p:xfrm>
          <a:off x="838200" y="1371600"/>
          <a:ext cx="10515600" cy="4408954"/>
        </p:xfrm>
        <a:graphic>
          <a:graphicData uri="http://schemas.openxmlformats.org/drawingml/2006/table">
            <a:tbl>
              <a:tblPr firstRow="1" firstCol="1" lastRow="1" lastCol="1">
                <a:tableStyleId>{35758FB7-9AC5-4552-8A53-C91805E547FA}</a:tableStyleId>
              </a:tblPr>
              <a:tblGrid>
                <a:gridCol w="3680769">
                  <a:extLst>
                    <a:ext uri="{9D8B030D-6E8A-4147-A177-3AD203B41FA5}">
                      <a16:colId xmlns:a16="http://schemas.microsoft.com/office/drawing/2014/main" val="2642518074"/>
                    </a:ext>
                  </a:extLst>
                </a:gridCol>
                <a:gridCol w="3329631">
                  <a:extLst>
                    <a:ext uri="{9D8B030D-6E8A-4147-A177-3AD203B41FA5}">
                      <a16:colId xmlns:a16="http://schemas.microsoft.com/office/drawing/2014/main" val="398819374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328848548"/>
                    </a:ext>
                  </a:extLst>
                </a:gridCol>
              </a:tblGrid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Item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Solar Hybrid System (ZMW)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Diesel Generator System (ZMW)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7620525"/>
                  </a:ext>
                </a:extLst>
              </a:tr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Initial Capital Cost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85,500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22,800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8977499"/>
                  </a:ext>
                </a:extLst>
              </a:tr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Annual Fuel Cost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34,200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5965914"/>
                  </a:ext>
                </a:extLst>
              </a:tr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Annual Maintenance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2,260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8,550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4484370"/>
                  </a:ext>
                </a:extLst>
              </a:tr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Annual Biomass material costs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8,000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4439120"/>
                  </a:ext>
                </a:extLst>
              </a:tr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Total Annual </a:t>
                      </a:r>
                      <a:r>
                        <a:rPr lang="en-GB" sz="2400" dirty="0" err="1">
                          <a:effectLst/>
                        </a:rPr>
                        <a:t>OpEx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10,260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42,750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6915792"/>
                  </a:ext>
                </a:extLst>
              </a:tr>
              <a:tr h="555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err="1">
                          <a:effectLst/>
                        </a:rPr>
                        <a:t>OpEX</a:t>
                      </a:r>
                      <a:r>
                        <a:rPr lang="en-GB" sz="2400" dirty="0">
                          <a:effectLst/>
                        </a:rPr>
                        <a:t> Cost Reduction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~76%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Baseline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7592038"/>
                  </a:ext>
                </a:extLst>
              </a:tr>
            </a:tbl>
          </a:graphicData>
        </a:graphic>
      </p:graphicFrame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B5A47529-960F-4107-920B-C53A632B5A4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202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3F15CE-B46F-45D6-95EB-80F459A10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6" t="3141" r="2382" b="2765"/>
          <a:stretch/>
        </p:blipFill>
        <p:spPr>
          <a:xfrm>
            <a:off x="1066800" y="241001"/>
            <a:ext cx="9220200" cy="6172200"/>
          </a:xfrm>
          <a:prstGeom prst="rect">
            <a:avLst/>
          </a:prstGeom>
        </p:spPr>
      </p:pic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9432B993-C1CE-4E28-9D45-8AD79E24F5F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9134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9F0E-FAB3-45E7-B1AF-F0CB29D8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D6202-9000-42AA-BF73-BEC64A3A3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7640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GB" b="1" dirty="0"/>
              <a:t>Technical Viability:</a:t>
            </a:r>
            <a:r>
              <a:rPr lang="en-GB" dirty="0"/>
              <a:t> Hybrid renewable energy autoclave prototype is feasible for off-grid healthcare settings</a:t>
            </a:r>
          </a:p>
          <a:p>
            <a:pPr algn="just"/>
            <a:r>
              <a:rPr lang="en-GB" b="1" dirty="0"/>
              <a:t>Key Design Factors:</a:t>
            </a:r>
            <a:r>
              <a:rPr lang="en-GB" dirty="0"/>
              <a:t> Dynamic solar concentrator tracking outperformed fixed-angle operation; biomass backup ensured readiness during low sunlight or high demand</a:t>
            </a:r>
          </a:p>
          <a:p>
            <a:pPr algn="just"/>
            <a:r>
              <a:rPr lang="en-GB" b="1" dirty="0"/>
              <a:t>Sterilization Success:</a:t>
            </a:r>
            <a:r>
              <a:rPr lang="en-GB" dirty="0"/>
              <a:t> System consistently met sterilization standards, verifying core functionality</a:t>
            </a:r>
          </a:p>
          <a:p>
            <a:pPr algn="just"/>
            <a:r>
              <a:rPr lang="en-GB" b="1" dirty="0"/>
              <a:t>Effectiveness Limitation:</a:t>
            </a:r>
            <a:r>
              <a:rPr lang="en-GB" dirty="0"/>
              <a:t> Extended cycle times under intermittent conditions may limit clinical effectiveness during prolonged poor weather</a:t>
            </a:r>
          </a:p>
          <a:p>
            <a:pPr algn="just"/>
            <a:r>
              <a:rPr lang="en-GB" b="1" dirty="0"/>
              <a:t>Future Improvements:</a:t>
            </a:r>
            <a:r>
              <a:rPr lang="en-GB" dirty="0"/>
              <a:t> Adding thermal storage or PV-optimized DC pre-heating could reduce heat-up time by 10–15 minutes and improve overall efficiency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F37ECAA7-BEF8-4292-A38D-63C1A3F72AA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131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DA25-80F8-4D3B-A4A4-6B8C7B6A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CONCLUSION AND FUTURE WORK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977DF-3DE6-4802-96CE-985E57891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5"/>
            <a:ext cx="113538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b="1" dirty="0"/>
              <a:t>Demonstrated Potential:</a:t>
            </a:r>
            <a:r>
              <a:rPr lang="en-GB" dirty="0"/>
              <a:t> Successfully translated renewable energy concepts into a functional prototype that delivers standards-compliant sterilization for resource-constrained settings</a:t>
            </a:r>
          </a:p>
          <a:p>
            <a:pPr algn="just"/>
            <a:r>
              <a:rPr lang="en-GB" b="1" dirty="0"/>
              <a:t>Future Work – Durability:</a:t>
            </a:r>
            <a:r>
              <a:rPr lang="en-GB" dirty="0"/>
              <a:t> 12-month field trial at a partner rural clinic in sub-Saharan Africa to assess real-world reliability and user interaction</a:t>
            </a:r>
          </a:p>
          <a:p>
            <a:pPr algn="just"/>
            <a:r>
              <a:rPr lang="en-GB" b="1" dirty="0"/>
              <a:t>Future Work – Cost-Benefit:</a:t>
            </a:r>
            <a:r>
              <a:rPr lang="en-GB" dirty="0"/>
              <a:t> Detailed lifecycle cost comparison against diesel-powered sterilization, including maintenance, fuel, and carbon emissions</a:t>
            </a:r>
          </a:p>
          <a:p>
            <a:pPr algn="just"/>
            <a:r>
              <a:rPr lang="en-GB" b="1" dirty="0"/>
              <a:t>Future Work – Commercialization:</a:t>
            </a:r>
            <a:r>
              <a:rPr lang="en-GB" dirty="0"/>
              <a:t> Refine design for manufacturability, pursue regulatory approval (ZABS, CE/FDA) for the PMCU, and establish local assembly partnerships</a:t>
            </a:r>
          </a:p>
          <a:p>
            <a:endParaRPr lang="en-GB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F66C033-96C5-4857-A7EE-545E88A200D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4074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3FEB4-7B7D-435B-BED4-FB14D3A5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620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0DF66-8919-4D8B-AADB-D3B57138B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10896600" cy="55626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Al-</a:t>
            </a:r>
            <a:r>
              <a:rPr lang="en-GB" dirty="0" err="1"/>
              <a:t>Hrari</a:t>
            </a:r>
            <a:r>
              <a:rPr lang="en-GB" dirty="0"/>
              <a:t>, M., Al-</a:t>
            </a:r>
            <a:r>
              <a:rPr lang="en-GB" dirty="0" err="1"/>
              <a:t>Salaymeh</a:t>
            </a:r>
            <a:r>
              <a:rPr lang="en-GB" dirty="0"/>
              <a:t>, A. &amp; Al-</a:t>
            </a:r>
            <a:r>
              <a:rPr lang="en-GB" dirty="0" err="1"/>
              <a:t>Afif</a:t>
            </a:r>
            <a:r>
              <a:rPr lang="en-GB" dirty="0"/>
              <a:t>, R. (2022) ‘Feasibility analysis of a solar-powered autoclave for rural healthcare centres: a case study in Jordan’, </a:t>
            </a:r>
            <a:r>
              <a:rPr lang="en-GB" i="1" dirty="0"/>
              <a:t>International Journal of Sustainable Energy</a:t>
            </a:r>
            <a:r>
              <a:rPr lang="en-GB" dirty="0"/>
              <a:t>, 41(3), pp. 234-251.</a:t>
            </a:r>
          </a:p>
          <a:p>
            <a:r>
              <a:rPr lang="en-GB" dirty="0"/>
              <a:t>Alba R., Ilaria G. (2017), Solar-Thermal and Hybrid Photovoltaic-Thermal Systems for </a:t>
            </a:r>
            <a:r>
              <a:rPr lang="en-GB" dirty="0" err="1"/>
              <a:t>enewable</a:t>
            </a:r>
            <a:r>
              <a:rPr lang="en-GB" dirty="0"/>
              <a:t> Heating</a:t>
            </a:r>
          </a:p>
          <a:p>
            <a:r>
              <a:rPr lang="en-GB" dirty="0"/>
              <a:t>Bhakta, S. &amp; Mukherjee, V. (2017) ‘Potential and economics of hybrid PV-wind-diesel energy system for far-flung area of Rajasthan, India’, </a:t>
            </a:r>
            <a:r>
              <a:rPr lang="en-GB" i="1" dirty="0"/>
              <a:t>International Transactions on Electrical Energy Systems</a:t>
            </a:r>
            <a:r>
              <a:rPr lang="en-GB" dirty="0"/>
              <a:t>, 27(12), e2429. </a:t>
            </a:r>
          </a:p>
          <a:p>
            <a:r>
              <a:rPr lang="en-GB" dirty="0"/>
              <a:t>Fraise, A.P. (2021) </a:t>
            </a:r>
            <a:r>
              <a:rPr lang="en-GB" i="1" dirty="0"/>
              <a:t>Sterilisation of Medical Devices</a:t>
            </a:r>
            <a:r>
              <a:rPr lang="en-GB" dirty="0"/>
              <a:t>. 4th </a:t>
            </a:r>
            <a:r>
              <a:rPr lang="en-GB" dirty="0" err="1"/>
              <a:t>edn</a:t>
            </a:r>
            <a:r>
              <a:rPr lang="en-GB" dirty="0"/>
              <a:t>. Boca Raton: CRC Press.</a:t>
            </a:r>
          </a:p>
          <a:p>
            <a:r>
              <a:rPr lang="en-GB" dirty="0"/>
              <a:t>International Organization for Standardization (2006) *ISO 17665-1:2006 Sterilization of health care products — Moist heat — Part 1: Requirements for the development, validation and routine control of a sterilization process for medical devices*. Geneva: ISO.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656A00B4-20C2-402B-9E4A-19DAE540F88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9071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7EF0A-955B-4A93-83D6-C0ED1DD6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REFERENCES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8507F-3EFE-4C10-A757-20B094736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972800" cy="5032375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International Organization for Standardization (2017) *ISO 11138-1:2017 Sterilization of health care products — Biological indicators — Part 1: General requirements*. Geneva: ISO.</a:t>
            </a:r>
          </a:p>
          <a:p>
            <a:r>
              <a:rPr lang="en-GB" dirty="0" err="1"/>
              <a:t>Ituna</a:t>
            </a:r>
            <a:r>
              <a:rPr lang="en-GB" dirty="0"/>
              <a:t> </a:t>
            </a:r>
            <a:r>
              <a:rPr lang="en-GB" dirty="0" err="1"/>
              <a:t>Yudonago</a:t>
            </a:r>
            <a:r>
              <a:rPr lang="en-GB" dirty="0"/>
              <a:t>, J. F. (2021) “Review of solar-thermal collectors powered autoclave for the sterilization of medical equipment.” </a:t>
            </a:r>
            <a:r>
              <a:rPr lang="en-GB" dirty="0" err="1"/>
              <a:t>doi</a:t>
            </a:r>
            <a:r>
              <a:rPr lang="en-GB" dirty="0"/>
              <a:t>: 10.1016/J.AEJ.2021.04.007.</a:t>
            </a:r>
          </a:p>
          <a:p>
            <a:r>
              <a:rPr lang="en-GB" dirty="0" err="1"/>
              <a:t>Mustansiriyah</a:t>
            </a:r>
            <a:r>
              <a:rPr lang="en-GB" dirty="0"/>
              <a:t> University (2017). “Design Build and Test a Device Working by Solar Energy to Desalination and Sterilization and Heating Water” </a:t>
            </a:r>
            <a:r>
              <a:rPr lang="en-GB" dirty="0" err="1"/>
              <a:t>doi</a:t>
            </a:r>
            <a:r>
              <a:rPr lang="en-GB" dirty="0"/>
              <a:t>: 10.13140/RG.2.2.23601.86884.</a:t>
            </a:r>
          </a:p>
          <a:p>
            <a:r>
              <a:rPr lang="en-GB" dirty="0"/>
              <a:t>World Health Organization (2020) </a:t>
            </a:r>
            <a:r>
              <a:rPr lang="en-GB" i="1" dirty="0"/>
              <a:t>Global report on health care waste management: status, impacts and recommendations</a:t>
            </a:r>
            <a:r>
              <a:rPr lang="en-GB" dirty="0"/>
              <a:t>. Geneva: WHO.</a:t>
            </a:r>
          </a:p>
          <a:p>
            <a:r>
              <a:rPr lang="en-GB" dirty="0"/>
              <a:t>World Health Organization (2021) </a:t>
            </a:r>
            <a:r>
              <a:rPr lang="en-GB" i="1" dirty="0"/>
              <a:t>WHO guidance for climate-resilient and environmentally sustainable health care facilities</a:t>
            </a:r>
            <a:r>
              <a:rPr lang="en-GB" dirty="0"/>
              <a:t>. Geneva: WHO.</a:t>
            </a:r>
          </a:p>
          <a:p>
            <a:r>
              <a:rPr lang="en-GB" dirty="0"/>
              <a:t>Zhu, J., Chen, Y., Zhang, L. &amp; Wang, H. (2019) ‘Design and experimental study of a parabolic trough solar autoclave system’, </a:t>
            </a:r>
            <a:r>
              <a:rPr lang="en-GB" i="1" dirty="0"/>
              <a:t>Energy Procedia</a:t>
            </a:r>
            <a:r>
              <a:rPr lang="en-GB" dirty="0"/>
              <a:t>, 158, pp. 1767-1772.</a:t>
            </a:r>
          </a:p>
          <a:p>
            <a:endParaRPr lang="en-GB" dirty="0"/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30024FF1-3BAC-448C-AF71-22F64F2024D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8" y="60960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076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9806</TotalTime>
  <Words>1994</Words>
  <Application>Microsoft Office PowerPoint</Application>
  <PresentationFormat>Widescreen</PresentationFormat>
  <Paragraphs>166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Edwardian Script ITC</vt:lpstr>
      <vt:lpstr>quote-cjk-patch</vt:lpstr>
      <vt:lpstr>Times New Roman</vt:lpstr>
      <vt:lpstr>Wingdings</vt:lpstr>
      <vt:lpstr>Office Theme</vt:lpstr>
      <vt:lpstr>2026 ENGINEERING INSTITUTION OF ZAMBIA SYMPOSIUM</vt:lpstr>
      <vt:lpstr>CONTENTS</vt:lpstr>
      <vt:lpstr>ERNEST MWABA – BIOGRAPHY</vt:lpstr>
      <vt:lpstr>ABSTRACT</vt:lpstr>
      <vt:lpstr>BACKGROUND</vt:lpstr>
      <vt:lpstr>MATERIALS AND SYSTEM ARCHITECTURE </vt:lpstr>
      <vt:lpstr>              System Overview Diagram</vt:lpstr>
      <vt:lpstr>COMPONENT SPECIFICATION AND INTEGRATION - AUTOCLAVE MODULE</vt:lpstr>
      <vt:lpstr>RENEWABLE ENERGY SYSTEM SPECIFICATIONS</vt:lpstr>
      <vt:lpstr>Renewable System Flow Chart</vt:lpstr>
      <vt:lpstr>Power Management and Control Unit (PMCU)</vt:lpstr>
      <vt:lpstr>PERFORMANCE EVALUATION PROTOCOL</vt:lpstr>
      <vt:lpstr>System Component Specifications</vt:lpstr>
      <vt:lpstr>System Operational Performance And Thermal Profile</vt:lpstr>
      <vt:lpstr>System Operational Performance And Thermal Profile - Continued</vt:lpstr>
      <vt:lpstr>PowerPoint Presentation</vt:lpstr>
      <vt:lpstr>ENERGY SYSTEM RESILIENCE AND COST-BENEFIT ANALYSIS </vt:lpstr>
      <vt:lpstr>Projected preliminary Annual Cost Comparison</vt:lpstr>
      <vt:lpstr>PowerPoint Presentation</vt:lpstr>
      <vt:lpstr>DISCUSSION</vt:lpstr>
      <vt:lpstr>CONCLUSION AND FUTURE WORK</vt:lpstr>
      <vt:lpstr>REFERENCES</vt:lpstr>
      <vt:lpstr>REFERENCES (CONTINUED)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148</cp:revision>
  <dcterms:created xsi:type="dcterms:W3CDTF">2010-10-03T08:05:00Z</dcterms:created>
  <dcterms:modified xsi:type="dcterms:W3CDTF">2026-04-04T21:48:17Z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