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79" r:id="rId3"/>
    <p:sldId id="275" r:id="rId4"/>
    <p:sldId id="259" r:id="rId5"/>
    <p:sldId id="260" r:id="rId6"/>
    <p:sldId id="273" r:id="rId7"/>
    <p:sldId id="261" r:id="rId8"/>
    <p:sldId id="262" r:id="rId9"/>
    <p:sldId id="264" r:id="rId10"/>
    <p:sldId id="263" r:id="rId11"/>
    <p:sldId id="276" r:id="rId12"/>
    <p:sldId id="265" r:id="rId13"/>
    <p:sldId id="274" r:id="rId14"/>
    <p:sldId id="277" r:id="rId15"/>
    <p:sldId id="278" r:id="rId16"/>
    <p:sldId id="271" r:id="rId17"/>
    <p:sldId id="272" r:id="rId18"/>
    <p:sldId id="267" r:id="rId19"/>
    <p:sldId id="269" r:id="rId20"/>
    <p:sldId id="256" r:id="rId21"/>
    <p:sldId id="27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66FF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20" autoAdjust="0"/>
    <p:restoredTop sz="94660"/>
  </p:normalViewPr>
  <p:slideViewPr>
    <p:cSldViewPr snapToGrid="0">
      <p:cViewPr varScale="1">
        <p:scale>
          <a:sx n="78" d="100"/>
          <a:sy n="78" d="100"/>
        </p:scale>
        <p:origin x="67" y="29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stacked"/>
        <c:varyColors val="0"/>
        <c:ser>
          <c:idx val="0"/>
          <c:order val="0"/>
          <c:tx>
            <c:strRef>
              <c:f>Sheet1!$C$1</c:f>
              <c:strCache>
                <c:ptCount val="1"/>
                <c:pt idx="0">
                  <c:v>START</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3959-4C72-8492-C9012CAAE7AF}"/>
              </c:ext>
            </c:extLst>
          </c:dPt>
          <c:dPt>
            <c:idx val="1"/>
            <c:invertIfNegative val="0"/>
            <c:bubble3D val="0"/>
            <c:spPr>
              <a:noFill/>
              <a:ln>
                <a:noFill/>
              </a:ln>
              <a:effectLst/>
            </c:spPr>
            <c:extLst>
              <c:ext xmlns:c16="http://schemas.microsoft.com/office/drawing/2014/chart" uri="{C3380CC4-5D6E-409C-BE32-E72D297353CC}">
                <c16:uniqueId val="{00000003-3959-4C72-8492-C9012CAAE7AF}"/>
              </c:ext>
            </c:extLst>
          </c:dPt>
          <c:dPt>
            <c:idx val="2"/>
            <c:invertIfNegative val="0"/>
            <c:bubble3D val="0"/>
            <c:spPr>
              <a:noFill/>
              <a:ln>
                <a:noFill/>
              </a:ln>
              <a:effectLst/>
            </c:spPr>
            <c:extLst>
              <c:ext xmlns:c16="http://schemas.microsoft.com/office/drawing/2014/chart" uri="{C3380CC4-5D6E-409C-BE32-E72D297353CC}">
                <c16:uniqueId val="{00000005-3959-4C72-8492-C9012CAAE7AF}"/>
              </c:ext>
            </c:extLst>
          </c:dPt>
          <c:dPt>
            <c:idx val="3"/>
            <c:invertIfNegative val="0"/>
            <c:bubble3D val="0"/>
            <c:spPr>
              <a:noFill/>
              <a:ln>
                <a:noFill/>
              </a:ln>
              <a:effectLst/>
            </c:spPr>
            <c:extLst>
              <c:ext xmlns:c16="http://schemas.microsoft.com/office/drawing/2014/chart" uri="{C3380CC4-5D6E-409C-BE32-E72D297353CC}">
                <c16:uniqueId val="{00000007-3959-4C72-8492-C9012CAAE7AF}"/>
              </c:ext>
            </c:extLst>
          </c:dPt>
          <c:dPt>
            <c:idx val="4"/>
            <c:invertIfNegative val="0"/>
            <c:bubble3D val="0"/>
            <c:spPr>
              <a:noFill/>
              <a:ln>
                <a:noFill/>
              </a:ln>
              <a:effectLst/>
            </c:spPr>
            <c:extLst>
              <c:ext xmlns:c16="http://schemas.microsoft.com/office/drawing/2014/chart" uri="{C3380CC4-5D6E-409C-BE32-E72D297353CC}">
                <c16:uniqueId val="{00000009-3959-4C72-8492-C9012CAAE7AF}"/>
              </c:ext>
            </c:extLst>
          </c:dPt>
          <c:dPt>
            <c:idx val="5"/>
            <c:invertIfNegative val="0"/>
            <c:bubble3D val="0"/>
            <c:spPr>
              <a:noFill/>
              <a:ln>
                <a:noFill/>
              </a:ln>
              <a:effectLst/>
            </c:spPr>
            <c:extLst>
              <c:ext xmlns:c16="http://schemas.microsoft.com/office/drawing/2014/chart" uri="{C3380CC4-5D6E-409C-BE32-E72D297353CC}">
                <c16:uniqueId val="{0000000B-3959-4C72-8492-C9012CAAE7AF}"/>
              </c:ext>
            </c:extLst>
          </c:dPt>
          <c:dPt>
            <c:idx val="6"/>
            <c:invertIfNegative val="0"/>
            <c:bubble3D val="0"/>
            <c:spPr>
              <a:noFill/>
              <a:ln>
                <a:noFill/>
              </a:ln>
              <a:effectLst/>
            </c:spPr>
            <c:extLst>
              <c:ext xmlns:c16="http://schemas.microsoft.com/office/drawing/2014/chart" uri="{C3380CC4-5D6E-409C-BE32-E72D297353CC}">
                <c16:uniqueId val="{0000000D-3959-4C72-8492-C9012CAAE7AF}"/>
              </c:ext>
            </c:extLst>
          </c:dPt>
          <c:dPt>
            <c:idx val="7"/>
            <c:invertIfNegative val="0"/>
            <c:bubble3D val="0"/>
            <c:spPr>
              <a:noFill/>
              <a:ln>
                <a:noFill/>
              </a:ln>
              <a:effectLst/>
            </c:spPr>
            <c:extLst>
              <c:ext xmlns:c16="http://schemas.microsoft.com/office/drawing/2014/chart" uri="{C3380CC4-5D6E-409C-BE32-E72D297353CC}">
                <c16:uniqueId val="{0000000F-3959-4C72-8492-C9012CAAE7AF}"/>
              </c:ext>
            </c:extLst>
          </c:dPt>
          <c:cat>
            <c:strRef>
              <c:f>Sheet1!$B$2:$B$9</c:f>
              <c:strCache>
                <c:ptCount val="8"/>
                <c:pt idx="0">
                  <c:v>Literature review</c:v>
                </c:pt>
                <c:pt idx="1">
                  <c:v>SolidWorks Design + Simulink Simulation</c:v>
                </c:pt>
                <c:pt idx="2">
                  <c:v>Electric Circuit Design + Procurement of Materials</c:v>
                </c:pt>
                <c:pt idx="3">
                  <c:v>Mechanical Fabrication (Chassis, Arm, Tracks)</c:v>
                </c:pt>
                <c:pt idx="4">
                  <c:v>Electronic Assembly and Wiring</c:v>
                </c:pt>
                <c:pt idx="5">
                  <c:v>Software Integration and Testing</c:v>
                </c:pt>
                <c:pt idx="6">
                  <c:v>Training of autonomous system (self-navigation, object detection,  environment mapping)</c:v>
                </c:pt>
                <c:pt idx="7">
                  <c:v>Documentation and Final Report</c:v>
                </c:pt>
              </c:strCache>
            </c:strRef>
          </c:cat>
          <c:val>
            <c:numRef>
              <c:f>Sheet1!$C$2:$C$9</c:f>
              <c:numCache>
                <c:formatCode>d\-mmm</c:formatCode>
                <c:ptCount val="8"/>
                <c:pt idx="0">
                  <c:v>46023</c:v>
                </c:pt>
                <c:pt idx="1">
                  <c:v>46023</c:v>
                </c:pt>
                <c:pt idx="2">
                  <c:v>46082</c:v>
                </c:pt>
                <c:pt idx="3">
                  <c:v>46143</c:v>
                </c:pt>
                <c:pt idx="4">
                  <c:v>46174</c:v>
                </c:pt>
                <c:pt idx="5">
                  <c:v>46174</c:v>
                </c:pt>
                <c:pt idx="6">
                  <c:v>46204</c:v>
                </c:pt>
                <c:pt idx="7">
                  <c:v>46235</c:v>
                </c:pt>
              </c:numCache>
            </c:numRef>
          </c:val>
          <c:extLst>
            <c:ext xmlns:c16="http://schemas.microsoft.com/office/drawing/2014/chart" uri="{C3380CC4-5D6E-409C-BE32-E72D297353CC}">
              <c16:uniqueId val="{00000010-3959-4C72-8492-C9012CAAE7AF}"/>
            </c:ext>
          </c:extLst>
        </c:ser>
        <c:ser>
          <c:idx val="1"/>
          <c:order val="1"/>
          <c:tx>
            <c:strRef>
              <c:f>Sheet1!$E$1</c:f>
              <c:strCache>
                <c:ptCount val="1"/>
                <c:pt idx="0">
                  <c:v>DURATION</c:v>
                </c:pt>
              </c:strCache>
            </c:strRef>
          </c:tx>
          <c:spPr>
            <a:solidFill>
              <a:schemeClr val="accent2"/>
            </a:solidFill>
            <a:ln>
              <a:noFill/>
            </a:ln>
            <a:effectLst/>
          </c:spPr>
          <c:invertIfNegative val="0"/>
          <c:cat>
            <c:strRef>
              <c:f>Sheet1!$B$2:$B$9</c:f>
              <c:strCache>
                <c:ptCount val="8"/>
                <c:pt idx="0">
                  <c:v>Literature review</c:v>
                </c:pt>
                <c:pt idx="1">
                  <c:v>SolidWorks Design + Simulink Simulation</c:v>
                </c:pt>
                <c:pt idx="2">
                  <c:v>Electric Circuit Design + Procurement of Materials</c:v>
                </c:pt>
                <c:pt idx="3">
                  <c:v>Mechanical Fabrication (Chassis, Arm, Tracks)</c:v>
                </c:pt>
                <c:pt idx="4">
                  <c:v>Electronic Assembly and Wiring</c:v>
                </c:pt>
                <c:pt idx="5">
                  <c:v>Software Integration and Testing</c:v>
                </c:pt>
                <c:pt idx="6">
                  <c:v>Training of autonomous system (self-navigation, object detection,  environment mapping)</c:v>
                </c:pt>
                <c:pt idx="7">
                  <c:v>Documentation and Final Report</c:v>
                </c:pt>
              </c:strCache>
            </c:strRef>
          </c:cat>
          <c:val>
            <c:numRef>
              <c:f>Sheet1!$E$2:$E$9</c:f>
              <c:numCache>
                <c:formatCode>General</c:formatCode>
                <c:ptCount val="8"/>
                <c:pt idx="0">
                  <c:v>243</c:v>
                </c:pt>
                <c:pt idx="1">
                  <c:v>59</c:v>
                </c:pt>
                <c:pt idx="2">
                  <c:v>61</c:v>
                </c:pt>
                <c:pt idx="3">
                  <c:v>31</c:v>
                </c:pt>
                <c:pt idx="4">
                  <c:v>30</c:v>
                </c:pt>
                <c:pt idx="5">
                  <c:v>30</c:v>
                </c:pt>
                <c:pt idx="6">
                  <c:v>31</c:v>
                </c:pt>
                <c:pt idx="7">
                  <c:v>31</c:v>
                </c:pt>
              </c:numCache>
            </c:numRef>
          </c:val>
          <c:extLst>
            <c:ext xmlns:c16="http://schemas.microsoft.com/office/drawing/2014/chart" uri="{C3380CC4-5D6E-409C-BE32-E72D297353CC}">
              <c16:uniqueId val="{00000011-3959-4C72-8492-C9012CAAE7AF}"/>
            </c:ext>
          </c:extLst>
        </c:ser>
        <c:dLbls>
          <c:showLegendKey val="0"/>
          <c:showVal val="0"/>
          <c:showCatName val="0"/>
          <c:showSerName val="0"/>
          <c:showPercent val="0"/>
          <c:showBubbleSize val="0"/>
        </c:dLbls>
        <c:gapWidth val="150"/>
        <c:overlap val="100"/>
        <c:axId val="800053007"/>
        <c:axId val="800045935"/>
      </c:barChart>
      <c:catAx>
        <c:axId val="80005300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800045935"/>
        <c:crosses val="autoZero"/>
        <c:auto val="1"/>
        <c:lblAlgn val="ctr"/>
        <c:lblOffset val="100"/>
        <c:noMultiLvlLbl val="0"/>
      </c:catAx>
      <c:valAx>
        <c:axId val="800045935"/>
        <c:scaling>
          <c:orientation val="minMax"/>
          <c:max val="46280"/>
          <c:min val="46023"/>
        </c:scaling>
        <c:delete val="0"/>
        <c:axPos val="t"/>
        <c:majorGridlines>
          <c:spPr>
            <a:ln w="9525" cap="flat" cmpd="sng" algn="ctr">
              <a:solidFill>
                <a:schemeClr val="tx1">
                  <a:lumMod val="15000"/>
                  <a:lumOff val="85000"/>
                </a:schemeClr>
              </a:solidFill>
              <a:round/>
            </a:ln>
            <a:effectLst/>
          </c:spPr>
        </c:majorGridlines>
        <c:numFmt formatCode="d\-mmm"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800053007"/>
        <c:crosses val="autoZero"/>
        <c:crossBetween val="between"/>
      </c:valAx>
      <c:spPr>
        <a:noFill/>
        <a:ln>
          <a:noFill/>
        </a:ln>
        <a:effectLst/>
      </c:spPr>
    </c:plotArea>
    <c:plotVisOnly val="1"/>
    <c:dispBlanksAs val="gap"/>
    <c:showDLblsOverMax val="0"/>
  </c:chart>
  <c:spPr>
    <a:noFill/>
    <a:ln>
      <a:noFill/>
    </a:ln>
    <a:effectLst/>
  </c:spPr>
  <c:txPr>
    <a:bodyPr/>
    <a:lstStyle/>
    <a:p>
      <a:pPr>
        <a:defRPr sz="1800" baseline="0"/>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6764B49-16B6-457F-BBCE-E13D0DE956DF}" type="datetimeFigureOut">
              <a:rPr lang="en-US" smtClean="0"/>
              <a:t>3/29/2026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C0748-2594-4F19-A691-0C92B882F458}" type="slidenum">
              <a:rPr lang="en-US" smtClean="0"/>
              <a:t>‹#›</a:t>
            </a:fld>
            <a:endParaRPr lang="en-US"/>
          </a:p>
        </p:txBody>
      </p:sp>
    </p:spTree>
    <p:extLst>
      <p:ext uri="{BB962C8B-B14F-4D97-AF65-F5344CB8AC3E}">
        <p14:creationId xmlns:p14="http://schemas.microsoft.com/office/powerpoint/2010/main" val="1222937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764B49-16B6-457F-BBCE-E13D0DE956DF}" type="datetimeFigureOut">
              <a:rPr lang="en-US" smtClean="0"/>
              <a:t>3/29/2026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C0748-2594-4F19-A691-0C92B882F458}" type="slidenum">
              <a:rPr lang="en-US" smtClean="0"/>
              <a:t>‹#›</a:t>
            </a:fld>
            <a:endParaRPr lang="en-US"/>
          </a:p>
        </p:txBody>
      </p:sp>
    </p:spTree>
    <p:extLst>
      <p:ext uri="{BB962C8B-B14F-4D97-AF65-F5344CB8AC3E}">
        <p14:creationId xmlns:p14="http://schemas.microsoft.com/office/powerpoint/2010/main" val="1136402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6764B49-16B6-457F-BBCE-E13D0DE956DF}" type="datetimeFigureOut">
              <a:rPr lang="en-US" smtClean="0"/>
              <a:t>3/29/2026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C0748-2594-4F19-A691-0C92B882F458}" type="slidenum">
              <a:rPr lang="en-US" smtClean="0"/>
              <a:t>‹#›</a:t>
            </a:fld>
            <a:endParaRPr lang="en-US"/>
          </a:p>
        </p:txBody>
      </p:sp>
    </p:spTree>
    <p:extLst>
      <p:ext uri="{BB962C8B-B14F-4D97-AF65-F5344CB8AC3E}">
        <p14:creationId xmlns:p14="http://schemas.microsoft.com/office/powerpoint/2010/main" val="49435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6764B49-16B6-457F-BBCE-E13D0DE956DF}" type="datetimeFigureOut">
              <a:rPr lang="en-US" smtClean="0"/>
              <a:t>3/29/2026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C0748-2594-4F19-A691-0C92B882F458}" type="slidenum">
              <a:rPr lang="en-US" smtClean="0"/>
              <a:t>‹#›</a:t>
            </a:fld>
            <a:endParaRPr lang="en-US"/>
          </a:p>
        </p:txBody>
      </p:sp>
    </p:spTree>
    <p:extLst>
      <p:ext uri="{BB962C8B-B14F-4D97-AF65-F5344CB8AC3E}">
        <p14:creationId xmlns:p14="http://schemas.microsoft.com/office/powerpoint/2010/main" val="1276218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6764B49-16B6-457F-BBCE-E13D0DE956DF}" type="datetimeFigureOut">
              <a:rPr lang="en-US" smtClean="0"/>
              <a:t>3/29/2026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EC0748-2594-4F19-A691-0C92B882F458}" type="slidenum">
              <a:rPr lang="en-US" smtClean="0"/>
              <a:t>‹#›</a:t>
            </a:fld>
            <a:endParaRPr lang="en-US"/>
          </a:p>
        </p:txBody>
      </p:sp>
    </p:spTree>
    <p:extLst>
      <p:ext uri="{BB962C8B-B14F-4D97-AF65-F5344CB8AC3E}">
        <p14:creationId xmlns:p14="http://schemas.microsoft.com/office/powerpoint/2010/main" val="698049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6764B49-16B6-457F-BBCE-E13D0DE956DF}" type="datetimeFigureOut">
              <a:rPr lang="en-US" smtClean="0"/>
              <a:t>3/29/2026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EC0748-2594-4F19-A691-0C92B882F458}" type="slidenum">
              <a:rPr lang="en-US" smtClean="0"/>
              <a:t>‹#›</a:t>
            </a:fld>
            <a:endParaRPr lang="en-US"/>
          </a:p>
        </p:txBody>
      </p:sp>
    </p:spTree>
    <p:extLst>
      <p:ext uri="{BB962C8B-B14F-4D97-AF65-F5344CB8AC3E}">
        <p14:creationId xmlns:p14="http://schemas.microsoft.com/office/powerpoint/2010/main" val="454410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764B49-16B6-457F-BBCE-E13D0DE956DF}" type="datetimeFigureOut">
              <a:rPr lang="en-US" smtClean="0"/>
              <a:t>3/29/2026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EC0748-2594-4F19-A691-0C92B882F458}" type="slidenum">
              <a:rPr lang="en-US" smtClean="0"/>
              <a:t>‹#›</a:t>
            </a:fld>
            <a:endParaRPr lang="en-US"/>
          </a:p>
        </p:txBody>
      </p:sp>
    </p:spTree>
    <p:extLst>
      <p:ext uri="{BB962C8B-B14F-4D97-AF65-F5344CB8AC3E}">
        <p14:creationId xmlns:p14="http://schemas.microsoft.com/office/powerpoint/2010/main" val="4190886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6764B49-16B6-457F-BBCE-E13D0DE956DF}" type="datetimeFigureOut">
              <a:rPr lang="en-US" smtClean="0"/>
              <a:t>3/29/2026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C0748-2594-4F19-A691-0C92B882F458}" type="slidenum">
              <a:rPr lang="en-US" smtClean="0"/>
              <a:t>‹#›</a:t>
            </a:fld>
            <a:endParaRPr lang="en-US"/>
          </a:p>
        </p:txBody>
      </p:sp>
    </p:spTree>
    <p:extLst>
      <p:ext uri="{BB962C8B-B14F-4D97-AF65-F5344CB8AC3E}">
        <p14:creationId xmlns:p14="http://schemas.microsoft.com/office/powerpoint/2010/main" val="3837060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6764B49-16B6-457F-BBCE-E13D0DE956DF}" type="datetimeFigureOut">
              <a:rPr lang="en-US" smtClean="0"/>
              <a:t>3/29/2026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C0748-2594-4F19-A691-0C92B882F458}" type="slidenum">
              <a:rPr lang="en-US" smtClean="0"/>
              <a:t>‹#›</a:t>
            </a:fld>
            <a:endParaRPr lang="en-US"/>
          </a:p>
        </p:txBody>
      </p:sp>
    </p:spTree>
    <p:extLst>
      <p:ext uri="{BB962C8B-B14F-4D97-AF65-F5344CB8AC3E}">
        <p14:creationId xmlns:p14="http://schemas.microsoft.com/office/powerpoint/2010/main" val="2511770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764B49-16B6-457F-BBCE-E13D0DE956DF}" type="datetimeFigureOut">
              <a:rPr lang="en-US" smtClean="0"/>
              <a:t>3/29/2026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C0748-2594-4F19-A691-0C92B882F458}" type="slidenum">
              <a:rPr lang="en-US" smtClean="0"/>
              <a:t>‹#›</a:t>
            </a:fld>
            <a:endParaRPr lang="en-US"/>
          </a:p>
        </p:txBody>
      </p:sp>
    </p:spTree>
    <p:extLst>
      <p:ext uri="{BB962C8B-B14F-4D97-AF65-F5344CB8AC3E}">
        <p14:creationId xmlns:p14="http://schemas.microsoft.com/office/powerpoint/2010/main" val="2289473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764B49-16B6-457F-BBCE-E13D0DE956DF}" type="datetimeFigureOut">
              <a:rPr lang="en-US" smtClean="0"/>
              <a:t>3/29/2026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C0748-2594-4F19-A691-0C92B882F458}" type="slidenum">
              <a:rPr lang="en-US" smtClean="0"/>
              <a:t>‹#›</a:t>
            </a:fld>
            <a:endParaRPr lang="en-US"/>
          </a:p>
        </p:txBody>
      </p:sp>
    </p:spTree>
    <p:extLst>
      <p:ext uri="{BB962C8B-B14F-4D97-AF65-F5344CB8AC3E}">
        <p14:creationId xmlns:p14="http://schemas.microsoft.com/office/powerpoint/2010/main" val="1555518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64B49-16B6-457F-BBCE-E13D0DE956DF}" type="datetimeFigureOut">
              <a:rPr lang="en-US" smtClean="0"/>
              <a:t>3/29/2026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EC0748-2594-4F19-A691-0C92B882F458}" type="slidenum">
              <a:rPr lang="en-US" smtClean="0"/>
              <a:t>‹#›</a:t>
            </a:fld>
            <a:endParaRPr lang="en-US"/>
          </a:p>
        </p:txBody>
      </p:sp>
    </p:spTree>
    <p:extLst>
      <p:ext uri="{BB962C8B-B14F-4D97-AF65-F5344CB8AC3E}">
        <p14:creationId xmlns:p14="http://schemas.microsoft.com/office/powerpoint/2010/main" val="30040883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0.png"/><Relationship Id="rId5" Type="http://schemas.microsoft.com/office/2007/relationships/hdphoto" Target="../media/hdphoto3.wdp"/><Relationship Id="rId10" Type="http://schemas.openxmlformats.org/officeDocument/2006/relationships/image" Target="../media/image1.jpeg"/><Relationship Id="rId4" Type="http://schemas.openxmlformats.org/officeDocument/2006/relationships/image" Target="../media/image9.png"/><Relationship Id="rId9" Type="http://schemas.microsoft.com/office/2007/relationships/hdphoto" Target="../media/hdphoto5.wdp"/></Relationships>
</file>

<file path=ppt/slides/_rels/slide1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jpeg"/><Relationship Id="rId5" Type="http://schemas.microsoft.com/office/2007/relationships/hdphoto" Target="../media/hdphoto7.wdp"/><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image" Target="../media/image1.jpeg"/><Relationship Id="rId3" Type="http://schemas.microsoft.com/office/2007/relationships/hdphoto" Target="../media/hdphoto8.wdp"/><Relationship Id="rId7" Type="http://schemas.microsoft.com/office/2007/relationships/hdphoto" Target="../media/hdphoto10.wdp"/><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5" Type="http://schemas.microsoft.com/office/2007/relationships/hdphoto" Target="../media/hdphoto9.wdp"/><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5428" y="2235200"/>
            <a:ext cx="11199223" cy="2387600"/>
          </a:xfrm>
        </p:spPr>
        <p:txBody>
          <a:bodyPr>
            <a:normAutofit fontScale="90000"/>
          </a:bodyPr>
          <a:lstStyle/>
          <a:p>
            <a:r>
              <a:rPr lang="en-US" b="1" dirty="0">
                <a:solidFill>
                  <a:srgbClr val="0000CC"/>
                </a:solidFill>
                <a:latin typeface="Arial Narrow" panose="020B0606020202030204" pitchFamily="34" charset="0"/>
                <a:cs typeface="Times New Roman" panose="02020603050405020304" pitchFamily="18" charset="0"/>
              </a:rPr>
              <a:t>Autonomous Sorting and Transport Robot for African Warehouses and Mines</a:t>
            </a:r>
          </a:p>
        </p:txBody>
      </p:sp>
      <p:sp>
        <p:nvSpPr>
          <p:cNvPr id="5" name="Title 1"/>
          <p:cNvSpPr txBox="1">
            <a:spLocks/>
          </p:cNvSpPr>
          <p:nvPr/>
        </p:nvSpPr>
        <p:spPr>
          <a:xfrm>
            <a:off x="2252311" y="1838425"/>
            <a:ext cx="7691787" cy="886312"/>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rgbClr val="0AAA3F"/>
                </a:solidFill>
                <a:latin typeface="Times New Roman" panose="02020603050405020304" pitchFamily="18" charset="0"/>
                <a:cs typeface="Times New Roman" panose="02020603050405020304" pitchFamily="18" charset="0"/>
              </a:rPr>
              <a:t>2026 ENGINEERING INSTITUTION OF ZAMBIA SYMPOSIUM</a:t>
            </a:r>
            <a:endParaRPr lang="en-US" sz="3600" dirty="0">
              <a:solidFill>
                <a:srgbClr val="0AAA3F"/>
              </a:solidFill>
            </a:endParaRPr>
          </a:p>
        </p:txBody>
      </p:sp>
      <p:pic>
        <p:nvPicPr>
          <p:cNvPr id="6" name="Picture 5" descr="EIZ Green Logo"/>
          <p:cNvPicPr/>
          <p:nvPr/>
        </p:nvPicPr>
        <p:blipFill>
          <a:blip r:embed="rId2">
            <a:extLst>
              <a:ext uri="{28A0092B-C50C-407E-A947-70E740481C1C}">
                <a14:useLocalDpi xmlns:a14="http://schemas.microsoft.com/office/drawing/2010/main" val="0"/>
              </a:ext>
            </a:extLst>
          </a:blip>
          <a:srcRect/>
          <a:stretch>
            <a:fillRect/>
          </a:stretch>
        </p:blipFill>
        <p:spPr bwMode="auto">
          <a:xfrm>
            <a:off x="5149516" y="115502"/>
            <a:ext cx="1564793" cy="1472665"/>
          </a:xfrm>
          <a:prstGeom prst="rect">
            <a:avLst/>
          </a:prstGeom>
          <a:solidFill>
            <a:srgbClr val="FFFF00">
              <a:alpha val="0"/>
            </a:srgbClr>
          </a:solidFill>
          <a:ln>
            <a:noFill/>
          </a:ln>
        </p:spPr>
      </p:pic>
      <p:sp>
        <p:nvSpPr>
          <p:cNvPr id="8" name="Subtitle 2"/>
          <p:cNvSpPr txBox="1"/>
          <p:nvPr/>
        </p:nvSpPr>
        <p:spPr>
          <a:xfrm>
            <a:off x="2464067" y="4587240"/>
            <a:ext cx="7324826" cy="990600"/>
          </a:xfrm>
          <a:prstGeom prst="rect">
            <a:avLst/>
          </a:prstGeom>
          <a:noFill/>
        </p:spPr>
        <p:txBody>
          <a:bodyPr vert="horz" lIns="91440" tIns="45720" rIns="91440" bIns="45720" rtlCol="0" anchor="t">
            <a:noAutofit/>
          </a:bodyPr>
          <a:lstStyle>
            <a:lvl1pPr marL="0" indent="0" algn="ctr" defTabSz="457200" rtl="0" eaLnBrk="1" latinLnBrk="0" hangingPunct="1">
              <a:spcBef>
                <a:spcPct val="20000"/>
              </a:spcBef>
              <a:spcAft>
                <a:spcPts val="600"/>
              </a:spcAft>
              <a:buClr>
                <a:schemeClr val="accent1"/>
              </a:buClr>
              <a:buSzPct val="115000"/>
              <a:buFont typeface="Arial" panose="020B0604020202020204"/>
              <a:buNone/>
              <a:defRPr sz="20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buClr>
              <a:buSzPct val="11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buClr>
              <a:buSzPct val="11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buClr>
              <a:buSzPct val="11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9pPr>
          </a:lstStyle>
          <a:p>
            <a:pPr marL="2570480" indent="-2570480" algn="l">
              <a:spcBef>
                <a:spcPts val="0"/>
              </a:spcBef>
            </a:pPr>
            <a:r>
              <a:rPr lang="en-US" sz="2400" b="1" dirty="0">
                <a:solidFill>
                  <a:srgbClr val="00AA3F"/>
                </a:solidFill>
                <a:latin typeface="Arial" panose="020B0604020202020204" pitchFamily="34" charset="0"/>
                <a:cs typeface="Arial" panose="020B0604020202020204" pitchFamily="34" charset="0"/>
              </a:rPr>
              <a:t>PRESENTER	: Aaron Munyanya</a:t>
            </a:r>
          </a:p>
          <a:p>
            <a:pPr marL="2570480" indent="-2570480" algn="l">
              <a:spcBef>
                <a:spcPts val="0"/>
              </a:spcBef>
            </a:pPr>
            <a:r>
              <a:rPr lang="en-US" sz="2400" b="1" dirty="0">
                <a:solidFill>
                  <a:srgbClr val="00AA3F"/>
                </a:solidFill>
                <a:latin typeface="Arial" panose="020B0604020202020204" pitchFamily="34" charset="0"/>
                <a:cs typeface="Arial" panose="020B0604020202020204" pitchFamily="34" charset="0"/>
              </a:rPr>
              <a:t>DATE	:	</a:t>
            </a:r>
            <a:r>
              <a:rPr lang="en-GB" sz="2400" b="1" dirty="0">
                <a:solidFill>
                  <a:srgbClr val="00AA3F"/>
                </a:solidFill>
                <a:latin typeface="Arial" panose="020B0604020202020204" pitchFamily="34" charset="0"/>
                <a:cs typeface="Arial" panose="020B0604020202020204" pitchFamily="34" charset="0"/>
              </a:rPr>
              <a:t>Friday 17</a:t>
            </a:r>
            <a:r>
              <a:rPr lang="en-GB" sz="2400" b="1" baseline="30000" dirty="0">
                <a:solidFill>
                  <a:srgbClr val="00AA3F"/>
                </a:solidFill>
                <a:latin typeface="Arial" panose="020B0604020202020204" pitchFamily="34" charset="0"/>
                <a:cs typeface="Arial" panose="020B0604020202020204" pitchFamily="34" charset="0"/>
              </a:rPr>
              <a:t>th</a:t>
            </a:r>
            <a:r>
              <a:rPr lang="en-GB" sz="2400" b="1" dirty="0">
                <a:solidFill>
                  <a:srgbClr val="00AA3F"/>
                </a:solidFill>
                <a:latin typeface="Arial" panose="020B0604020202020204" pitchFamily="34" charset="0"/>
                <a:cs typeface="Arial" panose="020B0604020202020204" pitchFamily="34" charset="0"/>
              </a:rPr>
              <a:t> April 2026</a:t>
            </a:r>
            <a:endParaRPr lang="en-US" sz="2400" dirty="0">
              <a:solidFill>
                <a:srgbClr val="00AA3F"/>
              </a:solidFill>
              <a:latin typeface="Arial" panose="020B0604020202020204" pitchFamily="34" charset="0"/>
              <a:cs typeface="Arial" panose="020B0604020202020204" pitchFamily="34" charset="0"/>
            </a:endParaRPr>
          </a:p>
        </p:txBody>
      </p:sp>
      <p:sp>
        <p:nvSpPr>
          <p:cNvPr id="9" name="Rectangle 8"/>
          <p:cNvSpPr/>
          <p:nvPr/>
        </p:nvSpPr>
        <p:spPr>
          <a:xfrm>
            <a:off x="2811235" y="5914990"/>
            <a:ext cx="6569529" cy="830997"/>
          </a:xfrm>
          <a:prstGeom prst="rect">
            <a:avLst/>
          </a:prstGeom>
          <a:noFill/>
        </p:spPr>
        <p:txBody>
          <a:bodyPr wrap="square">
            <a:spAutoFit/>
          </a:bodyPr>
          <a:lstStyle/>
          <a:p>
            <a:pPr marL="2570480" indent="-2570480"/>
            <a:r>
              <a:rPr lang="en-GB" sz="2400" b="1" dirty="0" err="1">
                <a:latin typeface="Arial" panose="020B0604020202020204" pitchFamily="34" charset="0"/>
                <a:cs typeface="Arial" panose="020B0604020202020204" pitchFamily="34" charset="0"/>
              </a:rPr>
              <a:t>Avani</a:t>
            </a:r>
            <a:r>
              <a:rPr lang="en-GB" sz="2400" b="1" dirty="0">
                <a:latin typeface="Arial" panose="020B0604020202020204" pitchFamily="34" charset="0"/>
                <a:cs typeface="Arial" panose="020B0604020202020204" pitchFamily="34" charset="0"/>
              </a:rPr>
              <a:t> Victoria Falls Resort, Livingstone, Zambia</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6775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2E86C-926C-DFE2-1EA2-82EEAED29A0E}"/>
              </a:ext>
            </a:extLst>
          </p:cNvPr>
          <p:cNvSpPr txBox="1">
            <a:spLocks/>
          </p:cNvSpPr>
          <p:nvPr/>
        </p:nvSpPr>
        <p:spPr>
          <a:xfrm>
            <a:off x="1117132" y="1163039"/>
            <a:ext cx="9989820" cy="16002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solidFill>
                  <a:srgbClr val="C00000"/>
                </a:solidFill>
                <a:latin typeface="Arial Narrow" panose="020B0606020202030204" pitchFamily="34" charset="0"/>
                <a:cs typeface="Times New Roman" panose="02020603050405020304" pitchFamily="18" charset="0"/>
              </a:rPr>
              <a:t>THE UNIVERSITY OF ZAMBIA</a:t>
            </a:r>
            <a:br>
              <a:rPr lang="en-US" sz="2800" b="1" dirty="0">
                <a:solidFill>
                  <a:srgbClr val="C00000"/>
                </a:solidFill>
                <a:latin typeface="Arial Narrow" panose="020B0606020202030204" pitchFamily="34" charset="0"/>
                <a:cs typeface="Times New Roman" panose="02020603050405020304" pitchFamily="18" charset="0"/>
              </a:rPr>
            </a:br>
            <a:r>
              <a:rPr lang="en-US" sz="2800" b="1" dirty="0">
                <a:solidFill>
                  <a:srgbClr val="C00000"/>
                </a:solidFill>
                <a:latin typeface="Arial Narrow" panose="020B0606020202030204" pitchFamily="34" charset="0"/>
                <a:cs typeface="Times New Roman" panose="02020603050405020304" pitchFamily="18" charset="0"/>
              </a:rPr>
              <a:t>SCHOOL OF ENGINEERING</a:t>
            </a:r>
            <a:br>
              <a:rPr lang="en-US" sz="2800" b="1" dirty="0">
                <a:solidFill>
                  <a:srgbClr val="C00000"/>
                </a:solidFill>
                <a:latin typeface="Arial Narrow" panose="020B0606020202030204" pitchFamily="34" charset="0"/>
                <a:cs typeface="Times New Roman" panose="02020603050405020304" pitchFamily="18" charset="0"/>
              </a:rPr>
            </a:br>
            <a:r>
              <a:rPr lang="en-US" sz="2800" b="1" dirty="0">
                <a:solidFill>
                  <a:srgbClr val="C00000"/>
                </a:solidFill>
                <a:latin typeface="Arial Narrow" panose="020B0606020202030204" pitchFamily="34" charset="0"/>
                <a:cs typeface="Times New Roman" panose="02020603050405020304" pitchFamily="18" charset="0"/>
              </a:rPr>
              <a:t>DEPARTMENT OF MECHANICAL ENGINEERING</a:t>
            </a:r>
          </a:p>
        </p:txBody>
      </p:sp>
      <p:sp>
        <p:nvSpPr>
          <p:cNvPr id="4" name="Title 1"/>
          <p:cNvSpPr txBox="1">
            <a:spLocks/>
          </p:cNvSpPr>
          <p:nvPr/>
        </p:nvSpPr>
        <p:spPr>
          <a:xfrm>
            <a:off x="2348565" y="548641"/>
            <a:ext cx="7239398" cy="722682"/>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rgbClr val="0AAA3F"/>
                </a:solidFill>
                <a:latin typeface="Times New Roman" panose="02020603050405020304" pitchFamily="18" charset="0"/>
                <a:cs typeface="Times New Roman" panose="02020603050405020304" pitchFamily="18" charset="0"/>
              </a:rPr>
              <a:t>INSTITUTION:</a:t>
            </a:r>
            <a:endParaRPr lang="en-US" sz="3600" dirty="0">
              <a:solidFill>
                <a:srgbClr val="0AAA3F"/>
              </a:solidFill>
            </a:endParaRPr>
          </a:p>
        </p:txBody>
      </p:sp>
      <p:sp>
        <p:nvSpPr>
          <p:cNvPr id="5" name="Title 1"/>
          <p:cNvSpPr txBox="1">
            <a:spLocks/>
          </p:cNvSpPr>
          <p:nvPr/>
        </p:nvSpPr>
        <p:spPr>
          <a:xfrm>
            <a:off x="2492343" y="3016296"/>
            <a:ext cx="7239398" cy="722682"/>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rgbClr val="0AAA3F"/>
                </a:solidFill>
                <a:latin typeface="Times New Roman" panose="02020603050405020304" pitchFamily="18" charset="0"/>
                <a:cs typeface="Times New Roman" panose="02020603050405020304" pitchFamily="18" charset="0"/>
              </a:rPr>
              <a:t>TEAM MEMBERS:</a:t>
            </a:r>
            <a:endParaRPr lang="en-US" sz="3600" dirty="0">
              <a:solidFill>
                <a:srgbClr val="0AAA3F"/>
              </a:solidFill>
            </a:endParaRPr>
          </a:p>
        </p:txBody>
      </p:sp>
      <p:sp>
        <p:nvSpPr>
          <p:cNvPr id="6" name="Subtitle 2"/>
          <p:cNvSpPr txBox="1">
            <a:spLocks/>
          </p:cNvSpPr>
          <p:nvPr/>
        </p:nvSpPr>
        <p:spPr>
          <a:xfrm>
            <a:off x="1969514" y="4075512"/>
            <a:ext cx="8887784" cy="5734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C00000"/>
                </a:solidFill>
                <a:latin typeface="Arial Narrow" panose="020B0606020202030204" pitchFamily="34" charset="0"/>
              </a:rPr>
              <a:t>Group members: Hope </a:t>
            </a:r>
            <a:r>
              <a:rPr lang="en-US" dirty="0" err="1">
                <a:solidFill>
                  <a:srgbClr val="C00000"/>
                </a:solidFill>
                <a:latin typeface="Arial Narrow" panose="020B0606020202030204" pitchFamily="34" charset="0"/>
              </a:rPr>
              <a:t>Rumbidzai</a:t>
            </a:r>
            <a:r>
              <a:rPr lang="en-US" dirty="0">
                <a:solidFill>
                  <a:srgbClr val="C00000"/>
                </a:solidFill>
                <a:latin typeface="Arial Narrow" panose="020B0606020202030204" pitchFamily="34" charset="0"/>
              </a:rPr>
              <a:t> </a:t>
            </a:r>
            <a:r>
              <a:rPr lang="en-US" dirty="0" err="1">
                <a:solidFill>
                  <a:srgbClr val="C00000"/>
                </a:solidFill>
                <a:latin typeface="Arial Narrow" panose="020B0606020202030204" pitchFamily="34" charset="0"/>
              </a:rPr>
              <a:t>Shabolyo</a:t>
            </a:r>
            <a:r>
              <a:rPr lang="en-US" dirty="0">
                <a:solidFill>
                  <a:srgbClr val="C00000"/>
                </a:solidFill>
                <a:latin typeface="Arial Narrow" panose="020B0606020202030204" pitchFamily="34" charset="0"/>
              </a:rPr>
              <a:t>, Kelvin </a:t>
            </a:r>
            <a:r>
              <a:rPr lang="en-US" dirty="0" err="1">
                <a:solidFill>
                  <a:srgbClr val="C00000"/>
                </a:solidFill>
                <a:latin typeface="Arial Narrow" panose="020B0606020202030204" pitchFamily="34" charset="0"/>
              </a:rPr>
              <a:t>Mushingo</a:t>
            </a:r>
            <a:endParaRPr lang="en-US" dirty="0">
              <a:solidFill>
                <a:srgbClr val="C00000"/>
              </a:solidFill>
              <a:latin typeface="Arial Narrow" panose="020B0606020202030204" pitchFamily="34" charset="0"/>
            </a:endParaRPr>
          </a:p>
        </p:txBody>
      </p:sp>
      <p:sp>
        <p:nvSpPr>
          <p:cNvPr id="7" name="Title 1"/>
          <p:cNvSpPr txBox="1">
            <a:spLocks/>
          </p:cNvSpPr>
          <p:nvPr/>
        </p:nvSpPr>
        <p:spPr>
          <a:xfrm>
            <a:off x="2635118" y="4624196"/>
            <a:ext cx="7239398" cy="722682"/>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rgbClr val="0AAA3F"/>
                </a:solidFill>
                <a:latin typeface="Times New Roman" panose="02020603050405020304" pitchFamily="18" charset="0"/>
                <a:cs typeface="Times New Roman" panose="02020603050405020304" pitchFamily="18" charset="0"/>
              </a:rPr>
              <a:t>SUPERVISORS:</a:t>
            </a:r>
            <a:endParaRPr lang="en-US" sz="3600" dirty="0">
              <a:solidFill>
                <a:srgbClr val="0AAA3F"/>
              </a:solidFill>
            </a:endParaRPr>
          </a:p>
        </p:txBody>
      </p:sp>
      <p:sp>
        <p:nvSpPr>
          <p:cNvPr id="8" name="Subtitle 2"/>
          <p:cNvSpPr txBox="1">
            <a:spLocks/>
          </p:cNvSpPr>
          <p:nvPr/>
        </p:nvSpPr>
        <p:spPr>
          <a:xfrm>
            <a:off x="1892511" y="5346878"/>
            <a:ext cx="9512089" cy="97263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C00000"/>
                </a:solidFill>
                <a:latin typeface="Arial Narrow" panose="020B0606020202030204" pitchFamily="34" charset="0"/>
              </a:rPr>
              <a:t>Supervisors: Mr. Grain M. Munakaampe, Dr. </a:t>
            </a:r>
            <a:r>
              <a:rPr lang="en-US" dirty="0" err="1">
                <a:solidFill>
                  <a:srgbClr val="C00000"/>
                </a:solidFill>
                <a:latin typeface="Arial Narrow" panose="020B0606020202030204" pitchFamily="34" charset="0"/>
              </a:rPr>
              <a:t>Chizyuka</a:t>
            </a:r>
            <a:r>
              <a:rPr lang="en-US" dirty="0">
                <a:solidFill>
                  <a:srgbClr val="C00000"/>
                </a:solidFill>
                <a:latin typeface="Arial Narrow" panose="020B0606020202030204" pitchFamily="34" charset="0"/>
              </a:rPr>
              <a:t> G. </a:t>
            </a:r>
            <a:r>
              <a:rPr lang="en-US" dirty="0" err="1">
                <a:solidFill>
                  <a:srgbClr val="C00000"/>
                </a:solidFill>
                <a:latin typeface="Arial Narrow" panose="020B0606020202030204" pitchFamily="34" charset="0"/>
              </a:rPr>
              <a:t>Chizyuka</a:t>
            </a:r>
            <a:endParaRPr lang="en-US" dirty="0">
              <a:solidFill>
                <a:srgbClr val="C00000"/>
              </a:solidFill>
              <a:latin typeface="Arial Narrow" panose="020B0606020202030204" pitchFamily="34" charset="0"/>
            </a:endParaRPr>
          </a:p>
        </p:txBody>
      </p:sp>
      <p:pic>
        <p:nvPicPr>
          <p:cNvPr id="9" name="Picture 8" descr="EIZ Green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5188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2505612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0920" y="217077"/>
            <a:ext cx="10512879" cy="981982"/>
          </a:xfrm>
        </p:spPr>
        <p:txBody>
          <a:bodyPr/>
          <a:lstStyle/>
          <a:p>
            <a:pPr algn="ctr"/>
            <a:r>
              <a:rPr lang="en-US" b="1" dirty="0">
                <a:solidFill>
                  <a:srgbClr val="FF0000"/>
                </a:solidFill>
                <a:latin typeface="Arial Narrow" panose="020B0606020202030204" pitchFamily="34" charset="0"/>
                <a:cs typeface="Times New Roman" panose="02020603050405020304" pitchFamily="18" charset="0"/>
              </a:rPr>
              <a:t>Outline of Presentation</a:t>
            </a:r>
          </a:p>
        </p:txBody>
      </p:sp>
      <p:sp>
        <p:nvSpPr>
          <p:cNvPr id="5" name="TextBox 4"/>
          <p:cNvSpPr txBox="1"/>
          <p:nvPr/>
        </p:nvSpPr>
        <p:spPr>
          <a:xfrm>
            <a:off x="1284514" y="1199059"/>
            <a:ext cx="5927271" cy="5262979"/>
          </a:xfrm>
          <a:prstGeom prst="rect">
            <a:avLst/>
          </a:prstGeom>
          <a:noFill/>
        </p:spPr>
        <p:txBody>
          <a:bodyPr wrap="square" rtlCol="0">
            <a:spAutoFit/>
          </a:bodyPr>
          <a:lstStyle/>
          <a:p>
            <a:pPr marL="539750" indent="-539750">
              <a:buFont typeface="Arial" panose="020B0604020202020204" pitchFamily="34" charset="0"/>
              <a:buChar char="•"/>
            </a:pPr>
            <a:r>
              <a:rPr lang="en-US" sz="2400" dirty="0">
                <a:solidFill>
                  <a:srgbClr val="C00000"/>
                </a:solidFill>
                <a:latin typeface="Arial Narrow" panose="020B0606020202030204" pitchFamily="34" charset="0"/>
                <a:cs typeface="Times New Roman" panose="02020603050405020304" pitchFamily="18" charset="0"/>
              </a:rPr>
              <a:t>Introduction </a:t>
            </a:r>
          </a:p>
          <a:p>
            <a:pPr marL="539750" indent="-539750">
              <a:buFont typeface="Arial" panose="020B0604020202020204" pitchFamily="34" charset="0"/>
              <a:buChar char="•"/>
            </a:pPr>
            <a:r>
              <a:rPr lang="en-US" sz="2400" dirty="0">
                <a:solidFill>
                  <a:srgbClr val="C00000"/>
                </a:solidFill>
                <a:latin typeface="Arial Narrow" panose="020B0606020202030204" pitchFamily="34" charset="0"/>
                <a:cs typeface="Times New Roman" panose="02020603050405020304" pitchFamily="18" charset="0"/>
              </a:rPr>
              <a:t>Problem Statement</a:t>
            </a:r>
          </a:p>
          <a:p>
            <a:pPr marL="539750" indent="-539750">
              <a:buFont typeface="Arial" panose="020B0604020202020204" pitchFamily="34" charset="0"/>
              <a:buChar char="•"/>
            </a:pPr>
            <a:r>
              <a:rPr lang="en-US" sz="2400" dirty="0">
                <a:solidFill>
                  <a:srgbClr val="C00000"/>
                </a:solidFill>
                <a:latin typeface="Arial Narrow" panose="020B0606020202030204" pitchFamily="34" charset="0"/>
                <a:cs typeface="Times New Roman" panose="02020603050405020304" pitchFamily="18" charset="0"/>
              </a:rPr>
              <a:t>Rationale</a:t>
            </a:r>
          </a:p>
          <a:p>
            <a:pPr marL="539750" indent="-539750">
              <a:buFont typeface="Arial" panose="020B0604020202020204" pitchFamily="34" charset="0"/>
              <a:buChar char="•"/>
            </a:pPr>
            <a:r>
              <a:rPr lang="en-US" sz="2400" dirty="0">
                <a:solidFill>
                  <a:srgbClr val="C00000"/>
                </a:solidFill>
                <a:latin typeface="Arial Narrow" panose="020B0606020202030204" pitchFamily="34" charset="0"/>
                <a:cs typeface="Times New Roman" panose="02020603050405020304" pitchFamily="18" charset="0"/>
              </a:rPr>
              <a:t>Research Aim and Objectives</a:t>
            </a:r>
          </a:p>
          <a:p>
            <a:pPr marL="539750" indent="-539750">
              <a:buFont typeface="Arial" panose="020B0604020202020204" pitchFamily="34" charset="0"/>
              <a:buChar char="•"/>
            </a:pPr>
            <a:r>
              <a:rPr lang="en-US" sz="2400" dirty="0">
                <a:solidFill>
                  <a:srgbClr val="C00000"/>
                </a:solidFill>
                <a:latin typeface="Arial Narrow" panose="020B0606020202030204" pitchFamily="34" charset="0"/>
                <a:cs typeface="Times New Roman" panose="02020603050405020304" pitchFamily="18" charset="0"/>
              </a:rPr>
              <a:t>Literature Review</a:t>
            </a:r>
          </a:p>
          <a:p>
            <a:pPr marL="539750" indent="-539750">
              <a:buFont typeface="Arial" panose="020B0604020202020204" pitchFamily="34" charset="0"/>
              <a:buChar char="•"/>
            </a:pPr>
            <a:r>
              <a:rPr lang="en-US" sz="2400" dirty="0">
                <a:solidFill>
                  <a:srgbClr val="C00000"/>
                </a:solidFill>
                <a:latin typeface="Arial Narrow" panose="020B0606020202030204" pitchFamily="34" charset="0"/>
                <a:cs typeface="Times New Roman" panose="02020603050405020304" pitchFamily="18" charset="0"/>
              </a:rPr>
              <a:t>Methodology</a:t>
            </a:r>
          </a:p>
          <a:p>
            <a:pPr marL="1079500" lvl="1" indent="-539750">
              <a:buFont typeface="Wingdings" panose="05000000000000000000" pitchFamily="2" charset="2"/>
              <a:buChar char="ü"/>
            </a:pPr>
            <a:r>
              <a:rPr lang="en-US" sz="2400" dirty="0">
                <a:solidFill>
                  <a:srgbClr val="C00000"/>
                </a:solidFill>
                <a:latin typeface="Arial Narrow" panose="020B0606020202030204" pitchFamily="34" charset="0"/>
                <a:cs typeface="Times New Roman" panose="02020603050405020304" pitchFamily="18" charset="0"/>
              </a:rPr>
              <a:t>Progress Made so far</a:t>
            </a:r>
          </a:p>
          <a:p>
            <a:pPr marL="1079500" lvl="1" indent="-539750">
              <a:buFont typeface="Wingdings" panose="05000000000000000000" pitchFamily="2" charset="2"/>
              <a:buChar char="ü"/>
            </a:pPr>
            <a:r>
              <a:rPr lang="en-US" sz="2400" dirty="0">
                <a:solidFill>
                  <a:srgbClr val="C00000"/>
                </a:solidFill>
                <a:latin typeface="Arial Narrow" panose="020B0606020202030204" pitchFamily="34" charset="0"/>
                <a:cs typeface="Times New Roman" panose="02020603050405020304" pitchFamily="18" charset="0"/>
              </a:rPr>
              <a:t>Proposed Solution</a:t>
            </a:r>
          </a:p>
          <a:p>
            <a:pPr marL="1079500" lvl="1" indent="-539750">
              <a:buFont typeface="Wingdings" panose="05000000000000000000" pitchFamily="2" charset="2"/>
              <a:buChar char="ü"/>
            </a:pPr>
            <a:r>
              <a:rPr lang="en-US" sz="2400" dirty="0">
                <a:solidFill>
                  <a:srgbClr val="C00000"/>
                </a:solidFill>
                <a:latin typeface="Arial Narrow" panose="020B0606020202030204" pitchFamily="34" charset="0"/>
                <a:cs typeface="Times New Roman" panose="02020603050405020304" pitchFamily="18" charset="0"/>
              </a:rPr>
              <a:t>Estimated Parameters</a:t>
            </a:r>
          </a:p>
          <a:p>
            <a:pPr marL="539750" indent="-539750">
              <a:buFont typeface="Arial" panose="020B0604020202020204" pitchFamily="34" charset="0"/>
              <a:buChar char="•"/>
            </a:pPr>
            <a:r>
              <a:rPr lang="en-US" sz="2400" dirty="0">
                <a:solidFill>
                  <a:srgbClr val="C00000"/>
                </a:solidFill>
                <a:latin typeface="Arial Narrow" panose="020B0606020202030204" pitchFamily="34" charset="0"/>
                <a:cs typeface="Times New Roman" panose="02020603050405020304" pitchFamily="18" charset="0"/>
              </a:rPr>
              <a:t>Work Plan and Timeline</a:t>
            </a:r>
          </a:p>
          <a:p>
            <a:pPr marL="539750" indent="-539750">
              <a:buFont typeface="Arial" panose="020B0604020202020204" pitchFamily="34" charset="0"/>
              <a:buChar char="•"/>
            </a:pPr>
            <a:r>
              <a:rPr lang="en-US" sz="2400" dirty="0">
                <a:solidFill>
                  <a:srgbClr val="C00000"/>
                </a:solidFill>
                <a:latin typeface="Arial Narrow" panose="020B0606020202030204" pitchFamily="34" charset="0"/>
                <a:cs typeface="Times New Roman" panose="02020603050405020304" pitchFamily="18" charset="0"/>
              </a:rPr>
              <a:t>Expected Impact</a:t>
            </a:r>
          </a:p>
          <a:p>
            <a:pPr marL="539750" indent="-539750">
              <a:buFont typeface="Arial" panose="020B0604020202020204" pitchFamily="34" charset="0"/>
              <a:buChar char="•"/>
            </a:pPr>
            <a:r>
              <a:rPr lang="en-US" sz="2400" dirty="0">
                <a:solidFill>
                  <a:srgbClr val="C00000"/>
                </a:solidFill>
                <a:latin typeface="Arial Narrow" panose="020B0606020202030204" pitchFamily="34" charset="0"/>
                <a:cs typeface="Times New Roman" panose="02020603050405020304" pitchFamily="18" charset="0"/>
              </a:rPr>
              <a:t>Conclusion</a:t>
            </a:r>
          </a:p>
          <a:p>
            <a:pPr marL="539750" indent="-539750">
              <a:buFont typeface="Arial" panose="020B0604020202020204" pitchFamily="34" charset="0"/>
              <a:buChar char="•"/>
            </a:pPr>
            <a:r>
              <a:rPr lang="en-US" sz="2400" dirty="0">
                <a:solidFill>
                  <a:srgbClr val="C00000"/>
                </a:solidFill>
                <a:latin typeface="Arial Narrow" panose="020B0606020202030204" pitchFamily="34" charset="0"/>
                <a:cs typeface="Times New Roman" panose="02020603050405020304" pitchFamily="18" charset="0"/>
              </a:rPr>
              <a:t>References</a:t>
            </a:r>
          </a:p>
          <a:p>
            <a:pPr marL="539750" indent="-539750">
              <a:buFont typeface="Arial" panose="020B0604020202020204" pitchFamily="34" charset="0"/>
              <a:buChar char="•"/>
            </a:pPr>
            <a:r>
              <a:rPr lang="en-US" sz="2400" dirty="0">
                <a:solidFill>
                  <a:srgbClr val="C00000"/>
                </a:solidFill>
                <a:latin typeface="Arial Narrow" panose="020B0606020202030204" pitchFamily="34" charset="0"/>
                <a:cs typeface="Times New Roman" panose="02020603050405020304" pitchFamily="18" charset="0"/>
              </a:rPr>
              <a:t>Questions and Discussions</a:t>
            </a:r>
          </a:p>
        </p:txBody>
      </p:sp>
      <p:pic>
        <p:nvPicPr>
          <p:cNvPr id="4" name="Picture 3" descr="EIZ Green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5188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636170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9923" y="166203"/>
            <a:ext cx="8110889" cy="914906"/>
          </a:xfrm>
        </p:spPr>
        <p:txBody>
          <a:bodyPr>
            <a:normAutofit/>
          </a:bodyPr>
          <a:lstStyle/>
          <a:p>
            <a:r>
              <a:rPr lang="en-US" b="1" dirty="0">
                <a:solidFill>
                  <a:srgbClr val="FF0000"/>
                </a:solidFill>
                <a:latin typeface="Arial Narrow" panose="020B0606020202030204" pitchFamily="34" charset="0"/>
                <a:cs typeface="Times New Roman" panose="02020603050405020304" pitchFamily="18" charset="0"/>
              </a:rPr>
              <a:t>Introduction</a:t>
            </a:r>
          </a:p>
        </p:txBody>
      </p:sp>
      <p:sp>
        <p:nvSpPr>
          <p:cNvPr id="6" name="TextBox 5"/>
          <p:cNvSpPr txBox="1"/>
          <p:nvPr/>
        </p:nvSpPr>
        <p:spPr>
          <a:xfrm>
            <a:off x="307109" y="853639"/>
            <a:ext cx="5601903" cy="830997"/>
          </a:xfrm>
          <a:prstGeom prst="rect">
            <a:avLst/>
          </a:prstGeom>
          <a:noFill/>
        </p:spPr>
        <p:txBody>
          <a:bodyPr wrap="square" rtlCol="0">
            <a:spAutoFit/>
          </a:bodyPr>
          <a:lstStyle/>
          <a:p>
            <a:r>
              <a:rPr lang="en-US" sz="2400" dirty="0">
                <a:solidFill>
                  <a:srgbClr val="C00000"/>
                </a:solidFill>
                <a:latin typeface="Arial Narrow" panose="020B0606020202030204" pitchFamily="34" charset="0"/>
                <a:cs typeface="Times New Roman" panose="02020603050405020304" pitchFamily="18" charset="0"/>
              </a:rPr>
              <a:t>Automation is globally reshaping industries for safety and efficiency.</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191" y="1647077"/>
            <a:ext cx="2705100" cy="1695450"/>
          </a:xfrm>
          <a:prstGeom prst="rect">
            <a:avLst/>
          </a:prstGeom>
        </p:spPr>
      </p:pic>
      <p:sp>
        <p:nvSpPr>
          <p:cNvPr id="10" name="TextBox 9"/>
          <p:cNvSpPr txBox="1"/>
          <p:nvPr/>
        </p:nvSpPr>
        <p:spPr>
          <a:xfrm>
            <a:off x="322289" y="3256458"/>
            <a:ext cx="2454443" cy="461665"/>
          </a:xfrm>
          <a:prstGeom prst="rect">
            <a:avLst/>
          </a:prstGeom>
          <a:noFill/>
        </p:spPr>
        <p:txBody>
          <a:bodyPr wrap="square" rtlCol="0">
            <a:spAutoFit/>
          </a:bodyPr>
          <a:lstStyle/>
          <a:p>
            <a:r>
              <a:rPr lang="en-US" sz="2400" dirty="0">
                <a:solidFill>
                  <a:srgbClr val="C00000"/>
                </a:solidFill>
                <a:latin typeface="Arial Narrow" panose="020B0606020202030204" pitchFamily="34" charset="0"/>
                <a:cs typeface="Times New Roman" panose="02020603050405020304" pitchFamily="18" charset="0"/>
              </a:rPr>
              <a:t>Amazon robotics</a:t>
            </a:r>
          </a:p>
        </p:txBody>
      </p:sp>
      <p:sp>
        <p:nvSpPr>
          <p:cNvPr id="12" name="TextBox 11"/>
          <p:cNvSpPr txBox="1"/>
          <p:nvPr/>
        </p:nvSpPr>
        <p:spPr>
          <a:xfrm>
            <a:off x="7933785" y="1064638"/>
            <a:ext cx="3954053" cy="1200329"/>
          </a:xfrm>
          <a:prstGeom prst="rect">
            <a:avLst/>
          </a:prstGeom>
          <a:noFill/>
        </p:spPr>
        <p:txBody>
          <a:bodyPr wrap="square" rtlCol="0">
            <a:spAutoFit/>
          </a:bodyPr>
          <a:lstStyle/>
          <a:p>
            <a:r>
              <a:rPr lang="en-US" sz="2400" dirty="0">
                <a:solidFill>
                  <a:srgbClr val="C00000"/>
                </a:solidFill>
                <a:latin typeface="Arial Narrow" panose="020B0606020202030204" pitchFamily="34" charset="0"/>
                <a:cs typeface="Times New Roman" panose="02020603050405020304" pitchFamily="18" charset="0"/>
              </a:rPr>
              <a:t>The African Reality: Adoption remains low due to high costs and infrastructure limitation.</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3785" y="2330865"/>
            <a:ext cx="3954053" cy="2815122"/>
          </a:xfrm>
          <a:prstGeom prst="rect">
            <a:avLst/>
          </a:prstGeom>
        </p:spPr>
      </p:pic>
      <p:sp>
        <p:nvSpPr>
          <p:cNvPr id="18" name="TextBox 17"/>
          <p:cNvSpPr txBox="1"/>
          <p:nvPr/>
        </p:nvSpPr>
        <p:spPr>
          <a:xfrm>
            <a:off x="8013182" y="5242675"/>
            <a:ext cx="3754748" cy="1200329"/>
          </a:xfrm>
          <a:prstGeom prst="rect">
            <a:avLst/>
          </a:prstGeom>
          <a:noFill/>
        </p:spPr>
        <p:txBody>
          <a:bodyPr wrap="square" rtlCol="0">
            <a:spAutoFit/>
          </a:bodyPr>
          <a:lstStyle/>
          <a:p>
            <a:r>
              <a:rPr lang="en-US" sz="2400" dirty="0">
                <a:solidFill>
                  <a:srgbClr val="C00000"/>
                </a:solidFill>
                <a:latin typeface="Arial Narrow" panose="020B0606020202030204" pitchFamily="34" charset="0"/>
                <a:cs typeface="Times New Roman" panose="02020603050405020304" pitchFamily="18" charset="0"/>
              </a:rPr>
              <a:t>South African Warehouse – full integration of robotics is still limited in Africa</a:t>
            </a:r>
          </a:p>
        </p:txBody>
      </p:sp>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277" y="2299344"/>
            <a:ext cx="4267126" cy="2839578"/>
          </a:xfrm>
          <a:prstGeom prst="rect">
            <a:avLst/>
          </a:prstGeom>
        </p:spPr>
      </p:pic>
      <p:sp>
        <p:nvSpPr>
          <p:cNvPr id="20" name="TextBox 19"/>
          <p:cNvSpPr txBox="1"/>
          <p:nvPr/>
        </p:nvSpPr>
        <p:spPr>
          <a:xfrm>
            <a:off x="3405976" y="5242675"/>
            <a:ext cx="4267126" cy="830997"/>
          </a:xfrm>
          <a:prstGeom prst="rect">
            <a:avLst/>
          </a:prstGeom>
          <a:noFill/>
        </p:spPr>
        <p:txBody>
          <a:bodyPr wrap="square" rtlCol="0">
            <a:spAutoFit/>
          </a:bodyPr>
          <a:lstStyle/>
          <a:p>
            <a:r>
              <a:rPr lang="en-US" sz="2400" dirty="0">
                <a:solidFill>
                  <a:srgbClr val="C00000"/>
                </a:solidFill>
                <a:latin typeface="Arial Narrow" panose="020B0606020202030204" pitchFamily="34" charset="0"/>
                <a:cs typeface="Times New Roman" panose="02020603050405020304" pitchFamily="18" charset="0"/>
              </a:rPr>
              <a:t>Autonomous robots could be useful in underground operations</a:t>
            </a:r>
          </a:p>
        </p:txBody>
      </p:sp>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616" y="3671888"/>
            <a:ext cx="2733675" cy="1666875"/>
          </a:xfrm>
          <a:prstGeom prst="rect">
            <a:avLst/>
          </a:prstGeom>
        </p:spPr>
      </p:pic>
      <p:sp>
        <p:nvSpPr>
          <p:cNvPr id="3" name="TextBox 2"/>
          <p:cNvSpPr txBox="1"/>
          <p:nvPr/>
        </p:nvSpPr>
        <p:spPr>
          <a:xfrm flipH="1">
            <a:off x="307109" y="5323517"/>
            <a:ext cx="3227071" cy="461665"/>
          </a:xfrm>
          <a:prstGeom prst="rect">
            <a:avLst/>
          </a:prstGeom>
          <a:noFill/>
        </p:spPr>
        <p:txBody>
          <a:bodyPr wrap="square" rtlCol="0">
            <a:spAutoFit/>
          </a:bodyPr>
          <a:lstStyle/>
          <a:p>
            <a:r>
              <a:rPr lang="en-US" sz="2400" dirty="0">
                <a:solidFill>
                  <a:srgbClr val="C00000"/>
                </a:solidFill>
                <a:latin typeface="Arial Narrow" panose="020B0606020202030204" pitchFamily="34" charset="0"/>
                <a:cs typeface="Times New Roman" panose="02020603050405020304" pitchFamily="18" charset="0"/>
              </a:rPr>
              <a:t>Robotic Arm packing items</a:t>
            </a:r>
          </a:p>
        </p:txBody>
      </p:sp>
      <p:pic>
        <p:nvPicPr>
          <p:cNvPr id="13" name="Picture 12" descr="EIZ Green Logo"/>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3698040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54981" y="0"/>
            <a:ext cx="7482038" cy="954157"/>
          </a:xfrm>
        </p:spPr>
        <p:txBody>
          <a:bodyPr>
            <a:normAutofit/>
          </a:bodyPr>
          <a:lstStyle/>
          <a:p>
            <a:r>
              <a:rPr lang="en-US" b="1" dirty="0">
                <a:solidFill>
                  <a:srgbClr val="FF0000"/>
                </a:solidFill>
                <a:latin typeface="Arial Narrow" panose="020B0606020202030204" pitchFamily="34" charset="0"/>
                <a:cs typeface="Times New Roman" panose="02020603050405020304" pitchFamily="18" charset="0"/>
              </a:rPr>
              <a:t>Problem Statement</a:t>
            </a:r>
          </a:p>
        </p:txBody>
      </p:sp>
      <p:sp>
        <p:nvSpPr>
          <p:cNvPr id="3" name="Subtitle 2"/>
          <p:cNvSpPr>
            <a:spLocks noGrp="1"/>
          </p:cNvSpPr>
          <p:nvPr>
            <p:ph type="subTitle" idx="1"/>
          </p:nvPr>
        </p:nvSpPr>
        <p:spPr>
          <a:xfrm>
            <a:off x="814819" y="1030834"/>
            <a:ext cx="10953111" cy="5787409"/>
          </a:xfrm>
        </p:spPr>
        <p:txBody>
          <a:bodyPr>
            <a:noAutofit/>
          </a:bodyPr>
          <a:lstStyle/>
          <a:p>
            <a:pPr marL="539750" indent="-539750" algn="l">
              <a:spcBef>
                <a:spcPts val="600"/>
              </a:spcBef>
              <a:spcAft>
                <a:spcPts val="1200"/>
              </a:spcAft>
              <a:buFont typeface="Wingdings" panose="05000000000000000000" pitchFamily="2" charset="2"/>
              <a:buChar char="§"/>
            </a:pPr>
            <a:r>
              <a:rPr lang="en-US" sz="2800" dirty="0">
                <a:solidFill>
                  <a:srgbClr val="0000CC"/>
                </a:solidFill>
                <a:latin typeface="Arial Narrow" panose="020B0606020202030204" pitchFamily="34" charset="0"/>
                <a:cs typeface="Times New Roman" panose="02020603050405020304" pitchFamily="18" charset="0"/>
              </a:rPr>
              <a:t>African manufacturing, logistics, and mining sectors offer</a:t>
            </a:r>
            <a:r>
              <a:rPr lang="en-US" sz="2800" dirty="0">
                <a:solidFill>
                  <a:srgbClr val="FF0000"/>
                </a:solidFill>
                <a:latin typeface="Arial Narrow" panose="020B0606020202030204" pitchFamily="34" charset="0"/>
                <a:cs typeface="Times New Roman" panose="02020603050405020304" pitchFamily="18" charset="0"/>
              </a:rPr>
              <a:t> </a:t>
            </a:r>
            <a:r>
              <a:rPr lang="en-US" sz="2800" dirty="0">
                <a:solidFill>
                  <a:srgbClr val="0000CC"/>
                </a:solidFill>
                <a:latin typeface="Arial Narrow" panose="020B0606020202030204" pitchFamily="34" charset="0"/>
                <a:cs typeface="Times New Roman" panose="02020603050405020304" pitchFamily="18" charset="0"/>
              </a:rPr>
              <a:t>low global competitiveness due to limited automation </a:t>
            </a:r>
          </a:p>
          <a:p>
            <a:pPr marL="539750" indent="-539750" algn="l">
              <a:spcBef>
                <a:spcPts val="600"/>
              </a:spcBef>
              <a:spcAft>
                <a:spcPts val="1200"/>
              </a:spcAft>
              <a:buFont typeface="Wingdings" panose="05000000000000000000" pitchFamily="2" charset="2"/>
              <a:buChar char="§"/>
            </a:pPr>
            <a:r>
              <a:rPr lang="en-US" sz="2800" b="1" dirty="0">
                <a:solidFill>
                  <a:srgbClr val="C00000"/>
                </a:solidFill>
                <a:latin typeface="Arial Narrow" panose="020B0606020202030204" pitchFamily="34" charset="0"/>
                <a:cs typeface="Times New Roman" panose="02020603050405020304" pitchFamily="18" charset="0"/>
              </a:rPr>
              <a:t>Existing robotic solutions are: </a:t>
            </a:r>
          </a:p>
          <a:p>
            <a:pPr marL="1079500" lvl="1" indent="-539750" algn="l">
              <a:spcBef>
                <a:spcPts val="600"/>
              </a:spcBef>
              <a:spcAft>
                <a:spcPts val="1200"/>
              </a:spcAft>
              <a:buFont typeface="Wingdings" panose="05000000000000000000" pitchFamily="2" charset="2"/>
              <a:buChar char="Ø"/>
            </a:pPr>
            <a:r>
              <a:rPr lang="en-US" sz="2800" dirty="0">
                <a:solidFill>
                  <a:srgbClr val="0000CC"/>
                </a:solidFill>
                <a:latin typeface="Arial Narrow" panose="020B0606020202030204" pitchFamily="34" charset="0"/>
                <a:cs typeface="Times New Roman" panose="02020603050405020304" pitchFamily="18" charset="0"/>
              </a:rPr>
              <a:t>Too expensive for SMEs </a:t>
            </a:r>
          </a:p>
          <a:p>
            <a:pPr marL="1079500" lvl="1" indent="-539750" algn="l">
              <a:spcBef>
                <a:spcPts val="600"/>
              </a:spcBef>
              <a:spcAft>
                <a:spcPts val="1200"/>
              </a:spcAft>
              <a:buFont typeface="Wingdings" panose="05000000000000000000" pitchFamily="2" charset="2"/>
              <a:buChar char="Ø"/>
            </a:pPr>
            <a:r>
              <a:rPr lang="en-US" sz="2800" dirty="0">
                <a:solidFill>
                  <a:srgbClr val="0000CC"/>
                </a:solidFill>
                <a:latin typeface="Arial Narrow" panose="020B0606020202030204" pitchFamily="34" charset="0"/>
                <a:cs typeface="Times New Roman" panose="02020603050405020304" pitchFamily="18" charset="0"/>
              </a:rPr>
              <a:t>Designed for advanced industrial environments </a:t>
            </a:r>
          </a:p>
          <a:p>
            <a:pPr marL="1079500" lvl="1" indent="-539750" algn="l">
              <a:spcBef>
                <a:spcPts val="600"/>
              </a:spcBef>
              <a:spcAft>
                <a:spcPts val="1200"/>
              </a:spcAft>
              <a:buFont typeface="Wingdings" panose="05000000000000000000" pitchFamily="2" charset="2"/>
              <a:buChar char="Ø"/>
            </a:pPr>
            <a:r>
              <a:rPr lang="en-US" sz="2800" dirty="0">
                <a:solidFill>
                  <a:srgbClr val="0000CC"/>
                </a:solidFill>
                <a:latin typeface="Arial Narrow" panose="020B0606020202030204" pitchFamily="34" charset="0"/>
                <a:cs typeface="Times New Roman" panose="02020603050405020304" pitchFamily="18" charset="0"/>
              </a:rPr>
              <a:t>Dependent on high-end infrastructure </a:t>
            </a:r>
          </a:p>
          <a:p>
            <a:pPr marL="539750" indent="-539750" algn="l">
              <a:spcBef>
                <a:spcPts val="600"/>
              </a:spcBef>
              <a:spcAft>
                <a:spcPts val="1200"/>
              </a:spcAft>
              <a:buFont typeface="Wingdings" panose="05000000000000000000" pitchFamily="2" charset="2"/>
              <a:buChar char="§"/>
            </a:pPr>
            <a:r>
              <a:rPr lang="en-US" sz="2800" b="1" dirty="0">
                <a:solidFill>
                  <a:srgbClr val="C00000"/>
                </a:solidFill>
                <a:latin typeface="Arial Narrow" panose="020B0606020202030204" pitchFamily="34" charset="0"/>
                <a:cs typeface="Times New Roman" panose="02020603050405020304" pitchFamily="18" charset="0"/>
              </a:rPr>
              <a:t>Resulting challenges: </a:t>
            </a:r>
          </a:p>
          <a:p>
            <a:pPr marL="1079500" lvl="1" indent="-539750" algn="l">
              <a:spcBef>
                <a:spcPts val="600"/>
              </a:spcBef>
              <a:spcAft>
                <a:spcPts val="1200"/>
              </a:spcAft>
              <a:buFont typeface="Wingdings" panose="05000000000000000000" pitchFamily="2" charset="2"/>
              <a:buChar char="Ø"/>
            </a:pPr>
            <a:r>
              <a:rPr lang="en-US" sz="2800" dirty="0">
                <a:solidFill>
                  <a:srgbClr val="0000CC"/>
                </a:solidFill>
                <a:latin typeface="Arial Narrow" panose="020B0606020202030204" pitchFamily="34" charset="0"/>
                <a:cs typeface="Times New Roman" panose="02020603050405020304" pitchFamily="18" charset="0"/>
              </a:rPr>
              <a:t>Slow warehouse operations </a:t>
            </a:r>
          </a:p>
          <a:p>
            <a:pPr marL="1079500" lvl="1" indent="-539750" algn="l">
              <a:spcBef>
                <a:spcPts val="600"/>
              </a:spcBef>
              <a:spcAft>
                <a:spcPts val="1200"/>
              </a:spcAft>
              <a:buFont typeface="Wingdings" panose="05000000000000000000" pitchFamily="2" charset="2"/>
              <a:buChar char="Ø"/>
            </a:pPr>
            <a:r>
              <a:rPr lang="en-US" sz="2800" dirty="0">
                <a:solidFill>
                  <a:srgbClr val="0000CC"/>
                </a:solidFill>
                <a:latin typeface="Arial Narrow" panose="020B0606020202030204" pitchFamily="34" charset="0"/>
                <a:cs typeface="Times New Roman" panose="02020603050405020304" pitchFamily="18" charset="0"/>
              </a:rPr>
              <a:t>Frequent mining accidents </a:t>
            </a:r>
          </a:p>
          <a:p>
            <a:pPr marL="1079500" lvl="1" indent="-539750" algn="l">
              <a:spcBef>
                <a:spcPts val="600"/>
              </a:spcBef>
              <a:spcAft>
                <a:spcPts val="1200"/>
              </a:spcAft>
              <a:buFont typeface="Wingdings" panose="05000000000000000000" pitchFamily="2" charset="2"/>
              <a:buChar char="Ø"/>
            </a:pPr>
            <a:r>
              <a:rPr lang="en-US" sz="2800" dirty="0">
                <a:solidFill>
                  <a:srgbClr val="0000CC"/>
                </a:solidFill>
                <a:latin typeface="Arial Narrow" panose="020B0606020202030204" pitchFamily="34" charset="0"/>
                <a:cs typeface="Times New Roman" panose="02020603050405020304" pitchFamily="18" charset="0"/>
              </a:rPr>
              <a:t>High labor costs for repetitive and hazardous tasks</a:t>
            </a:r>
          </a:p>
          <a:p>
            <a:pPr>
              <a:spcBef>
                <a:spcPts val="600"/>
              </a:spcBef>
              <a:spcAft>
                <a:spcPts val="1200"/>
              </a:spcAft>
            </a:pPr>
            <a:endParaRPr lang="en-US" sz="2800" dirty="0">
              <a:solidFill>
                <a:srgbClr val="0000CC"/>
              </a:solidFill>
              <a:latin typeface="Arial Narrow" panose="020B0606020202030204" pitchFamily="34" charset="0"/>
              <a:cs typeface="Times New Roman" panose="02020603050405020304" pitchFamily="18" charset="0"/>
            </a:endParaRPr>
          </a:p>
        </p:txBody>
      </p:sp>
      <p:pic>
        <p:nvPicPr>
          <p:cNvPr id="4" name="Picture 3" descr="EIZ Green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12123"/>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967628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1746" y="1460343"/>
            <a:ext cx="11168507" cy="4524315"/>
          </a:xfrm>
          <a:prstGeom prst="rect">
            <a:avLst/>
          </a:prstGeom>
          <a:noFill/>
        </p:spPr>
        <p:txBody>
          <a:bodyPr wrap="square" rtlCol="0">
            <a:spAutoFit/>
          </a:bodyPr>
          <a:lstStyle/>
          <a:p>
            <a:pPr marL="539750" indent="-539750">
              <a:buFont typeface="Wingdings" panose="05000000000000000000" pitchFamily="2" charset="2"/>
              <a:buChar char="§"/>
            </a:pPr>
            <a:r>
              <a:rPr lang="en-US" sz="3200" dirty="0">
                <a:solidFill>
                  <a:srgbClr val="0000CC"/>
                </a:solidFill>
                <a:latin typeface="Arial Narrow" panose="020B0606020202030204" pitchFamily="34" charset="0"/>
                <a:cs typeface="Times New Roman" panose="02020603050405020304" pitchFamily="18" charset="0"/>
              </a:rPr>
              <a:t>There is a strong need for a cost-effective, adaptable robotic system that can improve safety while maintaining efficiency. </a:t>
            </a:r>
          </a:p>
          <a:p>
            <a:pPr marL="539750" indent="-539750">
              <a:buFont typeface="Wingdings" panose="05000000000000000000" pitchFamily="2" charset="2"/>
              <a:buChar char="§"/>
            </a:pPr>
            <a:endParaRPr lang="en-US" sz="3200" dirty="0">
              <a:solidFill>
                <a:srgbClr val="0000CC"/>
              </a:solidFill>
              <a:latin typeface="Arial Narrow" panose="020B0606020202030204" pitchFamily="34" charset="0"/>
              <a:cs typeface="Times New Roman" panose="02020603050405020304" pitchFamily="18" charset="0"/>
            </a:endParaRPr>
          </a:p>
          <a:p>
            <a:pPr marL="539750" indent="-539750">
              <a:buFont typeface="Wingdings" panose="05000000000000000000" pitchFamily="2" charset="2"/>
              <a:buChar char="§"/>
            </a:pPr>
            <a:r>
              <a:rPr lang="en-US" sz="3200" dirty="0">
                <a:solidFill>
                  <a:srgbClr val="0000CC"/>
                </a:solidFill>
                <a:latin typeface="Arial Narrow" panose="020B0606020202030204" pitchFamily="34" charset="0"/>
                <a:cs typeface="Times New Roman" panose="02020603050405020304" pitchFamily="18" charset="0"/>
              </a:rPr>
              <a:t>This project addresses that gap by proposing an affordable autonomous sorting and transport robot, designed specifically for African industrial environments. </a:t>
            </a:r>
          </a:p>
          <a:p>
            <a:pPr marL="539750" indent="-539750">
              <a:buFont typeface="Wingdings" panose="05000000000000000000" pitchFamily="2" charset="2"/>
              <a:buChar char="§"/>
            </a:pPr>
            <a:endParaRPr lang="en-US" sz="3200" dirty="0">
              <a:solidFill>
                <a:srgbClr val="0000CC"/>
              </a:solidFill>
              <a:latin typeface="Arial Narrow" panose="020B0606020202030204" pitchFamily="34" charset="0"/>
              <a:cs typeface="Times New Roman" panose="02020603050405020304" pitchFamily="18" charset="0"/>
            </a:endParaRPr>
          </a:p>
          <a:p>
            <a:pPr marL="539750" indent="-539750">
              <a:buFont typeface="Wingdings" panose="05000000000000000000" pitchFamily="2" charset="2"/>
              <a:buChar char="§"/>
            </a:pPr>
            <a:r>
              <a:rPr lang="en-US" sz="3200" dirty="0">
                <a:solidFill>
                  <a:srgbClr val="0000CC"/>
                </a:solidFill>
                <a:latin typeface="Arial Narrow" panose="020B0606020202030204" pitchFamily="34" charset="0"/>
                <a:cs typeface="Times New Roman" panose="02020603050405020304" pitchFamily="18" charset="0"/>
              </a:rPr>
              <a:t>The solution aims to enhance safety, enable continuous operation (24/7), and shift human </a:t>
            </a:r>
            <a:r>
              <a:rPr lang="en-US" sz="3200" dirty="0" err="1">
                <a:solidFill>
                  <a:srgbClr val="0000CC"/>
                </a:solidFill>
                <a:latin typeface="Arial Narrow" panose="020B0606020202030204" pitchFamily="34" charset="0"/>
                <a:cs typeface="Times New Roman" panose="02020603050405020304" pitchFamily="18" charset="0"/>
              </a:rPr>
              <a:t>labour</a:t>
            </a:r>
            <a:r>
              <a:rPr lang="en-US" sz="3200" dirty="0">
                <a:solidFill>
                  <a:srgbClr val="0000CC"/>
                </a:solidFill>
                <a:latin typeface="Arial Narrow" panose="020B0606020202030204" pitchFamily="34" charset="0"/>
                <a:cs typeface="Times New Roman" panose="02020603050405020304" pitchFamily="18" charset="0"/>
              </a:rPr>
              <a:t> to</a:t>
            </a:r>
            <a:r>
              <a:rPr lang="en-US" sz="3200" dirty="0">
                <a:solidFill>
                  <a:srgbClr val="FF0000"/>
                </a:solidFill>
                <a:latin typeface="Arial Narrow" panose="020B0606020202030204" pitchFamily="34" charset="0"/>
                <a:cs typeface="Times New Roman" panose="02020603050405020304" pitchFamily="18" charset="0"/>
              </a:rPr>
              <a:t> </a:t>
            </a:r>
            <a:r>
              <a:rPr lang="en-US" sz="3200" dirty="0">
                <a:solidFill>
                  <a:srgbClr val="0000CC"/>
                </a:solidFill>
                <a:latin typeface="Arial Narrow" panose="020B0606020202030204" pitchFamily="34" charset="0"/>
                <a:cs typeface="Times New Roman" panose="02020603050405020304" pitchFamily="18" charset="0"/>
              </a:rPr>
              <a:t>higher-value tasks. </a:t>
            </a:r>
          </a:p>
        </p:txBody>
      </p:sp>
      <p:sp>
        <p:nvSpPr>
          <p:cNvPr id="3" name="TextBox 2"/>
          <p:cNvSpPr txBox="1"/>
          <p:nvPr/>
        </p:nvSpPr>
        <p:spPr>
          <a:xfrm>
            <a:off x="2671082" y="142360"/>
            <a:ext cx="6849836" cy="1015663"/>
          </a:xfrm>
          <a:prstGeom prst="rect">
            <a:avLst/>
          </a:prstGeom>
          <a:noFill/>
        </p:spPr>
        <p:txBody>
          <a:bodyPr wrap="square" rtlCol="0">
            <a:spAutoFit/>
          </a:bodyPr>
          <a:lstStyle/>
          <a:p>
            <a:pPr algn="ctr"/>
            <a:r>
              <a:rPr lang="en-US" sz="6000" b="1" dirty="0">
                <a:solidFill>
                  <a:srgbClr val="FF0000"/>
                </a:solidFill>
                <a:latin typeface="Arial Narrow" panose="020B0606020202030204" pitchFamily="34" charset="0"/>
                <a:cs typeface="Times New Roman" panose="02020603050405020304" pitchFamily="18" charset="0"/>
              </a:rPr>
              <a:t>Rationale</a:t>
            </a:r>
            <a:r>
              <a:rPr lang="en-US" sz="4000" b="1" dirty="0">
                <a:solidFill>
                  <a:srgbClr val="FF0000"/>
                </a:solidFill>
                <a:latin typeface="Arial Narrow" panose="020B0606020202030204" pitchFamily="34" charset="0"/>
                <a:cs typeface="Times New Roman" panose="02020603050405020304" pitchFamily="18" charset="0"/>
              </a:rPr>
              <a:t> </a:t>
            </a:r>
          </a:p>
        </p:txBody>
      </p:sp>
      <p:pic>
        <p:nvPicPr>
          <p:cNvPr id="4" name="Picture 3" descr="EIZ Green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5188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2312258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14350" y="197545"/>
            <a:ext cx="7963300" cy="940017"/>
          </a:xfrm>
        </p:spPr>
        <p:txBody>
          <a:bodyPr/>
          <a:lstStyle/>
          <a:p>
            <a:r>
              <a:rPr lang="en-US" b="1" dirty="0">
                <a:solidFill>
                  <a:srgbClr val="FF0000"/>
                </a:solidFill>
                <a:latin typeface="Arial Narrow" panose="020B0606020202030204" pitchFamily="34" charset="0"/>
                <a:cs typeface="Times New Roman" panose="02020603050405020304" pitchFamily="18" charset="0"/>
              </a:rPr>
              <a:t>Research Aim</a:t>
            </a:r>
          </a:p>
        </p:txBody>
      </p:sp>
      <p:cxnSp>
        <p:nvCxnSpPr>
          <p:cNvPr id="9" name="Straight Arrow Connector 8"/>
          <p:cNvCxnSpPr>
            <a:cxnSpLocks/>
            <a:endCxn id="13" idx="0"/>
          </p:cNvCxnSpPr>
          <p:nvPr/>
        </p:nvCxnSpPr>
        <p:spPr>
          <a:xfrm>
            <a:off x="6187440" y="2951163"/>
            <a:ext cx="0" cy="33904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2" name="Flowchart: Alternate Process 11">
            <a:extLst>
              <a:ext uri="{FF2B5EF4-FFF2-40B4-BE49-F238E27FC236}">
                <a16:creationId xmlns:a16="http://schemas.microsoft.com/office/drawing/2014/main" id="{9493DBAB-00CF-9E95-9A99-78B885EB4674}"/>
              </a:ext>
            </a:extLst>
          </p:cNvPr>
          <p:cNvSpPr/>
          <p:nvPr/>
        </p:nvSpPr>
        <p:spPr>
          <a:xfrm>
            <a:off x="827314" y="1231749"/>
            <a:ext cx="10720251" cy="1694331"/>
          </a:xfrm>
          <a:prstGeom prst="flowChartAlternateProcess">
            <a:avLst/>
          </a:prstGeom>
        </p:spPr>
        <p:style>
          <a:lnRef idx="2">
            <a:schemeClr val="accent5"/>
          </a:lnRef>
          <a:fillRef idx="1">
            <a:schemeClr val="lt1"/>
          </a:fillRef>
          <a:effectRef idx="0">
            <a:schemeClr val="accent5"/>
          </a:effectRef>
          <a:fontRef idx="minor">
            <a:schemeClr val="dk1"/>
          </a:fontRef>
        </p:style>
        <p:txBody>
          <a:bodyPr rtlCol="0" anchor="ctr"/>
          <a:lstStyle/>
          <a:p>
            <a:pPr>
              <a:spcAft>
                <a:spcPts val="1200"/>
              </a:spcAft>
            </a:pPr>
            <a:r>
              <a:rPr lang="en-US" sz="2800" b="1" dirty="0">
                <a:solidFill>
                  <a:srgbClr val="C00000"/>
                </a:solidFill>
                <a:latin typeface="Arial Narrow" panose="020B0606020202030204" pitchFamily="34" charset="0"/>
                <a:cs typeface="Times New Roman" panose="02020603050405020304" pitchFamily="18" charset="0"/>
              </a:rPr>
              <a:t>AIM:</a:t>
            </a:r>
          </a:p>
          <a:p>
            <a:pPr>
              <a:spcAft>
                <a:spcPts val="1200"/>
              </a:spcAft>
            </a:pPr>
            <a:r>
              <a:rPr lang="en-US" sz="2800" dirty="0">
                <a:solidFill>
                  <a:srgbClr val="0000CC"/>
                </a:solidFill>
                <a:latin typeface="Arial Narrow" panose="020B0606020202030204" pitchFamily="34" charset="0"/>
                <a:cs typeface="Times New Roman" panose="02020603050405020304" pitchFamily="18" charset="0"/>
              </a:rPr>
              <a:t>To develop a low-cost autonomous robot for sorting and transport in warehouses and mines to improve safety, efficiency, and reduce costs.</a:t>
            </a:r>
          </a:p>
        </p:txBody>
      </p:sp>
      <p:sp>
        <p:nvSpPr>
          <p:cNvPr id="13" name="Flowchart: Alternate Process 12">
            <a:extLst>
              <a:ext uri="{FF2B5EF4-FFF2-40B4-BE49-F238E27FC236}">
                <a16:creationId xmlns:a16="http://schemas.microsoft.com/office/drawing/2014/main" id="{A2D96AEA-8C0E-D9F8-AF44-C0A663229D13}"/>
              </a:ext>
            </a:extLst>
          </p:cNvPr>
          <p:cNvSpPr/>
          <p:nvPr/>
        </p:nvSpPr>
        <p:spPr>
          <a:xfrm>
            <a:off x="827314" y="3290207"/>
            <a:ext cx="10720252" cy="3567793"/>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spcAft>
                <a:spcPts val="1200"/>
              </a:spcAft>
            </a:pPr>
            <a:r>
              <a:rPr lang="en-US" sz="2800" b="1" dirty="0">
                <a:solidFill>
                  <a:srgbClr val="C00000"/>
                </a:solidFill>
                <a:latin typeface="Arial Narrow" panose="020B0606020202030204" pitchFamily="34" charset="0"/>
                <a:cs typeface="Times New Roman" panose="02020603050405020304" pitchFamily="18" charset="0"/>
              </a:rPr>
              <a:t>Objectives:</a:t>
            </a:r>
            <a:endParaRPr lang="en-US" sz="2400" b="1" dirty="0">
              <a:solidFill>
                <a:srgbClr val="C00000"/>
              </a:solidFill>
              <a:latin typeface="Arial Narrow" panose="020B0606020202030204" pitchFamily="34" charset="0"/>
              <a:cs typeface="Times New Roman" panose="02020603050405020304" pitchFamily="18" charset="0"/>
            </a:endParaRPr>
          </a:p>
          <a:p>
            <a:pPr marL="539750" indent="-539750">
              <a:spcAft>
                <a:spcPts val="1200"/>
              </a:spcAft>
              <a:buFont typeface="+mj-lt"/>
              <a:buAutoNum type="romanUcPeriod"/>
            </a:pPr>
            <a:r>
              <a:rPr lang="en-US" sz="2400" dirty="0">
                <a:solidFill>
                  <a:srgbClr val="0000CC"/>
                </a:solidFill>
                <a:latin typeface="Arial Narrow" panose="020B0606020202030204" pitchFamily="34" charset="0"/>
                <a:cs typeface="Times New Roman" panose="02020603050405020304" pitchFamily="18" charset="0"/>
              </a:rPr>
              <a:t>Design validated hardware layout for warehouse robot</a:t>
            </a:r>
          </a:p>
          <a:p>
            <a:pPr marL="539750" indent="-539750">
              <a:spcAft>
                <a:spcPts val="1200"/>
              </a:spcAft>
              <a:buFont typeface="+mj-lt"/>
              <a:buAutoNum type="romanUcPeriod"/>
            </a:pPr>
            <a:r>
              <a:rPr lang="en-US" sz="2400" dirty="0">
                <a:solidFill>
                  <a:srgbClr val="0000CC"/>
                </a:solidFill>
                <a:latin typeface="Arial Narrow" panose="020B0606020202030204" pitchFamily="34" charset="0"/>
                <a:cs typeface="Times New Roman" panose="02020603050405020304" pitchFamily="18" charset="0"/>
              </a:rPr>
              <a:t>Implement SLAM navigation and object detection for autonomous sorting and transport</a:t>
            </a:r>
          </a:p>
          <a:p>
            <a:pPr marL="539750" indent="-539750">
              <a:spcAft>
                <a:spcPts val="1200"/>
              </a:spcAft>
              <a:buFont typeface="+mj-lt"/>
              <a:buAutoNum type="romanUcPeriod"/>
            </a:pPr>
            <a:r>
              <a:rPr lang="en-US" sz="2400" dirty="0">
                <a:solidFill>
                  <a:srgbClr val="0000CC"/>
                </a:solidFill>
                <a:latin typeface="Arial Narrow" panose="020B0606020202030204" pitchFamily="34" charset="0"/>
                <a:cs typeface="Times New Roman" panose="02020603050405020304" pitchFamily="18" charset="0"/>
              </a:rPr>
              <a:t>Enable autonomous sorting and material transport using computer vision and machine learning</a:t>
            </a:r>
          </a:p>
          <a:p>
            <a:pPr marL="539750" indent="-539750">
              <a:spcAft>
                <a:spcPts val="1200"/>
              </a:spcAft>
              <a:buFont typeface="+mj-lt"/>
              <a:buAutoNum type="romanUcPeriod"/>
            </a:pPr>
            <a:r>
              <a:rPr lang="en-US" sz="2400" dirty="0">
                <a:solidFill>
                  <a:srgbClr val="0000CC"/>
                </a:solidFill>
                <a:latin typeface="Arial Narrow" panose="020B0606020202030204" pitchFamily="34" charset="0"/>
                <a:cs typeface="Times New Roman" panose="02020603050405020304" pitchFamily="18" charset="0"/>
              </a:rPr>
              <a:t>Build a fully functional warehouse robot integrating all components</a:t>
            </a:r>
          </a:p>
        </p:txBody>
      </p:sp>
      <p:pic>
        <p:nvPicPr>
          <p:cNvPr id="6" name="Picture 5" descr="EIZ Green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5188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303209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2967" y="125129"/>
            <a:ext cx="8886066" cy="750770"/>
          </a:xfrm>
        </p:spPr>
        <p:txBody>
          <a:bodyPr>
            <a:normAutofit fontScale="90000"/>
          </a:bodyPr>
          <a:lstStyle/>
          <a:p>
            <a:r>
              <a:rPr lang="en-US" b="1" dirty="0">
                <a:solidFill>
                  <a:srgbClr val="FF0000"/>
                </a:solidFill>
                <a:latin typeface="Arial Narrow" panose="020B0606020202030204" pitchFamily="34" charset="0"/>
                <a:cs typeface="Times New Roman" panose="02020603050405020304" pitchFamily="18" charset="0"/>
              </a:rPr>
              <a:t>Literature Review</a:t>
            </a:r>
          </a:p>
        </p:txBody>
      </p:sp>
      <p:sp>
        <p:nvSpPr>
          <p:cNvPr id="20" name="Flowchart: Alternate Process 19"/>
          <p:cNvSpPr/>
          <p:nvPr/>
        </p:nvSpPr>
        <p:spPr>
          <a:xfrm>
            <a:off x="300560" y="875899"/>
            <a:ext cx="11682778" cy="1491916"/>
          </a:xfrm>
          <a:prstGeom prst="flowChartAlternateProcess">
            <a:avLst/>
          </a:prstGeom>
          <a:ln w="38100"/>
        </p:spPr>
        <p:style>
          <a:lnRef idx="2">
            <a:schemeClr val="accent6"/>
          </a:lnRef>
          <a:fillRef idx="1">
            <a:schemeClr val="lt1"/>
          </a:fillRef>
          <a:effectRef idx="0">
            <a:schemeClr val="accent6"/>
          </a:effectRef>
          <a:fontRef idx="minor">
            <a:schemeClr val="dk1"/>
          </a:fontRef>
        </p:style>
        <p:txBody>
          <a:bodyPr rtlCol="0" anchor="ctr"/>
          <a:lstStyle/>
          <a:p>
            <a:r>
              <a:rPr lang="en-US" sz="2200" dirty="0">
                <a:solidFill>
                  <a:srgbClr val="0000CC"/>
                </a:solidFill>
                <a:latin typeface="Arial Narrow" panose="020B0606020202030204" pitchFamily="34" charset="0"/>
                <a:cs typeface="Times New Roman" panose="02020603050405020304" pitchFamily="18" charset="0"/>
              </a:rPr>
              <a:t>Automation improves safety, efficiency, and productivity in warehouses and mining (Bogue, 2018)</a:t>
            </a:r>
          </a:p>
          <a:p>
            <a:r>
              <a:rPr lang="en-US" sz="2200" dirty="0">
                <a:solidFill>
                  <a:srgbClr val="0000CC"/>
                </a:solidFill>
                <a:latin typeface="Arial Narrow" panose="020B0606020202030204" pitchFamily="34" charset="0"/>
                <a:cs typeface="Times New Roman" panose="02020603050405020304" pitchFamily="18" charset="0"/>
              </a:rPr>
              <a:t>Advanced systems rely on expensive sensors and controlled environments, limiting use in Africa (</a:t>
            </a:r>
            <a:r>
              <a:rPr lang="en-GB" sz="2200" dirty="0">
                <a:solidFill>
                  <a:srgbClr val="0000CC"/>
                </a:solidFill>
                <a:latin typeface="Arial Narrow" panose="020B0606020202030204" pitchFamily="34" charset="0"/>
                <a:cs typeface="Times New Roman" panose="02020603050405020304" pitchFamily="18" charset="0"/>
              </a:rPr>
              <a:t>Eke, 2024</a:t>
            </a:r>
            <a:r>
              <a:rPr lang="en-US" sz="2200" dirty="0">
                <a:solidFill>
                  <a:srgbClr val="0000CC"/>
                </a:solidFill>
                <a:latin typeface="Arial Narrow" panose="020B0606020202030204" pitchFamily="34" charset="0"/>
                <a:cs typeface="Times New Roman" panose="02020603050405020304" pitchFamily="18" charset="0"/>
              </a:rPr>
              <a:t>)</a:t>
            </a:r>
          </a:p>
          <a:p>
            <a:r>
              <a:rPr lang="en-US" sz="2200" dirty="0">
                <a:solidFill>
                  <a:srgbClr val="0000CC"/>
                </a:solidFill>
                <a:latin typeface="Arial Narrow" panose="020B0606020202030204" pitchFamily="34" charset="0"/>
                <a:cs typeface="Times New Roman" panose="02020603050405020304" pitchFamily="18" charset="0"/>
              </a:rPr>
              <a:t>Existing solutions assume ideal conditions, unlike local industrial settings </a:t>
            </a:r>
            <a:r>
              <a:rPr lang="en-GB" sz="2200" dirty="0">
                <a:solidFill>
                  <a:srgbClr val="0000CC"/>
                </a:solidFill>
                <a:latin typeface="Arial Narrow" panose="020B0606020202030204" pitchFamily="34" charset="0"/>
                <a:cs typeface="Times New Roman" panose="02020603050405020304" pitchFamily="18" charset="0"/>
              </a:rPr>
              <a:t>(Adebayo et al., 2023</a:t>
            </a:r>
            <a:r>
              <a:rPr lang="en-US" sz="2200" dirty="0">
                <a:solidFill>
                  <a:srgbClr val="0000CC"/>
                </a:solidFill>
                <a:latin typeface="Arial Narrow" panose="020B0606020202030204" pitchFamily="34" charset="0"/>
                <a:cs typeface="Times New Roman" panose="02020603050405020304" pitchFamily="18" charset="0"/>
              </a:rPr>
              <a:t>)</a:t>
            </a:r>
          </a:p>
        </p:txBody>
      </p:sp>
      <p:sp>
        <p:nvSpPr>
          <p:cNvPr id="21" name="Flowchart: Alternate Process 20"/>
          <p:cNvSpPr/>
          <p:nvPr/>
        </p:nvSpPr>
        <p:spPr>
          <a:xfrm>
            <a:off x="305373" y="2543898"/>
            <a:ext cx="11590880" cy="1309036"/>
          </a:xfrm>
          <a:prstGeom prst="flowChartAlternateProcess">
            <a:avLst/>
          </a:prstGeom>
          <a:ln w="38100"/>
        </p:spPr>
        <p:style>
          <a:lnRef idx="2">
            <a:schemeClr val="accent6"/>
          </a:lnRef>
          <a:fillRef idx="1">
            <a:schemeClr val="lt1"/>
          </a:fillRef>
          <a:effectRef idx="0">
            <a:schemeClr val="accent6"/>
          </a:effectRef>
          <a:fontRef idx="minor">
            <a:schemeClr val="dk1"/>
          </a:fontRef>
        </p:style>
        <p:txBody>
          <a:bodyPr rtlCol="0" anchor="ctr"/>
          <a:lstStyle/>
          <a:p>
            <a:r>
              <a:rPr lang="en-US" sz="2200" b="1" dirty="0">
                <a:solidFill>
                  <a:srgbClr val="C00000"/>
                </a:solidFill>
                <a:latin typeface="Arial Narrow" panose="020B0606020202030204" pitchFamily="34" charset="0"/>
                <a:cs typeface="Times New Roman" panose="02020603050405020304" pitchFamily="18" charset="0"/>
              </a:rPr>
              <a:t>Limitations</a:t>
            </a:r>
          </a:p>
          <a:p>
            <a:r>
              <a:rPr lang="en-US" sz="2200" dirty="0">
                <a:solidFill>
                  <a:srgbClr val="0000CC"/>
                </a:solidFill>
                <a:latin typeface="Arial Narrow" panose="020B0606020202030204" pitchFamily="34" charset="0"/>
                <a:cs typeface="Times New Roman" panose="02020603050405020304" pitchFamily="18" charset="0"/>
              </a:rPr>
              <a:t>High costs restrict adoption in SMEs (</a:t>
            </a:r>
            <a:r>
              <a:rPr lang="en-GB" sz="2200" dirty="0">
                <a:solidFill>
                  <a:srgbClr val="0000CC"/>
                </a:solidFill>
                <a:latin typeface="Arial Narrow" panose="020B0606020202030204" pitchFamily="34" charset="0"/>
                <a:cs typeface="Times New Roman" panose="02020603050405020304" pitchFamily="18" charset="0"/>
              </a:rPr>
              <a:t>Luo, et al., 2021</a:t>
            </a:r>
            <a:r>
              <a:rPr lang="en-US" sz="2200" dirty="0">
                <a:solidFill>
                  <a:srgbClr val="0000CC"/>
                </a:solidFill>
                <a:latin typeface="Arial Narrow" panose="020B0606020202030204" pitchFamily="34" charset="0"/>
                <a:cs typeface="Times New Roman" panose="02020603050405020304" pitchFamily="18" charset="0"/>
              </a:rPr>
              <a:t>)</a:t>
            </a:r>
          </a:p>
          <a:p>
            <a:r>
              <a:rPr lang="en-US" sz="2200" dirty="0">
                <a:solidFill>
                  <a:srgbClr val="0000CC"/>
                </a:solidFill>
                <a:latin typeface="Arial Narrow" panose="020B0606020202030204" pitchFamily="34" charset="0"/>
                <a:cs typeface="Times New Roman" panose="02020603050405020304" pitchFamily="18" charset="0"/>
              </a:rPr>
              <a:t>Poor suitability for irregular layouts, dust, and low infrastructure </a:t>
            </a:r>
            <a:r>
              <a:rPr lang="en-GB" sz="2200" dirty="0">
                <a:solidFill>
                  <a:srgbClr val="0000CC"/>
                </a:solidFill>
                <a:latin typeface="Arial Narrow" panose="020B0606020202030204" pitchFamily="34" charset="0"/>
                <a:cs typeface="Times New Roman" panose="02020603050405020304" pitchFamily="18" charset="0"/>
              </a:rPr>
              <a:t>(Adebayo et al., 2023</a:t>
            </a:r>
            <a:r>
              <a:rPr lang="en-US" sz="2200" dirty="0">
                <a:solidFill>
                  <a:srgbClr val="0000CC"/>
                </a:solidFill>
                <a:latin typeface="Arial Narrow" panose="020B0606020202030204" pitchFamily="34" charset="0"/>
                <a:cs typeface="Times New Roman" panose="02020603050405020304" pitchFamily="18" charset="0"/>
              </a:rPr>
              <a:t>)</a:t>
            </a:r>
          </a:p>
        </p:txBody>
      </p:sp>
      <p:sp>
        <p:nvSpPr>
          <p:cNvPr id="22" name="Flowchart: Alternate Process 21"/>
          <p:cNvSpPr/>
          <p:nvPr/>
        </p:nvSpPr>
        <p:spPr>
          <a:xfrm>
            <a:off x="300561" y="4009766"/>
            <a:ext cx="11590880" cy="1081998"/>
          </a:xfrm>
          <a:prstGeom prst="flowChartAlternateProcess">
            <a:avLst/>
          </a:prstGeom>
          <a:ln w="38100"/>
        </p:spPr>
        <p:style>
          <a:lnRef idx="2">
            <a:schemeClr val="accent6"/>
          </a:lnRef>
          <a:fillRef idx="1">
            <a:schemeClr val="lt1"/>
          </a:fillRef>
          <a:effectRef idx="0">
            <a:schemeClr val="accent6"/>
          </a:effectRef>
          <a:fontRef idx="minor">
            <a:schemeClr val="dk1"/>
          </a:fontRef>
        </p:style>
        <p:txBody>
          <a:bodyPr rtlCol="0" anchor="ctr"/>
          <a:lstStyle/>
          <a:p>
            <a:r>
              <a:rPr lang="en-US" sz="2200" b="1" dirty="0">
                <a:solidFill>
                  <a:srgbClr val="C00000"/>
                </a:solidFill>
                <a:latin typeface="Arial Narrow" panose="020B0606020202030204" pitchFamily="34" charset="0"/>
                <a:cs typeface="Times New Roman" panose="02020603050405020304" pitchFamily="18" charset="0"/>
              </a:rPr>
              <a:t>Research Gap </a:t>
            </a:r>
          </a:p>
          <a:p>
            <a:r>
              <a:rPr lang="en-US" sz="2200" dirty="0">
                <a:solidFill>
                  <a:srgbClr val="0000CC"/>
                </a:solidFill>
                <a:latin typeface="Arial Narrow" panose="020B0606020202030204" pitchFamily="34" charset="0"/>
                <a:cs typeface="Times New Roman" panose="02020603050405020304" pitchFamily="18" charset="0"/>
              </a:rPr>
              <a:t>Lack of affordable, adaptable robots for African industries (</a:t>
            </a:r>
            <a:r>
              <a:rPr lang="en-US" sz="2200" dirty="0" err="1">
                <a:solidFill>
                  <a:srgbClr val="0000CC"/>
                </a:solidFill>
                <a:latin typeface="Arial Narrow" panose="020B0606020202030204" pitchFamily="34" charset="0"/>
                <a:cs typeface="Times New Roman" panose="02020603050405020304" pitchFamily="18" charset="0"/>
              </a:rPr>
              <a:t>Mulenga</a:t>
            </a:r>
            <a:r>
              <a:rPr lang="en-US" sz="2200" dirty="0">
                <a:solidFill>
                  <a:srgbClr val="0000CC"/>
                </a:solidFill>
                <a:latin typeface="Arial Narrow" panose="020B0606020202030204" pitchFamily="34" charset="0"/>
                <a:cs typeface="Times New Roman" panose="02020603050405020304" pitchFamily="18" charset="0"/>
              </a:rPr>
              <a:t> &amp; </a:t>
            </a:r>
            <a:r>
              <a:rPr lang="en-US" sz="2200" dirty="0" err="1">
                <a:solidFill>
                  <a:srgbClr val="0000CC"/>
                </a:solidFill>
                <a:latin typeface="Arial Narrow" panose="020B0606020202030204" pitchFamily="34" charset="0"/>
                <a:cs typeface="Times New Roman" panose="02020603050405020304" pitchFamily="18" charset="0"/>
              </a:rPr>
              <a:t>Kunda</a:t>
            </a:r>
            <a:r>
              <a:rPr lang="en-US" sz="2200" dirty="0">
                <a:solidFill>
                  <a:srgbClr val="0000CC"/>
                </a:solidFill>
                <a:latin typeface="Arial Narrow" panose="020B0606020202030204" pitchFamily="34" charset="0"/>
                <a:cs typeface="Times New Roman" panose="02020603050405020304" pitchFamily="18" charset="0"/>
              </a:rPr>
              <a:t>, 2021).</a:t>
            </a:r>
          </a:p>
          <a:p>
            <a:r>
              <a:rPr lang="en-US" sz="2200" dirty="0">
                <a:solidFill>
                  <a:srgbClr val="0000CC"/>
                </a:solidFill>
                <a:latin typeface="Arial Narrow" panose="020B0606020202030204" pitchFamily="34" charset="0"/>
                <a:cs typeface="Times New Roman" panose="02020603050405020304" pitchFamily="18" charset="0"/>
              </a:rPr>
              <a:t>Need for systems combining low cost, rugged design, and autonomous operation  (</a:t>
            </a:r>
            <a:r>
              <a:rPr lang="en-GB" sz="2200" dirty="0">
                <a:solidFill>
                  <a:srgbClr val="0000CC"/>
                </a:solidFill>
                <a:latin typeface="Arial Narrow" panose="020B0606020202030204" pitchFamily="34" charset="0"/>
                <a:cs typeface="Times New Roman" panose="02020603050405020304" pitchFamily="18" charset="0"/>
              </a:rPr>
              <a:t>Adebayo et al., 2023). </a:t>
            </a:r>
            <a:endParaRPr lang="en-US" sz="2200" dirty="0">
              <a:solidFill>
                <a:srgbClr val="0000CC"/>
              </a:solidFill>
              <a:latin typeface="Arial Narrow" panose="020B0606020202030204" pitchFamily="34" charset="0"/>
              <a:cs typeface="Times New Roman" panose="02020603050405020304" pitchFamily="18" charset="0"/>
            </a:endParaRPr>
          </a:p>
        </p:txBody>
      </p:sp>
      <p:sp>
        <p:nvSpPr>
          <p:cNvPr id="27" name="Flowchart: Alternate Process 26"/>
          <p:cNvSpPr/>
          <p:nvPr/>
        </p:nvSpPr>
        <p:spPr>
          <a:xfrm>
            <a:off x="300560" y="5248597"/>
            <a:ext cx="11590879" cy="923604"/>
          </a:xfrm>
          <a:prstGeom prst="flowChartAlternateProcess">
            <a:avLst/>
          </a:prstGeom>
          <a:ln w="38100"/>
        </p:spPr>
        <p:style>
          <a:lnRef idx="2">
            <a:schemeClr val="accent6"/>
          </a:lnRef>
          <a:fillRef idx="1">
            <a:schemeClr val="lt1"/>
          </a:fillRef>
          <a:effectRef idx="0">
            <a:schemeClr val="accent6"/>
          </a:effectRef>
          <a:fontRef idx="minor">
            <a:schemeClr val="dk1"/>
          </a:fontRef>
        </p:style>
        <p:txBody>
          <a:bodyPr rtlCol="0" anchor="ctr"/>
          <a:lstStyle/>
          <a:p>
            <a:r>
              <a:rPr lang="en-US" sz="2200" b="1" dirty="0">
                <a:solidFill>
                  <a:srgbClr val="C00000"/>
                </a:solidFill>
                <a:latin typeface="Arial Narrow" panose="020B0606020202030204" pitchFamily="34" charset="0"/>
                <a:cs typeface="Times New Roman" panose="02020603050405020304" pitchFamily="18" charset="0"/>
              </a:rPr>
              <a:t>Conclusion</a:t>
            </a:r>
          </a:p>
          <a:p>
            <a:r>
              <a:rPr lang="en-US" sz="2200" dirty="0">
                <a:solidFill>
                  <a:srgbClr val="0000CC"/>
                </a:solidFill>
                <a:latin typeface="Arial Narrow" panose="020B0606020202030204" pitchFamily="34" charset="0"/>
                <a:cs typeface="Times New Roman" panose="02020603050405020304" pitchFamily="18" charset="0"/>
              </a:rPr>
              <a:t>Opportunity to develop a low-cost autonomous sorting and transport robot tailored to African conditions</a:t>
            </a:r>
          </a:p>
        </p:txBody>
      </p:sp>
      <p:pic>
        <p:nvPicPr>
          <p:cNvPr id="7" name="Picture 6" descr="EIZ Green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34367"/>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2534621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95721"/>
            <a:ext cx="9144000" cy="872639"/>
          </a:xfrm>
        </p:spPr>
        <p:txBody>
          <a:bodyPr>
            <a:noAutofit/>
          </a:bodyPr>
          <a:lstStyle/>
          <a:p>
            <a:r>
              <a:rPr lang="en-US" b="1" dirty="0">
                <a:solidFill>
                  <a:srgbClr val="C00000"/>
                </a:solidFill>
                <a:latin typeface="Arial Narrow" panose="020B0606020202030204" pitchFamily="34" charset="0"/>
                <a:cs typeface="Times New Roman" panose="02020603050405020304" pitchFamily="18" charset="0"/>
              </a:rPr>
              <a:t>Methodology</a:t>
            </a:r>
          </a:p>
        </p:txBody>
      </p:sp>
      <p:sp>
        <p:nvSpPr>
          <p:cNvPr id="3" name="Subtitle 2"/>
          <p:cNvSpPr>
            <a:spLocks noGrp="1"/>
          </p:cNvSpPr>
          <p:nvPr>
            <p:ph type="subTitle" idx="1"/>
          </p:nvPr>
        </p:nvSpPr>
        <p:spPr>
          <a:xfrm>
            <a:off x="888275" y="2234734"/>
            <a:ext cx="11048086" cy="3659170"/>
          </a:xfrm>
        </p:spPr>
        <p:txBody>
          <a:bodyPr>
            <a:noAutofit/>
          </a:bodyPr>
          <a:lstStyle/>
          <a:p>
            <a:pPr algn="l">
              <a:spcAft>
                <a:spcPts val="1800"/>
              </a:spcAft>
            </a:pPr>
            <a:r>
              <a:rPr lang="en-US" sz="3200" b="1" dirty="0">
                <a:solidFill>
                  <a:srgbClr val="C00000"/>
                </a:solidFill>
                <a:latin typeface="Arial Narrow" panose="020B0606020202030204" pitchFamily="34" charset="0"/>
                <a:cs typeface="Times New Roman" panose="02020603050405020304" pitchFamily="18" charset="0"/>
              </a:rPr>
              <a:t>Approach:</a:t>
            </a:r>
          </a:p>
          <a:p>
            <a:pPr marL="539750" indent="-539750" algn="l">
              <a:spcAft>
                <a:spcPts val="1800"/>
              </a:spcAft>
            </a:pPr>
            <a:r>
              <a:rPr lang="en-US" sz="3200" dirty="0">
                <a:solidFill>
                  <a:srgbClr val="0000CC"/>
                </a:solidFill>
                <a:latin typeface="Arial Narrow" panose="020B0606020202030204" pitchFamily="34" charset="0"/>
                <a:cs typeface="Times New Roman" panose="02020603050405020304" pitchFamily="18" charset="0"/>
              </a:rPr>
              <a:t>1. 	Mechanical Modelling: SolidWorks CAD software.</a:t>
            </a:r>
          </a:p>
          <a:p>
            <a:pPr marL="539750" indent="-539750" algn="l">
              <a:spcAft>
                <a:spcPts val="1800"/>
              </a:spcAft>
            </a:pPr>
            <a:r>
              <a:rPr lang="en-US" sz="3200" dirty="0">
                <a:solidFill>
                  <a:srgbClr val="0000CC"/>
                </a:solidFill>
                <a:latin typeface="Arial Narrow" panose="020B0606020202030204" pitchFamily="34" charset="0"/>
                <a:cs typeface="Times New Roman" panose="02020603050405020304" pitchFamily="18" charset="0"/>
              </a:rPr>
              <a:t>2. 	Electronics: Circuit simulation with </a:t>
            </a:r>
            <a:r>
              <a:rPr lang="en-US" sz="3200" dirty="0" err="1">
                <a:solidFill>
                  <a:srgbClr val="0000CC"/>
                </a:solidFill>
                <a:latin typeface="Arial Narrow" panose="020B0606020202030204" pitchFamily="34" charset="0"/>
                <a:cs typeface="Times New Roman" panose="02020603050405020304" pitchFamily="18" charset="0"/>
              </a:rPr>
              <a:t>Multism</a:t>
            </a:r>
            <a:r>
              <a:rPr lang="en-US" sz="3200" dirty="0">
                <a:solidFill>
                  <a:srgbClr val="0000CC"/>
                </a:solidFill>
                <a:latin typeface="Arial Narrow" panose="020B0606020202030204" pitchFamily="34" charset="0"/>
                <a:cs typeface="Times New Roman" panose="02020603050405020304" pitchFamily="18" charset="0"/>
              </a:rPr>
              <a:t>.</a:t>
            </a:r>
          </a:p>
          <a:p>
            <a:pPr marL="539750" indent="-539750" algn="l">
              <a:spcAft>
                <a:spcPts val="1800"/>
              </a:spcAft>
            </a:pPr>
            <a:r>
              <a:rPr lang="en-US" sz="3200" dirty="0">
                <a:solidFill>
                  <a:srgbClr val="0000CC"/>
                </a:solidFill>
                <a:latin typeface="Arial Narrow" panose="020B0606020202030204" pitchFamily="34" charset="0"/>
                <a:cs typeface="Times New Roman" panose="02020603050405020304" pitchFamily="18" charset="0"/>
              </a:rPr>
              <a:t>3. 	Software: Navigation and Machine Learning algorithm development - Python, C++ and </a:t>
            </a:r>
            <a:r>
              <a:rPr lang="en-US" sz="3200" dirty="0" err="1">
                <a:solidFill>
                  <a:srgbClr val="0000CC"/>
                </a:solidFill>
                <a:latin typeface="Arial Narrow" panose="020B0606020202030204" pitchFamily="34" charset="0"/>
                <a:cs typeface="Times New Roman" panose="02020603050405020304" pitchFamily="18" charset="0"/>
              </a:rPr>
              <a:t>Matlab</a:t>
            </a:r>
            <a:r>
              <a:rPr lang="en-US" sz="3200" dirty="0">
                <a:solidFill>
                  <a:srgbClr val="0000CC"/>
                </a:solidFill>
                <a:latin typeface="Arial Narrow" panose="020B0606020202030204" pitchFamily="34" charset="0"/>
                <a:cs typeface="Times New Roman" panose="02020603050405020304" pitchFamily="18" charset="0"/>
              </a:rPr>
              <a:t>.</a:t>
            </a:r>
          </a:p>
        </p:txBody>
      </p:sp>
      <p:pic>
        <p:nvPicPr>
          <p:cNvPr id="4" name="Picture 3" descr="EIZ Green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5188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1159567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69970" y="68748"/>
            <a:ext cx="8252059" cy="1002402"/>
          </a:xfrm>
        </p:spPr>
        <p:txBody>
          <a:bodyPr>
            <a:normAutofit/>
          </a:bodyPr>
          <a:lstStyle/>
          <a:p>
            <a:r>
              <a:rPr lang="en-US" sz="4800" b="1" dirty="0">
                <a:solidFill>
                  <a:srgbClr val="FF0000"/>
                </a:solidFill>
                <a:latin typeface="Arial Narrow" panose="020B0606020202030204" pitchFamily="34" charset="0"/>
                <a:cs typeface="Times New Roman" panose="02020603050405020304" pitchFamily="18" charset="0"/>
              </a:rPr>
              <a:t>Proposed Solution (</a:t>
            </a:r>
            <a:r>
              <a:rPr lang="en-US" sz="4800" b="1" dirty="0" err="1">
                <a:solidFill>
                  <a:srgbClr val="FF0000"/>
                </a:solidFill>
                <a:latin typeface="Arial Narrow" panose="020B0606020202030204" pitchFamily="34" charset="0"/>
                <a:cs typeface="Times New Roman" panose="02020603050405020304" pitchFamily="18" charset="0"/>
              </a:rPr>
              <a:t>WareHouse</a:t>
            </a:r>
            <a:r>
              <a:rPr lang="en-US" sz="4800" b="1" dirty="0">
                <a:solidFill>
                  <a:srgbClr val="FF0000"/>
                </a:solidFill>
                <a:latin typeface="Arial Narrow" panose="020B0606020202030204" pitchFamily="34" charset="0"/>
                <a:cs typeface="Times New Roman" panose="02020603050405020304" pitchFamily="18" charset="0"/>
              </a:rPr>
              <a:t>)</a:t>
            </a:r>
          </a:p>
        </p:txBody>
      </p:sp>
      <p:pic>
        <p:nvPicPr>
          <p:cNvPr id="4" name="Picture 3" descr="C:\Users\aaron\AppData\Local\Packages\5319275A.WhatsAppDesktop_cv1g1gvanyjgm\TempState\759E3221CAC9928EB96884FCC8CC1FE2\WhatsApp Image 2025-12-05 at 06.14.34_975bdb80.jpg"/>
          <p:cNvPicPr/>
          <p:nvPr/>
        </p:nvPicPr>
        <p:blipFill rotWithShape="1">
          <a:blip r:embed="rId2">
            <a:extLst>
              <a:ext uri="{BEBA8EAE-BF5A-486C-A8C5-ECC9F3942E4B}">
                <a14:imgProps xmlns:a14="http://schemas.microsoft.com/office/drawing/2010/main">
                  <a14:imgLayer r:embed="rId3">
                    <a14:imgEffect>
                      <a14:brightnessContrast bright="50000" contrast="-2000"/>
                    </a14:imgEffect>
                  </a14:imgLayer>
                </a14:imgProps>
              </a:ext>
              <a:ext uri="{28A0092B-C50C-407E-A947-70E740481C1C}">
                <a14:useLocalDpi xmlns:a14="http://schemas.microsoft.com/office/drawing/2010/main" val="0"/>
              </a:ext>
            </a:extLst>
          </a:blip>
          <a:srcRect l="14284" t="7049" r="13187"/>
          <a:stretch>
            <a:fillRect/>
          </a:stretch>
        </p:blipFill>
        <p:spPr bwMode="auto">
          <a:xfrm>
            <a:off x="3031958" y="1797050"/>
            <a:ext cx="5755907" cy="3872230"/>
          </a:xfrm>
          <a:prstGeom prst="rect">
            <a:avLst/>
          </a:prstGeom>
          <a:noFill/>
          <a:ln w="12700">
            <a:solidFill>
              <a:schemeClr val="tx1"/>
            </a:solidFill>
          </a:ln>
          <a:extLst>
            <a:ext uri="{53640926-AAD7-44D8-BBD7-CCE9431645EC}">
              <a14:shadowObscured xmlns:a14="http://schemas.microsoft.com/office/drawing/2010/main"/>
            </a:ext>
          </a:extLst>
        </p:spPr>
      </p:pic>
      <p:sp>
        <p:nvSpPr>
          <p:cNvPr id="5" name="TextBox 4"/>
          <p:cNvSpPr txBox="1"/>
          <p:nvPr/>
        </p:nvSpPr>
        <p:spPr>
          <a:xfrm>
            <a:off x="235131" y="1797050"/>
            <a:ext cx="2597446" cy="3785652"/>
          </a:xfrm>
          <a:prstGeom prst="rect">
            <a:avLst/>
          </a:prstGeom>
          <a:noFill/>
        </p:spPr>
        <p:txBody>
          <a:bodyPr wrap="square" rtlCol="0">
            <a:spAutoFit/>
          </a:bodyPr>
          <a:lstStyle/>
          <a:p>
            <a:r>
              <a:rPr lang="en-US" sz="2400" b="1" dirty="0">
                <a:solidFill>
                  <a:srgbClr val="C00000"/>
                </a:solidFill>
                <a:latin typeface="Arial Narrow" panose="020B0606020202030204" pitchFamily="34" charset="0"/>
                <a:cs typeface="Times New Roman" panose="02020603050405020304" pitchFamily="18" charset="0"/>
              </a:rPr>
              <a:t>System Overview:</a:t>
            </a:r>
          </a:p>
          <a:p>
            <a:pPr marL="285750" indent="-285750">
              <a:buFont typeface="Arial" panose="020B0604020202020204" pitchFamily="34" charset="0"/>
              <a:buChar char="•"/>
            </a:pPr>
            <a:endParaRPr lang="en-US" sz="2400" dirty="0">
              <a:solidFill>
                <a:srgbClr val="0000CC"/>
              </a:solidFill>
              <a:latin typeface="Arial Narrow" panose="020B0606020202030204" pitchFamily="34" charset="0"/>
              <a:cs typeface="Times New Roman" panose="02020603050405020304" pitchFamily="18" charset="0"/>
            </a:endParaRPr>
          </a:p>
          <a:p>
            <a:pPr marL="285750" indent="-285750">
              <a:buFont typeface="Arial" panose="020B0604020202020204" pitchFamily="34" charset="0"/>
              <a:buChar char="•"/>
            </a:pPr>
            <a:r>
              <a:rPr lang="en-US" sz="2400" dirty="0">
                <a:solidFill>
                  <a:srgbClr val="0000CC"/>
                </a:solidFill>
                <a:latin typeface="Arial Narrow" panose="020B0606020202030204" pitchFamily="34" charset="0"/>
                <a:cs typeface="Times New Roman" panose="02020603050405020304" pitchFamily="18" charset="0"/>
              </a:rPr>
              <a:t>Integration of low-cost sensors</a:t>
            </a:r>
          </a:p>
          <a:p>
            <a:pPr marL="285750" indent="-285750">
              <a:buFont typeface="Arial" panose="020B0604020202020204" pitchFamily="34" charset="0"/>
              <a:buChar char="•"/>
            </a:pPr>
            <a:endParaRPr lang="en-US" sz="2400" dirty="0">
              <a:solidFill>
                <a:srgbClr val="0000CC"/>
              </a:solidFill>
              <a:latin typeface="Arial Narrow" panose="020B0606020202030204" pitchFamily="34" charset="0"/>
              <a:cs typeface="Times New Roman" panose="02020603050405020304" pitchFamily="18" charset="0"/>
            </a:endParaRPr>
          </a:p>
          <a:p>
            <a:pPr marL="285750" indent="-285750">
              <a:buFont typeface="Arial" panose="020B0604020202020204" pitchFamily="34" charset="0"/>
              <a:buChar char="•"/>
            </a:pPr>
            <a:r>
              <a:rPr lang="en-US" sz="2400" dirty="0">
                <a:solidFill>
                  <a:srgbClr val="0000CC"/>
                </a:solidFill>
                <a:latin typeface="Arial Narrow" panose="020B0606020202030204" pitchFamily="34" charset="0"/>
                <a:cs typeface="Times New Roman" panose="02020603050405020304" pitchFamily="18" charset="0"/>
              </a:rPr>
              <a:t>LiDAR-assisted navigation</a:t>
            </a:r>
          </a:p>
          <a:p>
            <a:pPr marL="285750" indent="-285750">
              <a:buFont typeface="Arial" panose="020B0604020202020204" pitchFamily="34" charset="0"/>
              <a:buChar char="•"/>
            </a:pPr>
            <a:endParaRPr lang="en-US" sz="2400" dirty="0">
              <a:solidFill>
                <a:srgbClr val="0000CC"/>
              </a:solidFill>
              <a:latin typeface="Arial Narrow" panose="020B0606020202030204" pitchFamily="34" charset="0"/>
              <a:cs typeface="Times New Roman" panose="02020603050405020304" pitchFamily="18" charset="0"/>
            </a:endParaRPr>
          </a:p>
          <a:p>
            <a:pPr marL="285750" indent="-285750">
              <a:buFont typeface="Arial" panose="020B0604020202020204" pitchFamily="34" charset="0"/>
              <a:buChar char="•"/>
            </a:pPr>
            <a:r>
              <a:rPr lang="en-US" sz="2400" dirty="0">
                <a:solidFill>
                  <a:srgbClr val="0000CC"/>
                </a:solidFill>
                <a:latin typeface="Arial Narrow" panose="020B0606020202030204" pitchFamily="34" charset="0"/>
                <a:cs typeface="Times New Roman" panose="02020603050405020304" pitchFamily="18" charset="0"/>
              </a:rPr>
              <a:t>And Computer Vision</a:t>
            </a:r>
          </a:p>
        </p:txBody>
      </p:sp>
      <p:sp>
        <p:nvSpPr>
          <p:cNvPr id="6" name="TextBox 5"/>
          <p:cNvSpPr txBox="1"/>
          <p:nvPr/>
        </p:nvSpPr>
        <p:spPr>
          <a:xfrm>
            <a:off x="8987246" y="1797050"/>
            <a:ext cx="2969623" cy="3785652"/>
          </a:xfrm>
          <a:prstGeom prst="rect">
            <a:avLst/>
          </a:prstGeom>
          <a:noFill/>
        </p:spPr>
        <p:txBody>
          <a:bodyPr wrap="square" rtlCol="0">
            <a:spAutoFit/>
          </a:bodyPr>
          <a:lstStyle/>
          <a:p>
            <a:r>
              <a:rPr lang="en-US" sz="2400" b="1" dirty="0">
                <a:solidFill>
                  <a:srgbClr val="C00000"/>
                </a:solidFill>
                <a:latin typeface="Arial Narrow" panose="020B0606020202030204" pitchFamily="34" charset="0"/>
                <a:cs typeface="Times New Roman" panose="02020603050405020304" pitchFamily="18" charset="0"/>
              </a:rPr>
              <a:t>Key Features:</a:t>
            </a:r>
          </a:p>
          <a:p>
            <a:pPr marL="285750" indent="-285750">
              <a:buFont typeface="Arial" panose="020B0604020202020204" pitchFamily="34" charset="0"/>
              <a:buChar char="•"/>
            </a:pPr>
            <a:endParaRPr lang="en-US" sz="2400" dirty="0">
              <a:solidFill>
                <a:srgbClr val="0000CC"/>
              </a:solidFill>
              <a:latin typeface="Arial Narrow" panose="020B0606020202030204" pitchFamily="34" charset="0"/>
              <a:cs typeface="Times New Roman" panose="02020603050405020304" pitchFamily="18" charset="0"/>
            </a:endParaRPr>
          </a:p>
          <a:p>
            <a:pPr marL="285750" indent="-285750">
              <a:buFont typeface="Arial" panose="020B0604020202020204" pitchFamily="34" charset="0"/>
              <a:buChar char="•"/>
            </a:pPr>
            <a:r>
              <a:rPr lang="en-US" sz="2400" dirty="0">
                <a:solidFill>
                  <a:srgbClr val="0000CC"/>
                </a:solidFill>
                <a:latin typeface="Arial Narrow" panose="020B0606020202030204" pitchFamily="34" charset="0"/>
                <a:cs typeface="Times New Roman" panose="02020603050405020304" pitchFamily="18" charset="0"/>
              </a:rPr>
              <a:t>Rugged mobility for uneven terrain</a:t>
            </a:r>
          </a:p>
          <a:p>
            <a:pPr marL="285750" indent="-285750">
              <a:buFont typeface="Arial" panose="020B0604020202020204" pitchFamily="34" charset="0"/>
              <a:buChar char="•"/>
            </a:pPr>
            <a:endParaRPr lang="en-US" sz="2400" dirty="0">
              <a:solidFill>
                <a:srgbClr val="0000CC"/>
              </a:solidFill>
              <a:latin typeface="Arial Narrow" panose="020B0606020202030204" pitchFamily="34" charset="0"/>
              <a:cs typeface="Times New Roman" panose="02020603050405020304" pitchFamily="18" charset="0"/>
            </a:endParaRPr>
          </a:p>
          <a:p>
            <a:pPr marL="285750" indent="-285750">
              <a:buFont typeface="Arial" panose="020B0604020202020204" pitchFamily="34" charset="0"/>
              <a:buChar char="•"/>
            </a:pPr>
            <a:r>
              <a:rPr lang="en-US" sz="2400" dirty="0">
                <a:solidFill>
                  <a:srgbClr val="0000CC"/>
                </a:solidFill>
                <a:latin typeface="Arial Narrow" panose="020B0606020202030204" pitchFamily="34" charset="0"/>
                <a:cs typeface="Times New Roman" panose="02020603050405020304" pitchFamily="18" charset="0"/>
              </a:rPr>
              <a:t>Autonomous decision-making algorithms  </a:t>
            </a:r>
          </a:p>
          <a:p>
            <a:pPr marL="285750" indent="-285750">
              <a:buFont typeface="Arial" panose="020B0604020202020204" pitchFamily="34" charset="0"/>
              <a:buChar char="•"/>
            </a:pPr>
            <a:endParaRPr lang="en-US" sz="2400" dirty="0">
              <a:solidFill>
                <a:srgbClr val="0000CC"/>
              </a:solidFill>
              <a:latin typeface="Arial Narrow" panose="020B0606020202030204" pitchFamily="34" charset="0"/>
              <a:cs typeface="Times New Roman" panose="02020603050405020304" pitchFamily="18" charset="0"/>
            </a:endParaRPr>
          </a:p>
          <a:p>
            <a:pPr marL="285750" indent="-285750">
              <a:buFont typeface="Arial" panose="020B0604020202020204" pitchFamily="34" charset="0"/>
              <a:buChar char="•"/>
            </a:pPr>
            <a:r>
              <a:rPr lang="en-US" sz="2400" dirty="0">
                <a:solidFill>
                  <a:srgbClr val="0000CC"/>
                </a:solidFill>
                <a:latin typeface="Arial Narrow" panose="020B0606020202030204" pitchFamily="34" charset="0"/>
                <a:cs typeface="Times New Roman" panose="02020603050405020304" pitchFamily="18" charset="0"/>
              </a:rPr>
              <a:t>Designed for ‘non-ideal’ environments</a:t>
            </a:r>
          </a:p>
        </p:txBody>
      </p:sp>
      <p:pic>
        <p:nvPicPr>
          <p:cNvPr id="7" name="Picture 6" descr="EIZ Green Lo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5188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171410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tretch>
            <a:fillRect/>
          </a:stretch>
        </p:blipFill>
        <p:spPr>
          <a:xfrm>
            <a:off x="2653393" y="930729"/>
            <a:ext cx="7160077" cy="4963885"/>
          </a:xfrm>
          <a:prstGeom prst="rect">
            <a:avLst/>
          </a:prstGeom>
        </p:spPr>
      </p:pic>
      <p:sp>
        <p:nvSpPr>
          <p:cNvPr id="4" name="TextBox 3"/>
          <p:cNvSpPr txBox="1"/>
          <p:nvPr/>
        </p:nvSpPr>
        <p:spPr>
          <a:xfrm>
            <a:off x="1943099" y="114300"/>
            <a:ext cx="8147957" cy="646331"/>
          </a:xfrm>
          <a:prstGeom prst="rect">
            <a:avLst/>
          </a:prstGeom>
          <a:noFill/>
        </p:spPr>
        <p:txBody>
          <a:bodyPr wrap="square" rtlCol="0">
            <a:spAutoFit/>
          </a:bodyPr>
          <a:lstStyle/>
          <a:p>
            <a:pPr algn="ctr"/>
            <a:r>
              <a:rPr lang="en-US" sz="3600" b="1" dirty="0">
                <a:solidFill>
                  <a:srgbClr val="FF0000"/>
                </a:solidFill>
                <a:latin typeface="Arial Narrow" panose="020B0606020202030204" pitchFamily="34" charset="0"/>
                <a:cs typeface="Times New Roman" panose="02020603050405020304" pitchFamily="18" charset="0"/>
              </a:rPr>
              <a:t>Proposed Locomotion System for Mines</a:t>
            </a:r>
            <a:endParaRPr lang="en-US" sz="3600" dirty="0"/>
          </a:p>
        </p:txBody>
      </p:sp>
      <p:sp>
        <p:nvSpPr>
          <p:cNvPr id="5" name="TextBox 4"/>
          <p:cNvSpPr txBox="1"/>
          <p:nvPr/>
        </p:nvSpPr>
        <p:spPr>
          <a:xfrm>
            <a:off x="342900" y="930729"/>
            <a:ext cx="2098221" cy="1938992"/>
          </a:xfrm>
          <a:prstGeom prst="rect">
            <a:avLst/>
          </a:prstGeom>
          <a:noFill/>
        </p:spPr>
        <p:txBody>
          <a:bodyPr wrap="square" rtlCol="0">
            <a:spAutoFit/>
          </a:bodyPr>
          <a:lstStyle/>
          <a:p>
            <a:r>
              <a:rPr lang="en-US" sz="2400" dirty="0">
                <a:solidFill>
                  <a:srgbClr val="0000CC"/>
                </a:solidFill>
                <a:latin typeface="Arial Narrow" panose="020B0606020202030204" pitchFamily="34" charset="0"/>
              </a:rPr>
              <a:t>For the rougher terrain of the mine, the robot uses tank tracks for locomotion</a:t>
            </a:r>
          </a:p>
        </p:txBody>
      </p:sp>
      <p:pic>
        <p:nvPicPr>
          <p:cNvPr id="6" name="Picture 5" descr="EIZ Green 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5188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239406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97666" y="-10418"/>
            <a:ext cx="7005563" cy="1506047"/>
          </a:xfrm>
        </p:spPr>
        <p:txBody>
          <a:bodyPr>
            <a:normAutofit fontScale="90000"/>
          </a:bodyPr>
          <a:lstStyle/>
          <a:p>
            <a:r>
              <a:rPr lang="en-US" b="1" dirty="0">
                <a:solidFill>
                  <a:srgbClr val="C00000"/>
                </a:solidFill>
                <a:latin typeface="Arial Narrow" panose="020B0606020202030204" pitchFamily="34" charset="0"/>
                <a:cs typeface="Times New Roman" panose="02020603050405020304" pitchFamily="18" charset="0"/>
              </a:rPr>
              <a:t>Mechanical Design (SolidWorks)</a:t>
            </a:r>
          </a:p>
        </p:txBody>
      </p:sp>
      <p:pic>
        <p:nvPicPr>
          <p:cNvPr id="7" name="Picture 6" descr="C:\Users\aaron\AppData\Local\Packages\5319275A.WhatsAppDesktop_cv1g1gvanyjgm\TempState\335FD5116B512B6A902D9DC6261FA7CF\WhatsApp Image 2025-11-29 at 20.44.29_82edd3a9.jpg"/>
          <p:cNvPicPr/>
          <p:nvPr/>
        </p:nvPicPr>
        <p:blipFill rotWithShape="1">
          <a:blip r:embed="rId2">
            <a:extLst>
              <a:ext uri="{BEBA8EAE-BF5A-486C-A8C5-ECC9F3942E4B}">
                <a14:imgProps xmlns:a14="http://schemas.microsoft.com/office/drawing/2010/main">
                  <a14:imgLayer r:embed="rId3">
                    <a14:imgEffect>
                      <a14:sharpenSoften amount="40000"/>
                    </a14:imgEffect>
                    <a14:imgEffect>
                      <a14:brightnessContrast contrast="20000"/>
                    </a14:imgEffect>
                  </a14:imgLayer>
                </a14:imgProps>
              </a:ext>
              <a:ext uri="{28A0092B-C50C-407E-A947-70E740481C1C}">
                <a14:useLocalDpi xmlns:a14="http://schemas.microsoft.com/office/drawing/2010/main" val="0"/>
              </a:ext>
            </a:extLst>
          </a:blip>
          <a:srcRect l="2307" t="7067" r="15270" b="3740"/>
          <a:stretch>
            <a:fillRect/>
          </a:stretch>
        </p:blipFill>
        <p:spPr bwMode="auto">
          <a:xfrm>
            <a:off x="8389348" y="751696"/>
            <a:ext cx="3693795" cy="2541587"/>
          </a:xfrm>
          <a:prstGeom prst="rect">
            <a:avLst/>
          </a:prstGeom>
          <a:noFill/>
          <a:ln w="12700">
            <a:solidFill>
              <a:schemeClr val="tx1"/>
            </a:solidFill>
          </a:ln>
          <a:extLst>
            <a:ext uri="{53640926-AAD7-44D8-BBD7-CCE9431645EC}">
              <a14:shadowObscured xmlns:a14="http://schemas.microsoft.com/office/drawing/2010/main"/>
            </a:ext>
          </a:extLst>
        </p:spPr>
      </p:pic>
      <p:sp>
        <p:nvSpPr>
          <p:cNvPr id="8" name="TextBox 7"/>
          <p:cNvSpPr txBox="1"/>
          <p:nvPr/>
        </p:nvSpPr>
        <p:spPr>
          <a:xfrm>
            <a:off x="8345471" y="3291856"/>
            <a:ext cx="3634527" cy="369332"/>
          </a:xfrm>
          <a:prstGeom prst="rect">
            <a:avLst/>
          </a:prstGeom>
          <a:noFill/>
        </p:spPr>
        <p:txBody>
          <a:bodyPr wrap="square" rtlCol="0">
            <a:spAutoFit/>
          </a:bodyPr>
          <a:lstStyle/>
          <a:p>
            <a:pPr algn="ctr"/>
            <a:r>
              <a:rPr lang="en-US" b="1" dirty="0">
                <a:solidFill>
                  <a:srgbClr val="C00000"/>
                </a:solidFill>
                <a:latin typeface="Arial Narrow" panose="020B0606020202030204" pitchFamily="34" charset="0"/>
                <a:cs typeface="Times New Roman" panose="02020603050405020304" pitchFamily="18" charset="0"/>
              </a:rPr>
              <a:t>Circuit layout with </a:t>
            </a:r>
            <a:r>
              <a:rPr lang="en-US" b="1" dirty="0" err="1">
                <a:solidFill>
                  <a:srgbClr val="C00000"/>
                </a:solidFill>
                <a:latin typeface="Arial Narrow" panose="020B0606020202030204" pitchFamily="34" charset="0"/>
                <a:cs typeface="Times New Roman" panose="02020603050405020304" pitchFamily="18" charset="0"/>
              </a:rPr>
              <a:t>Fritzing</a:t>
            </a:r>
            <a:r>
              <a:rPr lang="en-US" b="1" dirty="0">
                <a:solidFill>
                  <a:srgbClr val="C00000"/>
                </a:solidFill>
                <a:latin typeface="Arial Narrow" panose="020B0606020202030204" pitchFamily="34" charset="0"/>
                <a:cs typeface="Times New Roman" panose="02020603050405020304" pitchFamily="18" charset="0"/>
              </a:rPr>
              <a:t> software</a:t>
            </a:r>
          </a:p>
        </p:txBody>
      </p:sp>
      <p:sp>
        <p:nvSpPr>
          <p:cNvPr id="4" name="TextBox 3"/>
          <p:cNvSpPr txBox="1"/>
          <p:nvPr/>
        </p:nvSpPr>
        <p:spPr>
          <a:xfrm>
            <a:off x="225815" y="3389139"/>
            <a:ext cx="3648660" cy="369332"/>
          </a:xfrm>
          <a:prstGeom prst="rect">
            <a:avLst/>
          </a:prstGeom>
          <a:noFill/>
        </p:spPr>
        <p:txBody>
          <a:bodyPr wrap="square" rtlCol="0">
            <a:spAutoFit/>
          </a:bodyPr>
          <a:lstStyle/>
          <a:p>
            <a:pPr algn="ctr"/>
            <a:r>
              <a:rPr lang="en-US" b="1" dirty="0">
                <a:solidFill>
                  <a:srgbClr val="C00000"/>
                </a:solidFill>
                <a:latin typeface="Arial Narrow" panose="020B0606020202030204" pitchFamily="34" charset="0"/>
                <a:cs typeface="Times New Roman" panose="02020603050405020304" pitchFamily="18" charset="0"/>
              </a:rPr>
              <a:t>Robot wheel design in SolidWorks</a:t>
            </a:r>
          </a:p>
        </p:txBody>
      </p:sp>
      <p:pic>
        <p:nvPicPr>
          <p:cNvPr id="9" name="Picture 8"/>
          <p:cNvPicPr>
            <a:picLocks noChangeAspect="1"/>
          </p:cNvPicPr>
          <p:nvPr/>
        </p:nvPicPr>
        <p:blipFill>
          <a:blip r:embed="rId4">
            <a:extLst>
              <a:ext uri="{BEBA8EAE-BF5A-486C-A8C5-ECC9F3942E4B}">
                <a14:imgProps xmlns:a14="http://schemas.microsoft.com/office/drawing/2010/main">
                  <a14:imgLayer r:embed="rId5">
                    <a14:imgEffect>
                      <a14:sharpenSoften amount="60000"/>
                    </a14:imgEffect>
                    <a14:imgEffect>
                      <a14:brightnessContrast contrast="30000"/>
                    </a14:imgEffect>
                  </a14:imgLayer>
                </a14:imgProps>
              </a:ext>
            </a:extLst>
          </a:blip>
          <a:stretch>
            <a:fillRect/>
          </a:stretch>
        </p:blipFill>
        <p:spPr>
          <a:xfrm>
            <a:off x="4293805" y="1555808"/>
            <a:ext cx="3577468" cy="2555853"/>
          </a:xfrm>
          <a:prstGeom prst="rect">
            <a:avLst/>
          </a:prstGeom>
        </p:spPr>
      </p:pic>
      <p:sp>
        <p:nvSpPr>
          <p:cNvPr id="10" name="TextBox 9"/>
          <p:cNvSpPr txBox="1"/>
          <p:nvPr/>
        </p:nvSpPr>
        <p:spPr>
          <a:xfrm>
            <a:off x="4671332" y="4171840"/>
            <a:ext cx="2849336" cy="369332"/>
          </a:xfrm>
          <a:prstGeom prst="rect">
            <a:avLst/>
          </a:prstGeom>
          <a:noFill/>
        </p:spPr>
        <p:txBody>
          <a:bodyPr wrap="square" rtlCol="0">
            <a:spAutoFit/>
          </a:bodyPr>
          <a:lstStyle/>
          <a:p>
            <a:pPr algn="ctr"/>
            <a:r>
              <a:rPr lang="en-US" b="1" dirty="0">
                <a:solidFill>
                  <a:srgbClr val="C00000"/>
                </a:solidFill>
                <a:latin typeface="Arial Narrow" panose="020B0606020202030204" pitchFamily="34" charset="0"/>
                <a:cs typeface="Times New Roman" panose="02020603050405020304" pitchFamily="18" charset="0"/>
              </a:rPr>
              <a:t>Base of Robotic Arm</a:t>
            </a:r>
          </a:p>
        </p:txBody>
      </p:sp>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sharpenSoften amount="60000"/>
                    </a14:imgEffect>
                    <a14:imgEffect>
                      <a14:brightnessContrast contrast="30000"/>
                    </a14:imgEffect>
                  </a14:imgLayer>
                </a14:imgProps>
              </a:ext>
            </a:extLst>
          </a:blip>
          <a:stretch>
            <a:fillRect/>
          </a:stretch>
        </p:blipFill>
        <p:spPr>
          <a:xfrm>
            <a:off x="319183" y="1000163"/>
            <a:ext cx="3501704" cy="2389187"/>
          </a:xfrm>
          <a:prstGeom prst="rect">
            <a:avLst/>
          </a:prstGeom>
        </p:spPr>
      </p:pic>
      <p:pic>
        <p:nvPicPr>
          <p:cNvPr id="14" name="Picture 13"/>
          <p:cNvPicPr>
            <a:picLocks noChangeAspect="1"/>
          </p:cNvPicPr>
          <p:nvPr/>
        </p:nvPicPr>
        <p:blipFill>
          <a:blip r:embed="rId8">
            <a:extLst>
              <a:ext uri="{BEBA8EAE-BF5A-486C-A8C5-ECC9F3942E4B}">
                <a14:imgProps xmlns:a14="http://schemas.microsoft.com/office/drawing/2010/main">
                  <a14:imgLayer r:embed="rId9">
                    <a14:imgEffect>
                      <a14:sharpenSoften amount="60000"/>
                    </a14:imgEffect>
                    <a14:imgEffect>
                      <a14:brightnessContrast contrast="30000"/>
                    </a14:imgEffect>
                  </a14:imgLayer>
                </a14:imgProps>
              </a:ext>
            </a:extLst>
          </a:blip>
          <a:stretch>
            <a:fillRect/>
          </a:stretch>
        </p:blipFill>
        <p:spPr>
          <a:xfrm>
            <a:off x="8131627" y="3879941"/>
            <a:ext cx="3551465" cy="2545352"/>
          </a:xfrm>
          <a:prstGeom prst="rect">
            <a:avLst/>
          </a:prstGeom>
        </p:spPr>
      </p:pic>
      <p:sp>
        <p:nvSpPr>
          <p:cNvPr id="15" name="TextBox 14"/>
          <p:cNvSpPr txBox="1"/>
          <p:nvPr/>
        </p:nvSpPr>
        <p:spPr>
          <a:xfrm>
            <a:off x="7617197" y="6425293"/>
            <a:ext cx="4362801" cy="369332"/>
          </a:xfrm>
          <a:prstGeom prst="rect">
            <a:avLst/>
          </a:prstGeom>
          <a:noFill/>
        </p:spPr>
        <p:txBody>
          <a:bodyPr wrap="square" rtlCol="0">
            <a:spAutoFit/>
          </a:bodyPr>
          <a:lstStyle/>
          <a:p>
            <a:pPr algn="ctr"/>
            <a:r>
              <a:rPr lang="en-US" b="1" dirty="0">
                <a:solidFill>
                  <a:srgbClr val="C00000"/>
                </a:solidFill>
                <a:latin typeface="Arial Narrow" panose="020B0606020202030204" pitchFamily="34" charset="0"/>
                <a:cs typeface="Times New Roman" panose="02020603050405020304" pitchFamily="18" charset="0"/>
              </a:rPr>
              <a:t>Part of the robotic arm, partially assembled</a:t>
            </a:r>
          </a:p>
        </p:txBody>
      </p:sp>
      <p:sp>
        <p:nvSpPr>
          <p:cNvPr id="16" name="TextBox 15"/>
          <p:cNvSpPr txBox="1"/>
          <p:nvPr/>
        </p:nvSpPr>
        <p:spPr>
          <a:xfrm>
            <a:off x="3528607" y="4588500"/>
            <a:ext cx="4492271" cy="1785104"/>
          </a:xfrm>
          <a:prstGeom prst="rect">
            <a:avLst/>
          </a:prstGeom>
          <a:noFill/>
        </p:spPr>
        <p:txBody>
          <a:bodyPr wrap="square" rtlCol="0">
            <a:spAutoFit/>
          </a:bodyPr>
          <a:lstStyle/>
          <a:p>
            <a:pPr algn="ctr"/>
            <a:r>
              <a:rPr lang="en-GB" sz="2200" dirty="0">
                <a:solidFill>
                  <a:srgbClr val="0000CC"/>
                </a:solidFill>
                <a:latin typeface="Arial Narrow" panose="020B0606020202030204" pitchFamily="34" charset="0"/>
                <a:cs typeface="Times New Roman" panose="02020603050405020304" pitchFamily="18" charset="0"/>
              </a:rPr>
              <a:t>This project is currently in the design and simulation phase, focusing on mechanical modelling, electronic circuit simulation, and preliminary development of navigation and machine learning algorithms.</a:t>
            </a:r>
            <a:endParaRPr lang="en-US" sz="2200" dirty="0">
              <a:solidFill>
                <a:srgbClr val="0000CC"/>
              </a:solidFill>
              <a:latin typeface="Arial Narrow" panose="020B0606020202030204" pitchFamily="34" charset="0"/>
              <a:cs typeface="Times New Roman" panose="02020603050405020304" pitchFamily="18" charset="0"/>
            </a:endParaRPr>
          </a:p>
        </p:txBody>
      </p:sp>
      <p:pic>
        <p:nvPicPr>
          <p:cNvPr id="17" name="Picture 16" descr="EIZ Green Logo"/>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0" y="615188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267433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harpenSoften amount="40000"/>
                    </a14:imgEffect>
                    <a14:imgEffect>
                      <a14:brightnessContrast contrast="20000"/>
                    </a14:imgEffect>
                  </a14:imgLayer>
                </a14:imgProps>
              </a:ext>
            </a:extLst>
          </a:blip>
          <a:stretch>
            <a:fillRect/>
          </a:stretch>
        </p:blipFill>
        <p:spPr>
          <a:xfrm>
            <a:off x="359071" y="1097524"/>
            <a:ext cx="6134415" cy="4960375"/>
          </a:xfrm>
          <a:prstGeom prst="rect">
            <a:avLst/>
          </a:prstGeom>
        </p:spPr>
      </p:pic>
      <p:sp>
        <p:nvSpPr>
          <p:cNvPr id="3" name="TextBox 2"/>
          <p:cNvSpPr txBox="1"/>
          <p:nvPr/>
        </p:nvSpPr>
        <p:spPr>
          <a:xfrm>
            <a:off x="2025926" y="71027"/>
            <a:ext cx="8140147" cy="707886"/>
          </a:xfrm>
          <a:prstGeom prst="rect">
            <a:avLst/>
          </a:prstGeom>
          <a:noFill/>
        </p:spPr>
        <p:txBody>
          <a:bodyPr wrap="square" rtlCol="0">
            <a:spAutoFit/>
          </a:bodyPr>
          <a:lstStyle/>
          <a:p>
            <a:r>
              <a:rPr lang="en-US" sz="4000" b="1" dirty="0" err="1">
                <a:solidFill>
                  <a:srgbClr val="FF0000"/>
                </a:solidFill>
                <a:latin typeface="Arial Narrow" panose="020B0606020202030204" pitchFamily="34" charset="0"/>
                <a:cs typeface="Times New Roman" panose="02020603050405020304" pitchFamily="18" charset="0"/>
              </a:rPr>
              <a:t>Matlab</a:t>
            </a:r>
            <a:r>
              <a:rPr lang="en-US" sz="4000" b="1" dirty="0">
                <a:solidFill>
                  <a:srgbClr val="FF0000"/>
                </a:solidFill>
                <a:latin typeface="Arial Narrow" panose="020B0606020202030204" pitchFamily="34" charset="0"/>
                <a:cs typeface="Times New Roman" panose="02020603050405020304" pitchFamily="18" charset="0"/>
              </a:rPr>
              <a:t> and </a:t>
            </a:r>
            <a:r>
              <a:rPr lang="en-US" sz="4000" b="1" dirty="0" err="1">
                <a:solidFill>
                  <a:srgbClr val="FF0000"/>
                </a:solidFill>
                <a:latin typeface="Arial Narrow" panose="020B0606020202030204" pitchFamily="34" charset="0"/>
                <a:cs typeface="Times New Roman" panose="02020603050405020304" pitchFamily="18" charset="0"/>
              </a:rPr>
              <a:t>Simscape</a:t>
            </a:r>
            <a:r>
              <a:rPr lang="en-US" sz="4000" b="1" dirty="0">
                <a:solidFill>
                  <a:srgbClr val="FF0000"/>
                </a:solidFill>
                <a:latin typeface="Arial Narrow" panose="020B0606020202030204" pitchFamily="34" charset="0"/>
                <a:cs typeface="Times New Roman" panose="02020603050405020304" pitchFamily="18" charset="0"/>
              </a:rPr>
              <a:t> Simulation </a:t>
            </a:r>
          </a:p>
        </p:txBody>
      </p:sp>
      <p:sp>
        <p:nvSpPr>
          <p:cNvPr id="4" name="TextBox 3"/>
          <p:cNvSpPr txBox="1"/>
          <p:nvPr/>
        </p:nvSpPr>
        <p:spPr>
          <a:xfrm>
            <a:off x="6956070" y="759835"/>
            <a:ext cx="5066055" cy="2667397"/>
          </a:xfrm>
          <a:prstGeom prst="rect">
            <a:avLst/>
          </a:prstGeom>
          <a:noFill/>
        </p:spPr>
        <p:txBody>
          <a:bodyPr wrap="square" rtlCol="0">
            <a:spAutoFit/>
          </a:bodyPr>
          <a:lstStyle/>
          <a:p>
            <a:pPr marL="285750" indent="-285750">
              <a:spcAft>
                <a:spcPts val="800"/>
              </a:spcAft>
              <a:buFont typeface="Wingdings" panose="05000000000000000000" pitchFamily="2" charset="2"/>
              <a:buChar char="§"/>
            </a:pPr>
            <a:r>
              <a:rPr lang="en-US" sz="2200" dirty="0">
                <a:solidFill>
                  <a:srgbClr val="0000CC"/>
                </a:solidFill>
                <a:latin typeface="Arial Narrow" panose="020B0606020202030204" pitchFamily="34" charset="0"/>
                <a:cs typeface="Times New Roman" panose="02020603050405020304" pitchFamily="18" charset="0"/>
              </a:rPr>
              <a:t>This is currently ongoing</a:t>
            </a:r>
          </a:p>
          <a:p>
            <a:pPr marL="285750" indent="-285750">
              <a:spcAft>
                <a:spcPts val="800"/>
              </a:spcAft>
              <a:buFont typeface="Wingdings" panose="05000000000000000000" pitchFamily="2" charset="2"/>
              <a:buChar char="§"/>
            </a:pPr>
            <a:r>
              <a:rPr lang="en-US" sz="2200" dirty="0">
                <a:solidFill>
                  <a:srgbClr val="0000CC"/>
                </a:solidFill>
                <a:latin typeface="Arial Narrow" panose="020B0606020202030204" pitchFamily="34" charset="0"/>
                <a:cs typeface="Times New Roman" panose="02020603050405020304" pitchFamily="18" charset="0"/>
              </a:rPr>
              <a:t>The robot is modelled as an arm and a car separately</a:t>
            </a:r>
          </a:p>
          <a:p>
            <a:pPr marL="285750" indent="-285750">
              <a:spcAft>
                <a:spcPts val="800"/>
              </a:spcAft>
              <a:buFont typeface="Wingdings" panose="05000000000000000000" pitchFamily="2" charset="2"/>
              <a:buChar char="§"/>
            </a:pPr>
            <a:r>
              <a:rPr lang="en-US" sz="2200" dirty="0">
                <a:solidFill>
                  <a:srgbClr val="0000CC"/>
                </a:solidFill>
                <a:latin typeface="Arial Narrow" panose="020B0606020202030204" pitchFamily="34" charset="0"/>
                <a:cs typeface="Times New Roman" panose="02020603050405020304" pitchFamily="18" charset="0"/>
              </a:rPr>
              <a:t>The goal of the simulations is to find the best angles to turn the motors in order to move in required directions either for navigation or for carrying objects</a:t>
            </a:r>
          </a:p>
        </p:txBody>
      </p:sp>
      <p:pic>
        <p:nvPicPr>
          <p:cNvPr id="1028" name="Picture 4" descr="Teaching Robotics - MATLAB &amp; Simulink"/>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60000"/>
                    </a14:imgEffect>
                    <a14:imgEffect>
                      <a14:brightnessContrast contrast="30000"/>
                    </a14:imgEffect>
                  </a14:imgLayer>
                </a14:imgProps>
              </a:ext>
              <a:ext uri="{28A0092B-C50C-407E-A947-70E740481C1C}">
                <a14:useLocalDpi xmlns:a14="http://schemas.microsoft.com/office/drawing/2010/main" val="0"/>
              </a:ext>
            </a:extLst>
          </a:blip>
          <a:srcRect/>
          <a:stretch>
            <a:fillRect/>
          </a:stretch>
        </p:blipFill>
        <p:spPr bwMode="auto">
          <a:xfrm>
            <a:off x="7095217" y="3373039"/>
            <a:ext cx="4573322" cy="268486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871685" y="6057899"/>
            <a:ext cx="5215812" cy="707886"/>
          </a:xfrm>
          <a:prstGeom prst="rect">
            <a:avLst/>
          </a:prstGeom>
          <a:noFill/>
        </p:spPr>
        <p:txBody>
          <a:bodyPr wrap="square" rtlCol="0">
            <a:spAutoFit/>
          </a:bodyPr>
          <a:lstStyle/>
          <a:p>
            <a:r>
              <a:rPr lang="en-US" sz="2000" dirty="0">
                <a:solidFill>
                  <a:srgbClr val="C00000"/>
                </a:solidFill>
                <a:latin typeface="Arial Narrow" panose="020B0606020202030204" pitchFamily="34" charset="0"/>
                <a:cs typeface="Times New Roman" panose="02020603050405020304" pitchFamily="18" charset="0"/>
              </a:rPr>
              <a:t>The robotic arm is thought of as a combination of blocks for simplicity in modelling</a:t>
            </a:r>
          </a:p>
        </p:txBody>
      </p:sp>
      <p:pic>
        <p:nvPicPr>
          <p:cNvPr id="7" name="Picture 6" descr="EIZ Green Logo"/>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615188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765627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nfiguring the joint positions of a robot using forward or inverse kinematics."/>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25000"/>
                    </a14:imgEffect>
                  </a14:imgLayer>
                </a14:imgProps>
              </a:ext>
              <a:ext uri="{28A0092B-C50C-407E-A947-70E740481C1C}">
                <a14:useLocalDpi xmlns:a14="http://schemas.microsoft.com/office/drawing/2010/main" val="0"/>
              </a:ext>
            </a:extLst>
          </a:blip>
          <a:srcRect/>
          <a:stretch>
            <a:fillRect/>
          </a:stretch>
        </p:blipFill>
        <p:spPr bwMode="auto">
          <a:xfrm>
            <a:off x="186813" y="1049662"/>
            <a:ext cx="4724006" cy="297173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86813" y="4021394"/>
            <a:ext cx="4837471" cy="1631216"/>
          </a:xfrm>
          <a:prstGeom prst="rect">
            <a:avLst/>
          </a:prstGeom>
          <a:noFill/>
        </p:spPr>
        <p:txBody>
          <a:bodyPr wrap="square" rtlCol="0">
            <a:spAutoFit/>
          </a:bodyPr>
          <a:lstStyle/>
          <a:p>
            <a:r>
              <a:rPr lang="en-US" sz="2000" dirty="0">
                <a:solidFill>
                  <a:srgbClr val="0000CC"/>
                </a:solidFill>
                <a:latin typeface="Arial Narrow" panose="020B0606020202030204" pitchFamily="34" charset="0"/>
              </a:rPr>
              <a:t>For Picking and placing things, the robot uses inverse and forward Kinematics to determined the angles the motors must be set to in order to pick up the object from it’s location to the body and then place it at a new location</a:t>
            </a:r>
          </a:p>
        </p:txBody>
      </p:sp>
      <p:sp>
        <p:nvSpPr>
          <p:cNvPr id="4" name="TextBox 3"/>
          <p:cNvSpPr txBox="1"/>
          <p:nvPr/>
        </p:nvSpPr>
        <p:spPr>
          <a:xfrm>
            <a:off x="2605548" y="0"/>
            <a:ext cx="6420465" cy="830997"/>
          </a:xfrm>
          <a:prstGeom prst="rect">
            <a:avLst/>
          </a:prstGeom>
          <a:noFill/>
        </p:spPr>
        <p:txBody>
          <a:bodyPr wrap="square" rtlCol="0">
            <a:spAutoFit/>
          </a:bodyPr>
          <a:lstStyle/>
          <a:p>
            <a:r>
              <a:rPr lang="en-US" sz="4800" b="1" dirty="0">
                <a:solidFill>
                  <a:srgbClr val="FF0000"/>
                </a:solidFill>
                <a:latin typeface="Arial Narrow" panose="020B0606020202030204" pitchFamily="34" charset="0"/>
                <a:cs typeface="Times New Roman" panose="02020603050405020304" pitchFamily="18" charset="0"/>
              </a:rPr>
              <a:t>Interaction with Objects </a:t>
            </a:r>
            <a:endParaRPr lang="en-US" sz="4800" dirty="0"/>
          </a:p>
        </p:txBody>
      </p:sp>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sharpenSoften amount="60000"/>
                    </a14:imgEffect>
                    <a14:imgEffect>
                      <a14:brightnessContrast contrast="30000"/>
                    </a14:imgEffect>
                  </a14:imgLayer>
                </a14:imgProps>
              </a:ext>
            </a:extLst>
          </a:blip>
          <a:stretch>
            <a:fillRect/>
          </a:stretch>
        </p:blipFill>
        <p:spPr>
          <a:xfrm>
            <a:off x="5430073" y="1049661"/>
            <a:ext cx="6575114" cy="1270753"/>
          </a:xfrm>
          <a:prstGeom prst="rect">
            <a:avLst/>
          </a:prstGeom>
        </p:spPr>
      </p:pic>
      <p:sp>
        <p:nvSpPr>
          <p:cNvPr id="6" name="TextBox 5"/>
          <p:cNvSpPr txBox="1"/>
          <p:nvPr/>
        </p:nvSpPr>
        <p:spPr>
          <a:xfrm>
            <a:off x="5430073" y="2320416"/>
            <a:ext cx="6573258" cy="1015663"/>
          </a:xfrm>
          <a:prstGeom prst="rect">
            <a:avLst/>
          </a:prstGeom>
          <a:noFill/>
        </p:spPr>
        <p:txBody>
          <a:bodyPr wrap="square" rtlCol="0">
            <a:spAutoFit/>
          </a:bodyPr>
          <a:lstStyle/>
          <a:p>
            <a:r>
              <a:rPr lang="en-US" sz="2000" b="1" dirty="0">
                <a:solidFill>
                  <a:srgbClr val="FF0000"/>
                </a:solidFill>
                <a:latin typeface="Arial Narrow" panose="020B0606020202030204" pitchFamily="34" charset="0"/>
              </a:rPr>
              <a:t>Forward Kinematics equation showing the 2D planner coordinates of the end effector (x, y, phi) in order to move the robotic to a certain location</a:t>
            </a:r>
          </a:p>
        </p:txBody>
      </p:sp>
      <p:sp>
        <p:nvSpPr>
          <p:cNvPr id="11" name="AutoShape 4" descr="Inverse Kinematics for a 2-Joint Robot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contrast="25000"/>
                    </a14:imgEffect>
                  </a14:imgLayer>
                </a14:imgProps>
              </a:ext>
              <a:ext uri="{28A0092B-C50C-407E-A947-70E740481C1C}">
                <a14:useLocalDpi xmlns:a14="http://schemas.microsoft.com/office/drawing/2010/main" val="0"/>
              </a:ext>
            </a:extLst>
          </a:blip>
          <a:stretch>
            <a:fillRect/>
          </a:stretch>
        </p:blipFill>
        <p:spPr>
          <a:xfrm>
            <a:off x="5430073" y="3342065"/>
            <a:ext cx="4237703" cy="3380776"/>
          </a:xfrm>
          <a:prstGeom prst="rect">
            <a:avLst/>
          </a:prstGeom>
        </p:spPr>
      </p:pic>
      <p:sp>
        <p:nvSpPr>
          <p:cNvPr id="13" name="TextBox 12"/>
          <p:cNvSpPr txBox="1"/>
          <p:nvPr/>
        </p:nvSpPr>
        <p:spPr>
          <a:xfrm>
            <a:off x="9753600" y="3264310"/>
            <a:ext cx="2249731" cy="2246769"/>
          </a:xfrm>
          <a:prstGeom prst="rect">
            <a:avLst/>
          </a:prstGeom>
          <a:noFill/>
        </p:spPr>
        <p:txBody>
          <a:bodyPr wrap="square" rtlCol="0">
            <a:spAutoFit/>
          </a:bodyPr>
          <a:lstStyle/>
          <a:p>
            <a:r>
              <a:rPr lang="en-US" sz="2000" b="1" dirty="0">
                <a:solidFill>
                  <a:srgbClr val="FF0000"/>
                </a:solidFill>
                <a:latin typeface="Arial Narrow" panose="020B0606020202030204" pitchFamily="34" charset="0"/>
              </a:rPr>
              <a:t>Inverse Kinematics Determines the angles in advance and then moves the arm by moving the motors to those angles</a:t>
            </a:r>
          </a:p>
        </p:txBody>
      </p:sp>
      <p:pic>
        <p:nvPicPr>
          <p:cNvPr id="15" name="Picture 14" descr="EIZ Green Logo"/>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615188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3528508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gure contains an axes object. The axes object with title Probabilistic Roadmap, xlabel X [meters], ylabel Y [meters] contains 4 objects of type image, line, scatter."/>
          <p:cNvPicPr>
            <a:picLocks noChangeAspect="1" noChangeArrowheads="1"/>
          </p:cNvPicPr>
          <p:nvPr/>
        </p:nvPicPr>
        <p:blipFill rotWithShape="1">
          <a:blip r:embed="rId2">
            <a:extLst>
              <a:ext uri="{28A0092B-C50C-407E-A947-70E740481C1C}">
                <a14:useLocalDpi xmlns:a14="http://schemas.microsoft.com/office/drawing/2010/main" val="0"/>
              </a:ext>
            </a:extLst>
          </a:blip>
          <a:srcRect l="15614" r="17750"/>
          <a:stretch>
            <a:fillRect/>
          </a:stretch>
        </p:blipFill>
        <p:spPr bwMode="auto">
          <a:xfrm>
            <a:off x="685800" y="2512081"/>
            <a:ext cx="4168877" cy="426537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www.mathworks.com/help/examples/deeplearning_shared/win64/AccelerateMotionPlanningWithDeepLearningBasedSamplerExample_01.png"/>
          <p:cNvPicPr>
            <a:picLocks noChangeAspect="1" noChangeArrowheads="1"/>
          </p:cNvPicPr>
          <p:nvPr/>
        </p:nvPicPr>
        <p:blipFill rotWithShape="1">
          <a:blip r:embed="rId3">
            <a:extLst>
              <a:ext uri="{28A0092B-C50C-407E-A947-70E740481C1C}">
                <a14:useLocalDpi xmlns:a14="http://schemas.microsoft.com/office/drawing/2010/main" val="0"/>
              </a:ext>
            </a:extLst>
          </a:blip>
          <a:srcRect l="6190" r="6190"/>
          <a:stretch>
            <a:fillRect/>
          </a:stretch>
        </p:blipFill>
        <p:spPr bwMode="auto">
          <a:xfrm>
            <a:off x="6469625" y="1234828"/>
            <a:ext cx="5366479" cy="370707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188541" y="59700"/>
            <a:ext cx="4355691" cy="830997"/>
          </a:xfrm>
          <a:prstGeom prst="rect">
            <a:avLst/>
          </a:prstGeom>
          <a:noFill/>
        </p:spPr>
        <p:txBody>
          <a:bodyPr wrap="square" rtlCol="0">
            <a:spAutoFit/>
          </a:bodyPr>
          <a:lstStyle/>
          <a:p>
            <a:r>
              <a:rPr lang="en-US" sz="4800" b="1" dirty="0">
                <a:solidFill>
                  <a:srgbClr val="FF0000"/>
                </a:solidFill>
                <a:latin typeface="Arial Narrow" panose="020B0606020202030204" pitchFamily="34" charset="0"/>
                <a:cs typeface="Times New Roman" panose="02020603050405020304" pitchFamily="18" charset="0"/>
              </a:rPr>
              <a:t>Path Planning </a:t>
            </a:r>
            <a:endParaRPr lang="en-US" sz="4800" dirty="0"/>
          </a:p>
        </p:txBody>
      </p:sp>
      <p:sp>
        <p:nvSpPr>
          <p:cNvPr id="5" name="TextBox 4"/>
          <p:cNvSpPr txBox="1"/>
          <p:nvPr/>
        </p:nvSpPr>
        <p:spPr>
          <a:xfrm>
            <a:off x="172063" y="890697"/>
            <a:ext cx="6120582" cy="1323439"/>
          </a:xfrm>
          <a:prstGeom prst="rect">
            <a:avLst/>
          </a:prstGeom>
          <a:noFill/>
        </p:spPr>
        <p:txBody>
          <a:bodyPr wrap="square" rtlCol="0">
            <a:spAutoFit/>
          </a:bodyPr>
          <a:lstStyle/>
          <a:p>
            <a:r>
              <a:rPr lang="en-US" sz="2000" b="1" dirty="0">
                <a:solidFill>
                  <a:srgbClr val="FF0000"/>
                </a:solidFill>
                <a:latin typeface="Arial Narrow" panose="020B0606020202030204" pitchFamily="34" charset="0"/>
              </a:rPr>
              <a:t>Probabilistic Roadmap</a:t>
            </a:r>
            <a:r>
              <a:rPr lang="en-US" sz="2000" b="1" dirty="0">
                <a:solidFill>
                  <a:srgbClr val="0070C0"/>
                </a:solidFill>
                <a:latin typeface="Arial Narrow" panose="020B0606020202030204" pitchFamily="34" charset="0"/>
              </a:rPr>
              <a:t> </a:t>
            </a:r>
            <a:r>
              <a:rPr lang="en-US" sz="2000" b="1" dirty="0">
                <a:solidFill>
                  <a:srgbClr val="0000CC"/>
                </a:solidFill>
                <a:latin typeface="Arial Narrow" panose="020B0606020202030204" pitchFamily="34" charset="0"/>
              </a:rPr>
              <a:t>- A path planning algorithm that creates a network of randomly sampled, collision-free points. The robot uses this roadmap to find a path from start to goal, making it effective in complex environments.</a:t>
            </a:r>
          </a:p>
        </p:txBody>
      </p:sp>
      <p:sp>
        <p:nvSpPr>
          <p:cNvPr id="6" name="TextBox 5"/>
          <p:cNvSpPr txBox="1"/>
          <p:nvPr/>
        </p:nvSpPr>
        <p:spPr>
          <a:xfrm>
            <a:off x="6469624" y="4864795"/>
            <a:ext cx="5366479" cy="1631216"/>
          </a:xfrm>
          <a:prstGeom prst="rect">
            <a:avLst/>
          </a:prstGeom>
          <a:noFill/>
        </p:spPr>
        <p:txBody>
          <a:bodyPr wrap="square" rtlCol="0">
            <a:spAutoFit/>
          </a:bodyPr>
          <a:lstStyle/>
          <a:p>
            <a:r>
              <a:rPr lang="en-US" sz="2000" b="1" dirty="0">
                <a:solidFill>
                  <a:srgbClr val="FF0000"/>
                </a:solidFill>
                <a:latin typeface="Arial Narrow" panose="020B0606020202030204" pitchFamily="34" charset="0"/>
              </a:rPr>
              <a:t>Random sampling</a:t>
            </a:r>
            <a:r>
              <a:rPr lang="en-US" sz="2000" b="1" dirty="0">
                <a:solidFill>
                  <a:schemeClr val="accent1">
                    <a:lumMod val="75000"/>
                  </a:schemeClr>
                </a:solidFill>
                <a:latin typeface="Arial Narrow" panose="020B0606020202030204" pitchFamily="34" charset="0"/>
              </a:rPr>
              <a:t> </a:t>
            </a:r>
            <a:r>
              <a:rPr lang="en-US" sz="2000" b="1" dirty="0">
                <a:solidFill>
                  <a:srgbClr val="0000CC"/>
                </a:solidFill>
                <a:latin typeface="Arial Narrow" panose="020B0606020202030204" pitchFamily="34" charset="0"/>
              </a:rPr>
              <a:t>- A technique where points are generated randomly within the environment to explore possible paths. It helps efficiently cover large or complex spaces without checking every possible location.</a:t>
            </a:r>
          </a:p>
        </p:txBody>
      </p:sp>
      <p:pic>
        <p:nvPicPr>
          <p:cNvPr id="9" name="Picture 8" descr="EIZ Green Lo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615188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1426500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4197786013"/>
              </p:ext>
            </p:extLst>
          </p:nvPr>
        </p:nvGraphicFramePr>
        <p:xfrm>
          <a:off x="685800" y="559985"/>
          <a:ext cx="11329396" cy="6154924"/>
        </p:xfrm>
        <a:graphic>
          <a:graphicData uri="http://schemas.openxmlformats.org/drawingml/2006/table">
            <a:tbl>
              <a:tblPr firstRow="1" firstCol="1" bandRow="1">
                <a:tableStyleId>{5C22544A-7EE6-4342-B048-85BDC9FD1C3A}</a:tableStyleId>
              </a:tblPr>
              <a:tblGrid>
                <a:gridCol w="2238805">
                  <a:extLst>
                    <a:ext uri="{9D8B030D-6E8A-4147-A177-3AD203B41FA5}">
                      <a16:colId xmlns:a16="http://schemas.microsoft.com/office/drawing/2014/main" val="298031528"/>
                    </a:ext>
                  </a:extLst>
                </a:gridCol>
                <a:gridCol w="2491887">
                  <a:extLst>
                    <a:ext uri="{9D8B030D-6E8A-4147-A177-3AD203B41FA5}">
                      <a16:colId xmlns:a16="http://schemas.microsoft.com/office/drawing/2014/main" val="478169438"/>
                    </a:ext>
                  </a:extLst>
                </a:gridCol>
                <a:gridCol w="1288458">
                  <a:extLst>
                    <a:ext uri="{9D8B030D-6E8A-4147-A177-3AD203B41FA5}">
                      <a16:colId xmlns:a16="http://schemas.microsoft.com/office/drawing/2014/main" val="2286016313"/>
                    </a:ext>
                  </a:extLst>
                </a:gridCol>
                <a:gridCol w="3005551">
                  <a:extLst>
                    <a:ext uri="{9D8B030D-6E8A-4147-A177-3AD203B41FA5}">
                      <a16:colId xmlns:a16="http://schemas.microsoft.com/office/drawing/2014/main" val="382007683"/>
                    </a:ext>
                  </a:extLst>
                </a:gridCol>
                <a:gridCol w="2304695">
                  <a:extLst>
                    <a:ext uri="{9D8B030D-6E8A-4147-A177-3AD203B41FA5}">
                      <a16:colId xmlns:a16="http://schemas.microsoft.com/office/drawing/2014/main" val="1170266456"/>
                    </a:ext>
                  </a:extLst>
                </a:gridCol>
              </a:tblGrid>
              <a:tr h="428160">
                <a:tc>
                  <a:txBody>
                    <a:bodyPr/>
                    <a:lstStyle/>
                    <a:p>
                      <a:pPr marL="0" marR="0" algn="ctr">
                        <a:lnSpc>
                          <a:spcPct val="107000"/>
                        </a:lnSpc>
                        <a:spcBef>
                          <a:spcPts val="0"/>
                        </a:spcBef>
                        <a:spcAft>
                          <a:spcPts val="0"/>
                        </a:spcAft>
                      </a:pPr>
                      <a:r>
                        <a:rPr lang="en-US" sz="2000" dirty="0">
                          <a:solidFill>
                            <a:srgbClr val="C00000"/>
                          </a:solidFill>
                          <a:effectLst/>
                          <a:latin typeface="Arial Narrow" panose="020B0606020202030204" pitchFamily="34" charset="0"/>
                        </a:rPr>
                        <a:t>Category</a:t>
                      </a:r>
                      <a:endParaRPr lang="en-US" sz="2000" dirty="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gn="ctr">
                        <a:lnSpc>
                          <a:spcPct val="107000"/>
                        </a:lnSpc>
                        <a:spcBef>
                          <a:spcPts val="0"/>
                        </a:spcBef>
                        <a:spcAft>
                          <a:spcPts val="0"/>
                        </a:spcAft>
                      </a:pPr>
                      <a:r>
                        <a:rPr lang="en-US" sz="2000" dirty="0">
                          <a:solidFill>
                            <a:srgbClr val="C00000"/>
                          </a:solidFill>
                          <a:effectLst/>
                          <a:latin typeface="Arial Narrow" panose="020B0606020202030204" pitchFamily="34" charset="0"/>
                        </a:rPr>
                        <a:t>Parameter</a:t>
                      </a:r>
                      <a:endParaRPr lang="en-US" sz="2000" dirty="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gn="ctr">
                        <a:lnSpc>
                          <a:spcPct val="107000"/>
                        </a:lnSpc>
                        <a:spcBef>
                          <a:spcPts val="0"/>
                        </a:spcBef>
                        <a:spcAft>
                          <a:spcPts val="0"/>
                        </a:spcAft>
                      </a:pPr>
                      <a:r>
                        <a:rPr lang="en-US" sz="2000" dirty="0">
                          <a:solidFill>
                            <a:srgbClr val="C00000"/>
                          </a:solidFill>
                          <a:effectLst/>
                          <a:latin typeface="Arial Narrow" panose="020B0606020202030204" pitchFamily="34" charset="0"/>
                        </a:rPr>
                        <a:t>Estimated Value</a:t>
                      </a:r>
                      <a:endParaRPr lang="en-US" sz="2000" dirty="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gn="ctr">
                        <a:lnSpc>
                          <a:spcPct val="107000"/>
                        </a:lnSpc>
                        <a:spcBef>
                          <a:spcPts val="0"/>
                        </a:spcBef>
                        <a:spcAft>
                          <a:spcPts val="0"/>
                        </a:spcAft>
                      </a:pPr>
                      <a:r>
                        <a:rPr lang="en-US" sz="2000" dirty="0">
                          <a:solidFill>
                            <a:srgbClr val="C00000"/>
                          </a:solidFill>
                          <a:effectLst/>
                          <a:latin typeface="Arial Narrow" panose="020B0606020202030204" pitchFamily="34" charset="0"/>
                        </a:rPr>
                        <a:t>Basis of Estimation</a:t>
                      </a:r>
                      <a:endParaRPr lang="en-US" sz="2000" dirty="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gn="ctr">
                        <a:lnSpc>
                          <a:spcPct val="107000"/>
                        </a:lnSpc>
                        <a:spcBef>
                          <a:spcPts val="0"/>
                        </a:spcBef>
                        <a:spcAft>
                          <a:spcPts val="0"/>
                        </a:spcAft>
                      </a:pPr>
                      <a:r>
                        <a:rPr lang="en-US" sz="2000" dirty="0">
                          <a:solidFill>
                            <a:srgbClr val="C00000"/>
                          </a:solidFill>
                          <a:effectLst/>
                          <a:latin typeface="Arial Narrow" panose="020B0606020202030204" pitchFamily="34" charset="0"/>
                        </a:rPr>
                        <a:t>Validation Status</a:t>
                      </a:r>
                      <a:endParaRPr lang="en-US" sz="2000" dirty="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2222252592"/>
                  </a:ext>
                </a:extLst>
              </a:tr>
              <a:tr h="290835">
                <a:tc rowSpan="4">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Navigation</a:t>
                      </a:r>
                    </a:p>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 </a:t>
                      </a:r>
                    </a:p>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 </a:t>
                      </a:r>
                    </a:p>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 </a:t>
                      </a:r>
                    </a:p>
                    <a:p>
                      <a:pPr marL="0" marR="0">
                        <a:lnSpc>
                          <a:spcPct val="107000"/>
                        </a:lnSpc>
                        <a:spcBef>
                          <a:spcPts val="0"/>
                        </a:spcBef>
                        <a:spcAft>
                          <a:spcPts val="0"/>
                        </a:spcAft>
                      </a:pP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Maximum Linear Speed</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a:solidFill>
                            <a:srgbClr val="0000CC"/>
                          </a:solidFill>
                          <a:effectLst/>
                          <a:latin typeface="Arial Narrow" panose="020B0606020202030204" pitchFamily="34" charset="0"/>
                        </a:rPr>
                        <a:t>0.8 m/s</a:t>
                      </a:r>
                      <a:endParaRPr lang="en-US" sz="200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a:solidFill>
                            <a:srgbClr val="0000CC"/>
                          </a:solidFill>
                          <a:effectLst/>
                          <a:latin typeface="Arial Narrow" panose="020B0606020202030204" pitchFamily="34" charset="0"/>
                        </a:rPr>
                        <a:t>Motor RPM and wheel radius </a:t>
                      </a:r>
                      <a:endParaRPr lang="en-US" sz="200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a:solidFill>
                            <a:srgbClr val="0000CC"/>
                          </a:solidFill>
                          <a:effectLst/>
                          <a:latin typeface="Arial Narrow" panose="020B0606020202030204" pitchFamily="34" charset="0"/>
                        </a:rPr>
                        <a:t>To be validated in simulation</a:t>
                      </a:r>
                      <a:endParaRPr lang="en-US" sz="200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3638932737"/>
                  </a:ext>
                </a:extLst>
              </a:tr>
              <a:tr h="638998">
                <a:tc vMerge="1">
                  <a:txBody>
                    <a:bodyPr/>
                    <a:lstStyle/>
                    <a:p>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Navigation Accuracy</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a:solidFill>
                            <a:srgbClr val="0000CC"/>
                          </a:solidFill>
                          <a:effectLst/>
                          <a:latin typeface="Arial Narrow" panose="020B0606020202030204" pitchFamily="34" charset="0"/>
                        </a:rPr>
                        <a:t>±5 cm</a:t>
                      </a:r>
                      <a:endParaRPr lang="en-US" sz="200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a:solidFill>
                            <a:srgbClr val="0000CC"/>
                          </a:solidFill>
                          <a:effectLst/>
                          <a:latin typeface="Arial Narrow" panose="020B0606020202030204" pitchFamily="34" charset="0"/>
                        </a:rPr>
                        <a:t>SLAM grid resolution &amp; sensor specs</a:t>
                      </a:r>
                      <a:endParaRPr lang="en-US" sz="200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a:solidFill>
                            <a:srgbClr val="0000CC"/>
                          </a:solidFill>
                          <a:effectLst/>
                          <a:latin typeface="Arial Narrow" panose="020B0606020202030204" pitchFamily="34" charset="0"/>
                        </a:rPr>
                        <a:t>To be validated</a:t>
                      </a:r>
                      <a:endParaRPr lang="en-US" sz="200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867178566"/>
                  </a:ext>
                </a:extLst>
              </a:tr>
              <a:tr h="368620">
                <a:tc vMerge="1">
                  <a:txBody>
                    <a:bodyPr/>
                    <a:lstStyle/>
                    <a:p>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Path Deviation Error</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&lt; 7%</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a:solidFill>
                            <a:srgbClr val="0000CC"/>
                          </a:solidFill>
                          <a:effectLst/>
                          <a:latin typeface="Arial Narrow" panose="020B0606020202030204" pitchFamily="34" charset="0"/>
                        </a:rPr>
                        <a:t>PID tracking estimation</a:t>
                      </a:r>
                      <a:endParaRPr lang="en-US" sz="200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a:solidFill>
                            <a:srgbClr val="0000CC"/>
                          </a:solidFill>
                          <a:effectLst/>
                          <a:latin typeface="Arial Narrow" panose="020B0606020202030204" pitchFamily="34" charset="0"/>
                        </a:rPr>
                        <a:t>To be validated</a:t>
                      </a:r>
                      <a:endParaRPr lang="en-US" sz="200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627798089"/>
                  </a:ext>
                </a:extLst>
              </a:tr>
              <a:tr h="610571">
                <a:tc vMerge="1">
                  <a:txBody>
                    <a:bodyPr/>
                    <a:lstStyle/>
                    <a:p>
                      <a:endParaRPr dirty="0"/>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Obstacle Detection Range</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0.2 – 4 m</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LiDAR manufacturer specification</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a:solidFill>
                            <a:srgbClr val="0000CC"/>
                          </a:solidFill>
                          <a:effectLst/>
                          <a:latin typeface="Arial Narrow" panose="020B0606020202030204" pitchFamily="34" charset="0"/>
                        </a:rPr>
                        <a:t>Component-based estimate</a:t>
                      </a:r>
                      <a:endParaRPr lang="en-US" sz="200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2545925848"/>
                  </a:ext>
                </a:extLst>
              </a:tr>
              <a:tr h="610571">
                <a:tc rowSpan="2">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Payload &amp; Manipulation</a:t>
                      </a:r>
                    </a:p>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 </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Maximum Payload</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2.5 kg</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Torque analysis with safety margin</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a:solidFill>
                            <a:srgbClr val="0000CC"/>
                          </a:solidFill>
                          <a:effectLst/>
                          <a:latin typeface="Arial Narrow" panose="020B0606020202030204" pitchFamily="34" charset="0"/>
                        </a:rPr>
                        <a:t> Estimate</a:t>
                      </a:r>
                      <a:endParaRPr lang="en-US" sz="200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3870406683"/>
                  </a:ext>
                </a:extLst>
              </a:tr>
              <a:tr h="387228">
                <a:tc vMerge="1">
                  <a:txBody>
                    <a:bodyPr/>
                    <a:lstStyle/>
                    <a:p>
                      <a:endParaRPr dirty="0"/>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Arm Reach Radius</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a:solidFill>
                            <a:srgbClr val="0000CC"/>
                          </a:solidFill>
                          <a:effectLst/>
                          <a:latin typeface="Arial Narrow" panose="020B0606020202030204" pitchFamily="34" charset="0"/>
                        </a:rPr>
                        <a:t>25–35 cm</a:t>
                      </a:r>
                      <a:endParaRPr lang="en-US" sz="200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CAD design dimensions</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a:solidFill>
                            <a:srgbClr val="0000CC"/>
                          </a:solidFill>
                          <a:effectLst/>
                          <a:latin typeface="Arial Narrow" panose="020B0606020202030204" pitchFamily="34" charset="0"/>
                        </a:rPr>
                        <a:t>Design-based estimate</a:t>
                      </a:r>
                      <a:endParaRPr lang="en-US" sz="200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2693932063"/>
                  </a:ext>
                </a:extLst>
              </a:tr>
              <a:tr h="610571">
                <a:tc rowSpan="2">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Energy Performance</a:t>
                      </a:r>
                    </a:p>
                    <a:p>
                      <a:pPr marL="0" marR="0">
                        <a:lnSpc>
                          <a:spcPct val="107000"/>
                        </a:lnSpc>
                        <a:spcBef>
                          <a:spcPts val="0"/>
                        </a:spcBef>
                        <a:spcAft>
                          <a:spcPts val="0"/>
                        </a:spcAft>
                      </a:pPr>
                      <a:endParaRPr lang="en-US" sz="2000" dirty="0">
                        <a:solidFill>
                          <a:srgbClr val="0000CC"/>
                        </a:solidFill>
                        <a:effectLst/>
                        <a:latin typeface="Arial Narrow" panose="020B0606020202030204" pitchFamily="34" charset="0"/>
                      </a:endParaRPr>
                    </a:p>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 </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Average Power Consumption</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a:solidFill>
                            <a:srgbClr val="0000CC"/>
                          </a:solidFill>
                          <a:effectLst/>
                          <a:latin typeface="Arial Narrow" panose="020B0606020202030204" pitchFamily="34" charset="0"/>
                        </a:rPr>
                        <a:t>2.5 KW</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Motor + electronics rating</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a:solidFill>
                            <a:srgbClr val="0000CC"/>
                          </a:solidFill>
                          <a:effectLst/>
                          <a:latin typeface="Arial Narrow" panose="020B0606020202030204" pitchFamily="34" charset="0"/>
                        </a:rPr>
                        <a:t>Analytical estimate</a:t>
                      </a:r>
                      <a:endParaRPr lang="en-US" sz="200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2907163614"/>
                  </a:ext>
                </a:extLst>
              </a:tr>
              <a:tr h="428160">
                <a:tc vMerge="1">
                  <a:txBody>
                    <a:bodyPr/>
                    <a:lstStyle/>
                    <a:p>
                      <a:endParaRPr dirty="0"/>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Battery Runtime</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1.8–2.2 </a:t>
                      </a:r>
                      <a:r>
                        <a:rPr lang="en-US" sz="2000" dirty="0" err="1">
                          <a:solidFill>
                            <a:srgbClr val="0000CC"/>
                          </a:solidFill>
                          <a:effectLst/>
                          <a:latin typeface="Arial Narrow" panose="020B0606020202030204" pitchFamily="34" charset="0"/>
                        </a:rPr>
                        <a:t>hrs</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Energy balance calculation</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a:solidFill>
                            <a:srgbClr val="0000CC"/>
                          </a:solidFill>
                          <a:effectLst/>
                          <a:latin typeface="Arial Narrow" panose="020B0606020202030204" pitchFamily="34" charset="0"/>
                        </a:rPr>
                        <a:t>To be validated</a:t>
                      </a:r>
                      <a:endParaRPr lang="en-US" sz="200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025263485"/>
                  </a:ext>
                </a:extLst>
              </a:tr>
              <a:tr h="428160">
                <a:tc rowSpan="3">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Control Performance</a:t>
                      </a:r>
                    </a:p>
                    <a:p>
                      <a:pPr marL="0" marR="0">
                        <a:lnSpc>
                          <a:spcPct val="107000"/>
                        </a:lnSpc>
                        <a:spcBef>
                          <a:spcPts val="0"/>
                        </a:spcBef>
                        <a:spcAft>
                          <a:spcPts val="0"/>
                        </a:spcAft>
                      </a:pPr>
                      <a:endParaRPr lang="en-US" sz="2000" dirty="0">
                        <a:solidFill>
                          <a:srgbClr val="0000CC"/>
                        </a:solidFill>
                        <a:effectLst/>
                        <a:latin typeface="Arial Narrow" panose="020B0606020202030204" pitchFamily="34" charset="0"/>
                      </a:endParaRPr>
                    </a:p>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 </a:t>
                      </a: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a:solidFill>
                            <a:srgbClr val="0000CC"/>
                          </a:solidFill>
                          <a:effectLst/>
                          <a:latin typeface="Arial Narrow" panose="020B0606020202030204" pitchFamily="34" charset="0"/>
                        </a:rPr>
                        <a:t>Settling Time</a:t>
                      </a:r>
                      <a:endParaRPr lang="en-US" sz="200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&lt; 2.5 s</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PID theoretical response</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a:solidFill>
                            <a:srgbClr val="0000CC"/>
                          </a:solidFill>
                          <a:effectLst/>
                          <a:latin typeface="Arial Narrow" panose="020B0606020202030204" pitchFamily="34" charset="0"/>
                        </a:rPr>
                        <a:t>Simulation pending</a:t>
                      </a:r>
                      <a:endParaRPr lang="en-US" sz="200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3267744660"/>
                  </a:ext>
                </a:extLst>
              </a:tr>
              <a:tr h="383683">
                <a:tc vMerge="1">
                  <a:txBody>
                    <a:bodyPr/>
                    <a:lstStyle/>
                    <a:p>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Overshoot</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a:solidFill>
                            <a:srgbClr val="0000CC"/>
                          </a:solidFill>
                          <a:effectLst/>
                          <a:latin typeface="Arial Narrow" panose="020B0606020202030204" pitchFamily="34" charset="0"/>
                        </a:rPr>
                        <a:t>&lt; 10%</a:t>
                      </a:r>
                      <a:endParaRPr lang="en-US" sz="200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PID tuning projection</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Simulation pending</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449616351"/>
                  </a:ext>
                </a:extLst>
              </a:tr>
              <a:tr h="383683">
                <a:tc vMerge="1">
                  <a:txBody>
                    <a:bodyPr/>
                    <a:lstStyle/>
                    <a:p>
                      <a:endParaRPr dirty="0"/>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Steady-State Error</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0</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Integral control property</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a:lnSpc>
                          <a:spcPct val="107000"/>
                        </a:lnSpc>
                        <a:spcBef>
                          <a:spcPts val="0"/>
                        </a:spcBef>
                        <a:spcAft>
                          <a:spcPts val="0"/>
                        </a:spcAft>
                      </a:pPr>
                      <a:r>
                        <a:rPr lang="en-US" sz="2000" dirty="0">
                          <a:solidFill>
                            <a:srgbClr val="0000CC"/>
                          </a:solidFill>
                          <a:effectLst/>
                          <a:latin typeface="Arial Narrow" panose="020B0606020202030204" pitchFamily="34" charset="0"/>
                        </a:rPr>
                        <a:t>Theoretical</a:t>
                      </a:r>
                      <a:endParaRPr lang="en-US" sz="2000" dirty="0">
                        <a:solidFill>
                          <a:srgbClr val="0000CC"/>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0134" marR="601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905406873"/>
                  </a:ext>
                </a:extLst>
              </a:tr>
            </a:tbl>
          </a:graphicData>
        </a:graphic>
      </p:graphicFrame>
      <p:sp>
        <p:nvSpPr>
          <p:cNvPr id="9" name="TextBox 8"/>
          <p:cNvSpPr txBox="1"/>
          <p:nvPr/>
        </p:nvSpPr>
        <p:spPr>
          <a:xfrm>
            <a:off x="685801" y="0"/>
            <a:ext cx="11329396" cy="523220"/>
          </a:xfrm>
          <a:prstGeom prst="rect">
            <a:avLst/>
          </a:prstGeom>
          <a:noFill/>
        </p:spPr>
        <p:txBody>
          <a:bodyPr wrap="square" rtlCol="0">
            <a:spAutoFit/>
          </a:bodyPr>
          <a:lstStyle/>
          <a:p>
            <a:pPr algn="ctr"/>
            <a:r>
              <a:rPr lang="en-US" sz="2800" b="1" dirty="0">
                <a:solidFill>
                  <a:srgbClr val="FF0000"/>
                </a:solidFill>
                <a:latin typeface="Arial Narrow" panose="020B0606020202030204" pitchFamily="34" charset="0"/>
                <a:cs typeface="Times New Roman" panose="02020603050405020304" pitchFamily="18" charset="0"/>
              </a:rPr>
              <a:t>Approximated Performance  Metrics for use in Simulation and Testing</a:t>
            </a:r>
          </a:p>
        </p:txBody>
      </p:sp>
      <p:pic>
        <p:nvPicPr>
          <p:cNvPr id="5" name="Picture 4" descr="EIZ Green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5188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1498319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702379" y="29464"/>
            <a:ext cx="6327322" cy="1015663"/>
          </a:xfrm>
          <a:prstGeom prst="rect">
            <a:avLst/>
          </a:prstGeom>
          <a:noFill/>
        </p:spPr>
        <p:txBody>
          <a:bodyPr wrap="square" rtlCol="0">
            <a:spAutoFit/>
          </a:bodyPr>
          <a:lstStyle/>
          <a:p>
            <a:pPr algn="ctr"/>
            <a:r>
              <a:rPr lang="en-US" sz="6000" b="1" dirty="0">
                <a:solidFill>
                  <a:srgbClr val="FF0000"/>
                </a:solidFill>
                <a:latin typeface="Arial Narrow" panose="020B0606020202030204" pitchFamily="34" charset="0"/>
                <a:cs typeface="Times New Roman" panose="02020603050405020304" pitchFamily="18" charset="0"/>
              </a:rPr>
              <a:t>Gantt Chart</a:t>
            </a:r>
          </a:p>
        </p:txBody>
      </p:sp>
      <p:graphicFrame>
        <p:nvGraphicFramePr>
          <p:cNvPr id="6" name="Chart 5"/>
          <p:cNvGraphicFramePr>
            <a:graphicFrameLocks/>
          </p:cNvGraphicFramePr>
          <p:nvPr>
            <p:extLst>
              <p:ext uri="{D42A27DB-BD31-4B8C-83A1-F6EECF244321}">
                <p14:modId xmlns:p14="http://schemas.microsoft.com/office/powerpoint/2010/main" val="203901572"/>
              </p:ext>
            </p:extLst>
          </p:nvPr>
        </p:nvGraphicFramePr>
        <p:xfrm>
          <a:off x="570271" y="1045127"/>
          <a:ext cx="9985001" cy="5260716"/>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descr="EIZ Green 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5188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2441841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6618" y="108102"/>
            <a:ext cx="8618764" cy="954542"/>
          </a:xfrm>
        </p:spPr>
        <p:txBody>
          <a:bodyPr/>
          <a:lstStyle/>
          <a:p>
            <a:r>
              <a:rPr lang="en-US" b="1" dirty="0">
                <a:solidFill>
                  <a:srgbClr val="FF0000"/>
                </a:solidFill>
                <a:latin typeface="Arial Narrow" panose="020B0606020202030204" pitchFamily="34" charset="0"/>
                <a:cs typeface="Times New Roman" panose="02020603050405020304" pitchFamily="18" charset="0"/>
              </a:rPr>
              <a:t>Expected Impact</a:t>
            </a:r>
          </a:p>
        </p:txBody>
      </p:sp>
      <p:pic>
        <p:nvPicPr>
          <p:cNvPr id="5" name="Picture 4" descr="EIZ Green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05126"/>
            <a:ext cx="685800" cy="706120"/>
          </a:xfrm>
          <a:prstGeom prst="rect">
            <a:avLst/>
          </a:prstGeom>
          <a:solidFill>
            <a:srgbClr val="FFFF00">
              <a:alpha val="0"/>
            </a:srgbClr>
          </a:solidFill>
          <a:ln>
            <a:noFill/>
          </a:ln>
        </p:spPr>
      </p:pic>
      <p:graphicFrame>
        <p:nvGraphicFramePr>
          <p:cNvPr id="4" name="Table 3">
            <a:extLst>
              <a:ext uri="{FF2B5EF4-FFF2-40B4-BE49-F238E27FC236}">
                <a16:creationId xmlns:a16="http://schemas.microsoft.com/office/drawing/2014/main" id="{D1D5566C-5014-FDF9-FD68-741FE37003A2}"/>
              </a:ext>
            </a:extLst>
          </p:cNvPr>
          <p:cNvGraphicFramePr>
            <a:graphicFrameLocks noGrp="1"/>
          </p:cNvGraphicFramePr>
          <p:nvPr>
            <p:extLst>
              <p:ext uri="{D42A27DB-BD31-4B8C-83A1-F6EECF244321}">
                <p14:modId xmlns:p14="http://schemas.microsoft.com/office/powerpoint/2010/main" val="79059283"/>
              </p:ext>
            </p:extLst>
          </p:nvPr>
        </p:nvGraphicFramePr>
        <p:xfrm>
          <a:off x="685800" y="1264501"/>
          <a:ext cx="11028568" cy="5334000"/>
        </p:xfrm>
        <a:graphic>
          <a:graphicData uri="http://schemas.openxmlformats.org/drawingml/2006/table">
            <a:tbl>
              <a:tblPr firstRow="1" bandRow="1">
                <a:tableStyleId>{5C22544A-7EE6-4342-B048-85BDC9FD1C3A}</a:tableStyleId>
              </a:tblPr>
              <a:tblGrid>
                <a:gridCol w="1329123">
                  <a:extLst>
                    <a:ext uri="{9D8B030D-6E8A-4147-A177-3AD203B41FA5}">
                      <a16:colId xmlns:a16="http://schemas.microsoft.com/office/drawing/2014/main" val="3462962540"/>
                    </a:ext>
                  </a:extLst>
                </a:gridCol>
                <a:gridCol w="2939232">
                  <a:extLst>
                    <a:ext uri="{9D8B030D-6E8A-4147-A177-3AD203B41FA5}">
                      <a16:colId xmlns:a16="http://schemas.microsoft.com/office/drawing/2014/main" val="3741501225"/>
                    </a:ext>
                  </a:extLst>
                </a:gridCol>
                <a:gridCol w="6760213">
                  <a:extLst>
                    <a:ext uri="{9D8B030D-6E8A-4147-A177-3AD203B41FA5}">
                      <a16:colId xmlns:a16="http://schemas.microsoft.com/office/drawing/2014/main" val="2929440180"/>
                    </a:ext>
                  </a:extLst>
                </a:gridCol>
              </a:tblGrid>
              <a:tr h="1066800">
                <a:tc>
                  <a:txBody>
                    <a:bodyPr/>
                    <a:lstStyle/>
                    <a:p>
                      <a:pPr marL="0" indent="0" algn="ctr">
                        <a:buFont typeface="+mj-lt"/>
                        <a:buNone/>
                      </a:pPr>
                      <a:r>
                        <a:rPr lang="en-US" sz="3200" dirty="0">
                          <a:solidFill>
                            <a:srgbClr val="0000CC"/>
                          </a:solidFill>
                          <a:latin typeface="Arial Narrow" panose="020B0606020202030204" pitchFamily="34" charset="0"/>
                          <a:cs typeface="Times New Roman" panose="02020603050405020304" pitchFamily="18" charset="0"/>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tc>
                  <a:txBody>
                    <a:bodyPr/>
                    <a:lstStyle/>
                    <a:p>
                      <a:pPr marL="0" indent="0" algn="l">
                        <a:buFont typeface="+mj-lt"/>
                        <a:buNone/>
                      </a:pPr>
                      <a:r>
                        <a:rPr lang="en-US" sz="3200" b="1" dirty="0">
                          <a:solidFill>
                            <a:srgbClr val="C00000"/>
                          </a:solidFill>
                          <a:latin typeface="Arial Narrow" panose="020B0606020202030204" pitchFamily="34" charset="0"/>
                          <a:cs typeface="Times New Roman" panose="02020603050405020304" pitchFamily="18" charset="0"/>
                        </a:rPr>
                        <a:t>Aspect</a:t>
                      </a:r>
                      <a:endParaRPr lang="en-US" sz="3200" dirty="0">
                        <a:solidFill>
                          <a:srgbClr val="0000CC"/>
                        </a:solidFill>
                        <a:latin typeface="Arial Narrow" panose="020B0606020202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tc>
                  <a:txBody>
                    <a:bodyPr/>
                    <a:lstStyle/>
                    <a:p>
                      <a:r>
                        <a:rPr lang="en-US" sz="3200" dirty="0">
                          <a:solidFill>
                            <a:srgbClr val="0000CC"/>
                          </a:solidFill>
                          <a:latin typeface="Arial Narrow" panose="020B0606020202030204" pitchFamily="34" charset="0"/>
                          <a:cs typeface="Times New Roman" panose="02020603050405020304" pitchFamily="18" charset="0"/>
                        </a:rPr>
                        <a:t>Impact</a:t>
                      </a:r>
                      <a:endParaRPr lang="en-GB" sz="3200" dirty="0">
                        <a:latin typeface="Arial Narrow" panose="020B0606020202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extLst>
                  <a:ext uri="{0D108BD9-81ED-4DB2-BD59-A6C34878D82A}">
                    <a16:rowId xmlns:a16="http://schemas.microsoft.com/office/drawing/2014/main" val="3831443058"/>
                  </a:ext>
                </a:extLst>
              </a:tr>
              <a:tr h="1066800">
                <a:tc>
                  <a:txBody>
                    <a:bodyPr/>
                    <a:lstStyle/>
                    <a:p>
                      <a:pPr marL="0" indent="0" algn="ctr">
                        <a:buFont typeface="+mj-lt"/>
                        <a:buNone/>
                      </a:pPr>
                      <a:r>
                        <a:rPr lang="en-US" sz="3200" dirty="0">
                          <a:solidFill>
                            <a:srgbClr val="0000CC"/>
                          </a:solidFill>
                          <a:latin typeface="Arial Narrow" panose="020B0606020202030204" pitchFamily="34" charset="0"/>
                          <a:cs typeface="Times New Roman" panose="02020603050405020304" pitchFamily="18" charset="0"/>
                        </a:rPr>
                        <a: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tc>
                  <a:txBody>
                    <a:bodyPr/>
                    <a:lstStyle/>
                    <a:p>
                      <a:pPr marL="0" indent="0" algn="l">
                        <a:buFont typeface="+mj-lt"/>
                        <a:buNone/>
                      </a:pPr>
                      <a:r>
                        <a:rPr lang="en-US" sz="3200" b="0" dirty="0">
                          <a:solidFill>
                            <a:srgbClr val="C00000"/>
                          </a:solidFill>
                          <a:latin typeface="Arial Narrow" panose="020B0606020202030204" pitchFamily="34" charset="0"/>
                          <a:cs typeface="Times New Roman" panose="02020603050405020304" pitchFamily="18" charset="0"/>
                        </a:rPr>
                        <a:t>Safety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tc>
                  <a:txBody>
                    <a:bodyPr/>
                    <a:lstStyle/>
                    <a:p>
                      <a:r>
                        <a:rPr lang="en-US" sz="3200" dirty="0">
                          <a:solidFill>
                            <a:srgbClr val="0000CC"/>
                          </a:solidFill>
                          <a:latin typeface="Arial Narrow" panose="020B0606020202030204" pitchFamily="34" charset="0"/>
                          <a:cs typeface="Times New Roman" panose="02020603050405020304" pitchFamily="18" charset="0"/>
                        </a:rPr>
                        <a:t>Removes humans from hazardous zones.</a:t>
                      </a:r>
                      <a:endParaRPr lang="en-GB" sz="3200" dirty="0">
                        <a:latin typeface="Arial Narrow" panose="020B0606020202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extLst>
                  <a:ext uri="{0D108BD9-81ED-4DB2-BD59-A6C34878D82A}">
                    <a16:rowId xmlns:a16="http://schemas.microsoft.com/office/drawing/2014/main" val="2963971915"/>
                  </a:ext>
                </a:extLst>
              </a:tr>
              <a:tr h="1066800">
                <a:tc>
                  <a:txBody>
                    <a:bodyPr/>
                    <a:lstStyle/>
                    <a:p>
                      <a:pPr algn="ctr"/>
                      <a:r>
                        <a:rPr lang="en-GB" sz="3200" dirty="0">
                          <a:solidFill>
                            <a:srgbClr val="0000CC"/>
                          </a:solidFill>
                          <a:latin typeface="Arial Narrow" panose="020B0606020202030204" pitchFamily="34" charset="0"/>
                        </a:rPr>
                        <a:t>II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tc>
                  <a:txBody>
                    <a:bodyPr/>
                    <a:lstStyle/>
                    <a:p>
                      <a:r>
                        <a:rPr lang="en-US" sz="3200" b="0" dirty="0">
                          <a:solidFill>
                            <a:srgbClr val="C00000"/>
                          </a:solidFill>
                          <a:latin typeface="Arial Narrow" panose="020B0606020202030204" pitchFamily="34" charset="0"/>
                          <a:cs typeface="Times New Roman" panose="02020603050405020304" pitchFamily="18" charset="0"/>
                        </a:rPr>
                        <a:t>Economic</a:t>
                      </a:r>
                      <a:endParaRPr lang="en-GB" sz="3200" b="0" dirty="0">
                        <a:solidFill>
                          <a:srgbClr val="C00000"/>
                        </a:solidFill>
                        <a:latin typeface="Arial Narrow" panose="020B0606020202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tc>
                  <a:txBody>
                    <a:bodyPr/>
                    <a:lstStyle/>
                    <a:p>
                      <a:r>
                        <a:rPr lang="en-US" sz="3200" dirty="0">
                          <a:solidFill>
                            <a:srgbClr val="0000CC"/>
                          </a:solidFill>
                          <a:latin typeface="Arial Narrow" panose="020B0606020202030204" pitchFamily="34" charset="0"/>
                          <a:cs typeface="Times New Roman" panose="02020603050405020304" pitchFamily="18" charset="0"/>
                        </a:rPr>
                        <a:t>Reallocates labor to cognitive roles; reduces cost of automation.</a:t>
                      </a:r>
                      <a:endParaRPr lang="en-GB" sz="3200" dirty="0">
                        <a:latin typeface="Arial Narrow" panose="020B0606020202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extLst>
                  <a:ext uri="{0D108BD9-81ED-4DB2-BD59-A6C34878D82A}">
                    <a16:rowId xmlns:a16="http://schemas.microsoft.com/office/drawing/2014/main" val="114320942"/>
                  </a:ext>
                </a:extLst>
              </a:tr>
              <a:tr h="10668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rgbClr val="0000CC"/>
                          </a:solidFill>
                          <a:latin typeface="Arial Narrow" panose="020B0606020202030204" pitchFamily="34" charset="0"/>
                          <a:cs typeface="Times New Roman" panose="02020603050405020304" pitchFamily="18" charset="0"/>
                        </a:rPr>
                        <a:t>III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0" dirty="0">
                          <a:solidFill>
                            <a:srgbClr val="C00000"/>
                          </a:solidFill>
                          <a:latin typeface="Arial Narrow" panose="020B0606020202030204" pitchFamily="34" charset="0"/>
                          <a:cs typeface="Times New Roman" panose="02020603050405020304" pitchFamily="18" charset="0"/>
                        </a:rPr>
                        <a:t>Productivity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tc>
                  <a:txBody>
                    <a:bodyPr/>
                    <a:lstStyle/>
                    <a:p>
                      <a:r>
                        <a:rPr lang="en-US" sz="3200" dirty="0">
                          <a:solidFill>
                            <a:srgbClr val="0000CC"/>
                          </a:solidFill>
                          <a:latin typeface="Arial Narrow" panose="020B0606020202030204" pitchFamily="34" charset="0"/>
                          <a:cs typeface="Times New Roman" panose="02020603050405020304" pitchFamily="18" charset="0"/>
                        </a:rPr>
                        <a:t>Enables continuous (24/7) operation.</a:t>
                      </a:r>
                      <a:endParaRPr lang="en-GB" sz="3200" dirty="0">
                        <a:latin typeface="Arial Narrow" panose="020B0606020202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extLst>
                  <a:ext uri="{0D108BD9-81ED-4DB2-BD59-A6C34878D82A}">
                    <a16:rowId xmlns:a16="http://schemas.microsoft.com/office/drawing/2014/main" val="2200695833"/>
                  </a:ext>
                </a:extLst>
              </a:tr>
              <a:tr h="10668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rgbClr val="0000CC"/>
                          </a:solidFill>
                          <a:latin typeface="Arial Narrow" panose="020B0606020202030204" pitchFamily="34" charset="0"/>
                          <a:cs typeface="Times New Roman" panose="02020603050405020304" pitchFamily="18" charset="0"/>
                        </a:rPr>
                        <a:t>IV</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0" dirty="0">
                          <a:solidFill>
                            <a:srgbClr val="C00000"/>
                          </a:solidFill>
                          <a:latin typeface="Arial Narrow" panose="020B0606020202030204" pitchFamily="34" charset="0"/>
                          <a:cs typeface="Times New Roman" panose="02020603050405020304" pitchFamily="18" charset="0"/>
                        </a:rPr>
                        <a:t>Local Relevance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tc>
                  <a:txBody>
                    <a:bodyPr/>
                    <a:lstStyle/>
                    <a:p>
                      <a:r>
                        <a:rPr lang="en-US" sz="3200" dirty="0">
                          <a:solidFill>
                            <a:srgbClr val="0000CC"/>
                          </a:solidFill>
                          <a:latin typeface="Arial Narrow" panose="020B0606020202030204" pitchFamily="34" charset="0"/>
                          <a:cs typeface="Times New Roman" panose="02020603050405020304" pitchFamily="18" charset="0"/>
                        </a:rPr>
                        <a:t>A solution specifically tailored for African infrastructure constraints.</a:t>
                      </a:r>
                      <a:endParaRPr lang="en-GB" sz="3200" dirty="0">
                        <a:latin typeface="Arial Narrow" panose="020B0606020202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extLst>
                  <a:ext uri="{0D108BD9-81ED-4DB2-BD59-A6C34878D82A}">
                    <a16:rowId xmlns:a16="http://schemas.microsoft.com/office/drawing/2014/main" val="1337772006"/>
                  </a:ext>
                </a:extLst>
              </a:tr>
            </a:tbl>
          </a:graphicData>
        </a:graphic>
      </p:graphicFrame>
    </p:spTree>
    <p:extLst>
      <p:ext uri="{BB962C8B-B14F-4D97-AF65-F5344CB8AC3E}">
        <p14:creationId xmlns:p14="http://schemas.microsoft.com/office/powerpoint/2010/main" val="2696772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90775" y="123926"/>
            <a:ext cx="7410450" cy="962706"/>
          </a:xfrm>
        </p:spPr>
        <p:txBody>
          <a:bodyPr/>
          <a:lstStyle/>
          <a:p>
            <a:r>
              <a:rPr lang="en-US" b="1" dirty="0">
                <a:solidFill>
                  <a:srgbClr val="FF0000"/>
                </a:solidFill>
                <a:latin typeface="Arial Narrow" panose="020B0606020202030204" pitchFamily="34" charset="0"/>
                <a:cs typeface="Times New Roman" panose="02020603050405020304" pitchFamily="18" charset="0"/>
              </a:rPr>
              <a:t>Conclusion</a:t>
            </a:r>
          </a:p>
        </p:txBody>
      </p:sp>
      <p:sp>
        <p:nvSpPr>
          <p:cNvPr id="3" name="Subtitle 2"/>
          <p:cNvSpPr>
            <a:spLocks noGrp="1"/>
          </p:cNvSpPr>
          <p:nvPr>
            <p:ph type="subTitle" idx="1"/>
          </p:nvPr>
        </p:nvSpPr>
        <p:spPr>
          <a:xfrm>
            <a:off x="785096" y="1392032"/>
            <a:ext cx="10937966" cy="5191319"/>
          </a:xfrm>
        </p:spPr>
        <p:txBody>
          <a:bodyPr>
            <a:noAutofit/>
          </a:bodyPr>
          <a:lstStyle/>
          <a:p>
            <a:pPr marL="539750" indent="-539750" algn="l">
              <a:spcAft>
                <a:spcPts val="3000"/>
              </a:spcAft>
              <a:buFont typeface="Wingdings" panose="05000000000000000000" pitchFamily="2" charset="2"/>
              <a:buChar char="§"/>
            </a:pPr>
            <a:r>
              <a:rPr lang="en-US" sz="3200" dirty="0">
                <a:solidFill>
                  <a:srgbClr val="0000CC"/>
                </a:solidFill>
                <a:latin typeface="Arial Narrow" panose="020B0606020202030204" pitchFamily="34" charset="0"/>
                <a:cs typeface="Times New Roman" panose="02020603050405020304" pitchFamily="18" charset="0"/>
              </a:rPr>
              <a:t>There is a critical need for context-aware automation in Africa.</a:t>
            </a:r>
          </a:p>
          <a:p>
            <a:pPr marL="539750" indent="-539750" algn="l">
              <a:spcAft>
                <a:spcPts val="3000"/>
              </a:spcAft>
              <a:buFont typeface="Wingdings" panose="05000000000000000000" pitchFamily="2" charset="2"/>
              <a:buChar char="§"/>
            </a:pPr>
            <a:r>
              <a:rPr lang="en-US" sz="3200" dirty="0">
                <a:solidFill>
                  <a:srgbClr val="0000CC"/>
                </a:solidFill>
                <a:latin typeface="Arial Narrow" panose="020B0606020202030204" pitchFamily="34" charset="0"/>
                <a:cs typeface="Times New Roman" panose="02020603050405020304" pitchFamily="18" charset="0"/>
              </a:rPr>
              <a:t>Current high-end solutions are not feasible for local SMEs.</a:t>
            </a:r>
          </a:p>
          <a:p>
            <a:pPr marL="539750" indent="-539750" algn="l">
              <a:spcAft>
                <a:spcPts val="3000"/>
              </a:spcAft>
              <a:buFont typeface="Wingdings" panose="05000000000000000000" pitchFamily="2" charset="2"/>
              <a:buChar char="§"/>
            </a:pPr>
            <a:r>
              <a:rPr lang="en-US" sz="3200" dirty="0">
                <a:solidFill>
                  <a:srgbClr val="0000CC"/>
                </a:solidFill>
                <a:latin typeface="Arial Narrow" panose="020B0606020202030204" pitchFamily="34" charset="0"/>
                <a:cs typeface="Times New Roman" panose="02020603050405020304" pitchFamily="18" charset="0"/>
              </a:rPr>
              <a:t>The proposed robot offers a viable, low-cost alternative for warehouses and mines.</a:t>
            </a:r>
          </a:p>
          <a:p>
            <a:pPr marL="539750" indent="-539750" algn="l">
              <a:spcAft>
                <a:spcPts val="3000"/>
              </a:spcAft>
              <a:buFont typeface="Wingdings" panose="05000000000000000000" pitchFamily="2" charset="2"/>
              <a:buChar char="§"/>
            </a:pPr>
            <a:r>
              <a:rPr lang="en-US" sz="3200" dirty="0">
                <a:solidFill>
                  <a:srgbClr val="0000CC"/>
                </a:solidFill>
                <a:latin typeface="Arial Narrow" panose="020B0606020202030204" pitchFamily="34" charset="0"/>
              </a:rPr>
              <a:t>Facilitates continuous 24/7 industrial operation by deploying autonomous robotic systems to execute repetitive, low-cognitive-load tasks, thereby enhancing productivity and optimizing human resource allocation.</a:t>
            </a:r>
            <a:endParaRPr lang="en-US" sz="3200" dirty="0">
              <a:solidFill>
                <a:srgbClr val="0000CC"/>
              </a:solidFill>
              <a:latin typeface="Arial Narrow" panose="020B0606020202030204" pitchFamily="34" charset="0"/>
              <a:cs typeface="Times New Roman" panose="02020603050405020304" pitchFamily="18" charset="0"/>
            </a:endParaRPr>
          </a:p>
        </p:txBody>
      </p:sp>
      <p:pic>
        <p:nvPicPr>
          <p:cNvPr id="4" name="Picture 3" descr="EIZ Green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5188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2963519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9782" y="428178"/>
            <a:ext cx="11032435" cy="6001643"/>
          </a:xfrm>
          <a:prstGeom prst="rect">
            <a:avLst/>
          </a:prstGeom>
          <a:noFill/>
        </p:spPr>
        <p:txBody>
          <a:bodyPr wrap="square" rtlCol="0">
            <a:spAutoFit/>
          </a:bodyPr>
          <a:lstStyle/>
          <a:p>
            <a:pPr>
              <a:spcAft>
                <a:spcPts val="600"/>
              </a:spcAft>
            </a:pPr>
            <a:r>
              <a:rPr lang="en-GB" b="1" dirty="0">
                <a:solidFill>
                  <a:srgbClr val="FF0000"/>
                </a:solidFill>
                <a:latin typeface="Arial Narrow" panose="020B0606020202030204" pitchFamily="34" charset="0"/>
                <a:cs typeface="Times New Roman" panose="02020603050405020304" pitchFamily="18" charset="0"/>
              </a:rPr>
              <a:t>References</a:t>
            </a:r>
            <a:endParaRPr lang="en-US" dirty="0">
              <a:solidFill>
                <a:srgbClr val="FF0000"/>
              </a:solidFill>
              <a:latin typeface="Arial Narrow" panose="020B0606020202030204" pitchFamily="34" charset="0"/>
              <a:cs typeface="Times New Roman" panose="02020603050405020304" pitchFamily="18" charset="0"/>
            </a:endParaRPr>
          </a:p>
          <a:p>
            <a:pPr>
              <a:spcAft>
                <a:spcPts val="600"/>
              </a:spcAft>
            </a:pPr>
            <a:r>
              <a:rPr lang="en-GB" dirty="0">
                <a:solidFill>
                  <a:srgbClr val="C00000"/>
                </a:solidFill>
                <a:latin typeface="Arial Narrow" panose="020B0606020202030204" pitchFamily="34" charset="0"/>
                <a:cs typeface="Times New Roman" panose="02020603050405020304" pitchFamily="18" charset="0"/>
              </a:rPr>
              <a:t>Amazon Robotics (2020) </a:t>
            </a:r>
            <a:r>
              <a:rPr lang="en-GB" i="1" dirty="0">
                <a:solidFill>
                  <a:srgbClr val="C00000"/>
                </a:solidFill>
                <a:latin typeface="Arial Narrow" panose="020B0606020202030204" pitchFamily="34" charset="0"/>
                <a:cs typeface="Times New Roman" panose="02020603050405020304" pitchFamily="18" charset="0"/>
              </a:rPr>
              <a:t>How Amazon Robotics changed the landscape of </a:t>
            </a:r>
            <a:r>
              <a:rPr lang="en-GB" i="1" dirty="0" err="1">
                <a:solidFill>
                  <a:srgbClr val="C00000"/>
                </a:solidFill>
                <a:latin typeface="Arial Narrow" panose="020B0606020202030204" pitchFamily="34" charset="0"/>
                <a:cs typeface="Times New Roman" panose="02020603050405020304" pitchFamily="18" charset="0"/>
              </a:rPr>
              <a:t>fulfillment</a:t>
            </a:r>
            <a:r>
              <a:rPr lang="en-GB" dirty="0">
                <a:solidFill>
                  <a:srgbClr val="C00000"/>
                </a:solidFill>
                <a:latin typeface="Arial Narrow" panose="020B0606020202030204" pitchFamily="34" charset="0"/>
                <a:cs typeface="Times New Roman" panose="02020603050405020304" pitchFamily="18" charset="0"/>
              </a:rPr>
              <a:t>. </a:t>
            </a:r>
            <a:endParaRPr lang="en-US" dirty="0">
              <a:solidFill>
                <a:srgbClr val="C00000"/>
              </a:solidFill>
              <a:latin typeface="Arial Narrow" panose="020B0606020202030204" pitchFamily="34" charset="0"/>
              <a:cs typeface="Times New Roman" panose="02020603050405020304" pitchFamily="18" charset="0"/>
            </a:endParaRPr>
          </a:p>
          <a:p>
            <a:pPr>
              <a:spcAft>
                <a:spcPts val="600"/>
              </a:spcAft>
            </a:pPr>
            <a:r>
              <a:rPr lang="en-GB" dirty="0">
                <a:solidFill>
                  <a:srgbClr val="C00000"/>
                </a:solidFill>
                <a:latin typeface="Arial Narrow" panose="020B0606020202030204" pitchFamily="34" charset="0"/>
                <a:cs typeface="Times New Roman" panose="02020603050405020304" pitchFamily="18" charset="0"/>
              </a:rPr>
              <a:t>Bogue, R. (2024) </a:t>
            </a:r>
            <a:r>
              <a:rPr lang="en-GB" i="1" dirty="0">
                <a:solidFill>
                  <a:srgbClr val="C00000"/>
                </a:solidFill>
                <a:latin typeface="Arial Narrow" panose="020B0606020202030204" pitchFamily="34" charset="0"/>
                <a:cs typeface="Times New Roman" panose="02020603050405020304" pitchFamily="18" charset="0"/>
              </a:rPr>
              <a:t>‘The role of robots in logistics’, Industrial Robot: the international journal of robotics research and application,</a:t>
            </a:r>
            <a:r>
              <a:rPr lang="en-GB" dirty="0">
                <a:solidFill>
                  <a:srgbClr val="C00000"/>
                </a:solidFill>
                <a:latin typeface="Arial Narrow" panose="020B0606020202030204" pitchFamily="34" charset="0"/>
                <a:cs typeface="Times New Roman" panose="02020603050405020304" pitchFamily="18" charset="0"/>
              </a:rPr>
              <a:t> 51(3), pp. 381–386.</a:t>
            </a:r>
            <a:endParaRPr lang="en-US" dirty="0">
              <a:solidFill>
                <a:srgbClr val="C00000"/>
              </a:solidFill>
              <a:latin typeface="Arial Narrow" panose="020B0606020202030204" pitchFamily="34" charset="0"/>
              <a:cs typeface="Times New Roman" panose="02020603050405020304" pitchFamily="18" charset="0"/>
            </a:endParaRPr>
          </a:p>
          <a:p>
            <a:pPr>
              <a:spcAft>
                <a:spcPts val="600"/>
              </a:spcAft>
            </a:pPr>
            <a:r>
              <a:rPr lang="en-GB" dirty="0">
                <a:solidFill>
                  <a:srgbClr val="C00000"/>
                </a:solidFill>
                <a:latin typeface="Arial Narrow" panose="020B0606020202030204" pitchFamily="34" charset="0"/>
                <a:cs typeface="Times New Roman" panose="02020603050405020304" pitchFamily="18" charset="0"/>
              </a:rPr>
              <a:t>Mur-</a:t>
            </a:r>
            <a:r>
              <a:rPr lang="en-GB" dirty="0" err="1">
                <a:solidFill>
                  <a:srgbClr val="C00000"/>
                </a:solidFill>
                <a:latin typeface="Arial Narrow" panose="020B0606020202030204" pitchFamily="34" charset="0"/>
                <a:cs typeface="Times New Roman" panose="02020603050405020304" pitchFamily="18" charset="0"/>
              </a:rPr>
              <a:t>Artal</a:t>
            </a:r>
            <a:r>
              <a:rPr lang="en-GB" dirty="0">
                <a:solidFill>
                  <a:srgbClr val="C00000"/>
                </a:solidFill>
                <a:latin typeface="Arial Narrow" panose="020B0606020202030204" pitchFamily="34" charset="0"/>
                <a:cs typeface="Times New Roman" panose="02020603050405020304" pitchFamily="18" charset="0"/>
              </a:rPr>
              <a:t>, R. and </a:t>
            </a:r>
            <a:r>
              <a:rPr lang="en-GB" dirty="0" err="1">
                <a:solidFill>
                  <a:srgbClr val="C00000"/>
                </a:solidFill>
                <a:latin typeface="Arial Narrow" panose="020B0606020202030204" pitchFamily="34" charset="0"/>
                <a:cs typeface="Times New Roman" panose="02020603050405020304" pitchFamily="18" charset="0"/>
              </a:rPr>
              <a:t>Tardós</a:t>
            </a:r>
            <a:r>
              <a:rPr lang="en-GB" dirty="0">
                <a:solidFill>
                  <a:srgbClr val="C00000"/>
                </a:solidFill>
                <a:latin typeface="Arial Narrow" panose="020B0606020202030204" pitchFamily="34" charset="0"/>
                <a:cs typeface="Times New Roman" panose="02020603050405020304" pitchFamily="18" charset="0"/>
              </a:rPr>
              <a:t>, J.D. (2017) </a:t>
            </a:r>
            <a:r>
              <a:rPr lang="en-GB" i="1" dirty="0">
                <a:solidFill>
                  <a:srgbClr val="C00000"/>
                </a:solidFill>
                <a:latin typeface="Arial Narrow" panose="020B0606020202030204" pitchFamily="34" charset="0"/>
                <a:cs typeface="Times New Roman" panose="02020603050405020304" pitchFamily="18" charset="0"/>
              </a:rPr>
              <a:t>‘ORB-SLAM2: An Open-Source SLAM System for Monocular, Stereo, and RGB-D Cameras’, IEEE Transactions on Robotics,</a:t>
            </a:r>
            <a:r>
              <a:rPr lang="en-GB" dirty="0">
                <a:solidFill>
                  <a:srgbClr val="C00000"/>
                </a:solidFill>
                <a:latin typeface="Arial Narrow" panose="020B0606020202030204" pitchFamily="34" charset="0"/>
                <a:cs typeface="Times New Roman" panose="02020603050405020304" pitchFamily="18" charset="0"/>
              </a:rPr>
              <a:t> 33(5), pp. 1255–1262.</a:t>
            </a:r>
            <a:endParaRPr lang="en-US" dirty="0">
              <a:solidFill>
                <a:srgbClr val="C00000"/>
              </a:solidFill>
              <a:latin typeface="Arial Narrow" panose="020B0606020202030204" pitchFamily="34" charset="0"/>
              <a:cs typeface="Times New Roman" panose="02020603050405020304" pitchFamily="18" charset="0"/>
            </a:endParaRPr>
          </a:p>
          <a:p>
            <a:pPr>
              <a:spcAft>
                <a:spcPts val="600"/>
              </a:spcAft>
            </a:pPr>
            <a:r>
              <a:rPr lang="en-GB" dirty="0" err="1">
                <a:solidFill>
                  <a:srgbClr val="C00000"/>
                </a:solidFill>
                <a:latin typeface="Arial Narrow" panose="020B0606020202030204" pitchFamily="34" charset="0"/>
                <a:cs typeface="Times New Roman" panose="02020603050405020304" pitchFamily="18" charset="0"/>
              </a:rPr>
              <a:t>Redmon</a:t>
            </a:r>
            <a:r>
              <a:rPr lang="en-GB" dirty="0">
                <a:solidFill>
                  <a:srgbClr val="C00000"/>
                </a:solidFill>
                <a:latin typeface="Arial Narrow" panose="020B0606020202030204" pitchFamily="34" charset="0"/>
                <a:cs typeface="Times New Roman" panose="02020603050405020304" pitchFamily="18" charset="0"/>
              </a:rPr>
              <a:t>, J. and </a:t>
            </a:r>
            <a:r>
              <a:rPr lang="en-GB" dirty="0" err="1">
                <a:solidFill>
                  <a:srgbClr val="C00000"/>
                </a:solidFill>
                <a:latin typeface="Arial Narrow" panose="020B0606020202030204" pitchFamily="34" charset="0"/>
                <a:cs typeface="Times New Roman" panose="02020603050405020304" pitchFamily="18" charset="0"/>
              </a:rPr>
              <a:t>Farhadi</a:t>
            </a:r>
            <a:r>
              <a:rPr lang="en-GB" dirty="0">
                <a:solidFill>
                  <a:srgbClr val="C00000"/>
                </a:solidFill>
                <a:latin typeface="Arial Narrow" panose="020B0606020202030204" pitchFamily="34" charset="0"/>
                <a:cs typeface="Times New Roman" panose="02020603050405020304" pitchFamily="18" charset="0"/>
              </a:rPr>
              <a:t>, A. (2018) </a:t>
            </a:r>
            <a:r>
              <a:rPr lang="en-GB" i="1" dirty="0">
                <a:solidFill>
                  <a:srgbClr val="C00000"/>
                </a:solidFill>
                <a:latin typeface="Arial Narrow" panose="020B0606020202030204" pitchFamily="34" charset="0"/>
                <a:cs typeface="Times New Roman" panose="02020603050405020304" pitchFamily="18" charset="0"/>
              </a:rPr>
              <a:t>‘YOLOv3: An Incremental Improvement’</a:t>
            </a:r>
            <a:endParaRPr lang="en-US" dirty="0">
              <a:solidFill>
                <a:srgbClr val="C00000"/>
              </a:solidFill>
              <a:latin typeface="Arial Narrow" panose="020B0606020202030204" pitchFamily="34" charset="0"/>
              <a:cs typeface="Times New Roman" panose="02020603050405020304" pitchFamily="18" charset="0"/>
            </a:endParaRPr>
          </a:p>
          <a:p>
            <a:pPr>
              <a:spcAft>
                <a:spcPts val="600"/>
              </a:spcAft>
            </a:pPr>
            <a:r>
              <a:rPr lang="en-GB" dirty="0">
                <a:solidFill>
                  <a:srgbClr val="C00000"/>
                </a:solidFill>
                <a:latin typeface="Arial Narrow" panose="020B0606020202030204" pitchFamily="34" charset="0"/>
                <a:cs typeface="Times New Roman" panose="02020603050405020304" pitchFamily="18" charset="0"/>
              </a:rPr>
              <a:t>Bogue, R. (2024) </a:t>
            </a:r>
            <a:r>
              <a:rPr lang="en-GB" i="1" dirty="0">
                <a:solidFill>
                  <a:srgbClr val="C00000"/>
                </a:solidFill>
                <a:latin typeface="Arial Narrow" panose="020B0606020202030204" pitchFamily="34" charset="0"/>
                <a:cs typeface="Times New Roman" panose="02020603050405020304" pitchFamily="18" charset="0"/>
              </a:rPr>
              <a:t>‘The role of robots in logistics’, Industrial Robot</a:t>
            </a:r>
            <a:r>
              <a:rPr lang="en-GB" dirty="0">
                <a:solidFill>
                  <a:srgbClr val="C00000"/>
                </a:solidFill>
                <a:latin typeface="Arial Narrow" panose="020B0606020202030204" pitchFamily="34" charset="0"/>
                <a:cs typeface="Times New Roman" panose="02020603050405020304" pitchFamily="18" charset="0"/>
              </a:rPr>
              <a:t>, 51(3), pp. 381–386.</a:t>
            </a:r>
            <a:endParaRPr lang="en-US" dirty="0">
              <a:solidFill>
                <a:srgbClr val="C00000"/>
              </a:solidFill>
              <a:latin typeface="Arial Narrow" panose="020B0606020202030204" pitchFamily="34" charset="0"/>
              <a:cs typeface="Times New Roman" panose="02020603050405020304" pitchFamily="18" charset="0"/>
            </a:endParaRPr>
          </a:p>
          <a:p>
            <a:pPr>
              <a:spcAft>
                <a:spcPts val="600"/>
              </a:spcAft>
            </a:pPr>
            <a:r>
              <a:rPr lang="en-GB" dirty="0">
                <a:solidFill>
                  <a:srgbClr val="C00000"/>
                </a:solidFill>
                <a:latin typeface="Arial Narrow" panose="020B0606020202030204" pitchFamily="34" charset="0"/>
                <a:cs typeface="Times New Roman" panose="02020603050405020304" pitchFamily="18" charset="0"/>
              </a:rPr>
              <a:t>Luo, X., Zhang, H. and Wang, Z. (2021) </a:t>
            </a:r>
            <a:r>
              <a:rPr lang="en-GB" i="1" dirty="0">
                <a:solidFill>
                  <a:srgbClr val="C00000"/>
                </a:solidFill>
                <a:latin typeface="Arial Narrow" panose="020B0606020202030204" pitchFamily="34" charset="0"/>
                <a:cs typeface="Times New Roman" panose="02020603050405020304" pitchFamily="18" charset="0"/>
              </a:rPr>
              <a:t>‘A literature review of smart warehouse operations management’, Frontiers of Engineering Management</a:t>
            </a:r>
            <a:r>
              <a:rPr lang="en-GB" dirty="0">
                <a:solidFill>
                  <a:srgbClr val="C00000"/>
                </a:solidFill>
                <a:latin typeface="Arial Narrow" panose="020B0606020202030204" pitchFamily="34" charset="0"/>
                <a:cs typeface="Times New Roman" panose="02020603050405020304" pitchFamily="18" charset="0"/>
              </a:rPr>
              <a:t>, 8(4), pp. 509–525.</a:t>
            </a:r>
            <a:endParaRPr lang="en-US" dirty="0">
              <a:solidFill>
                <a:srgbClr val="C00000"/>
              </a:solidFill>
              <a:latin typeface="Arial Narrow" panose="020B0606020202030204" pitchFamily="34" charset="0"/>
              <a:cs typeface="Times New Roman" panose="02020603050405020304" pitchFamily="18" charset="0"/>
            </a:endParaRPr>
          </a:p>
          <a:p>
            <a:pPr>
              <a:spcAft>
                <a:spcPts val="600"/>
              </a:spcAft>
            </a:pPr>
            <a:r>
              <a:rPr lang="en-GB" dirty="0">
                <a:solidFill>
                  <a:srgbClr val="C00000"/>
                </a:solidFill>
                <a:latin typeface="Arial Narrow" panose="020B0606020202030204" pitchFamily="34" charset="0"/>
                <a:cs typeface="Times New Roman" panose="02020603050405020304" pitchFamily="18" charset="0"/>
              </a:rPr>
              <a:t>Wang, J. et al. (2024) </a:t>
            </a:r>
            <a:r>
              <a:rPr lang="en-GB" i="1" dirty="0">
                <a:solidFill>
                  <a:srgbClr val="C00000"/>
                </a:solidFill>
                <a:latin typeface="Arial Narrow" panose="020B0606020202030204" pitchFamily="34" charset="0"/>
                <a:cs typeface="Times New Roman" panose="02020603050405020304" pitchFamily="18" charset="0"/>
              </a:rPr>
              <a:t>‘A Low-Cost 3D SLAM System Integration of Autonomous Mobile Robots’, Remote Sensing</a:t>
            </a:r>
            <a:r>
              <a:rPr lang="en-GB" dirty="0">
                <a:solidFill>
                  <a:srgbClr val="C00000"/>
                </a:solidFill>
                <a:latin typeface="Arial Narrow" panose="020B0606020202030204" pitchFamily="34" charset="0"/>
                <a:cs typeface="Times New Roman" panose="02020603050405020304" pitchFamily="18" charset="0"/>
              </a:rPr>
              <a:t>, 16(11). </a:t>
            </a:r>
            <a:endParaRPr lang="en-US" dirty="0">
              <a:solidFill>
                <a:srgbClr val="C00000"/>
              </a:solidFill>
              <a:latin typeface="Arial Narrow" panose="020B0606020202030204" pitchFamily="34" charset="0"/>
              <a:cs typeface="Times New Roman" panose="02020603050405020304" pitchFamily="18" charset="0"/>
            </a:endParaRPr>
          </a:p>
          <a:p>
            <a:pPr>
              <a:spcAft>
                <a:spcPts val="600"/>
              </a:spcAft>
            </a:pPr>
            <a:r>
              <a:rPr lang="en-GB" dirty="0">
                <a:solidFill>
                  <a:srgbClr val="C00000"/>
                </a:solidFill>
                <a:latin typeface="Arial Narrow" panose="020B0606020202030204" pitchFamily="34" charset="0"/>
                <a:cs typeface="Times New Roman" panose="02020603050405020304" pitchFamily="18" charset="0"/>
              </a:rPr>
              <a:t>Zhen, L. and Li, H. (2021) </a:t>
            </a:r>
            <a:r>
              <a:rPr lang="en-GB" i="1" dirty="0">
                <a:solidFill>
                  <a:srgbClr val="C00000"/>
                </a:solidFill>
                <a:latin typeface="Arial Narrow" panose="020B0606020202030204" pitchFamily="34" charset="0"/>
                <a:cs typeface="Times New Roman" panose="02020603050405020304" pitchFamily="18" charset="0"/>
              </a:rPr>
              <a:t>‘A literature review of smart warehouse operations management’, Frontiers of Engineering Management</a:t>
            </a:r>
            <a:r>
              <a:rPr lang="en-GB" dirty="0">
                <a:solidFill>
                  <a:srgbClr val="C00000"/>
                </a:solidFill>
                <a:latin typeface="Arial Narrow" panose="020B0606020202030204" pitchFamily="34" charset="0"/>
                <a:cs typeface="Times New Roman" panose="02020603050405020304" pitchFamily="18" charset="0"/>
              </a:rPr>
              <a:t>, 8(4), pp. 509–525</a:t>
            </a:r>
            <a:endParaRPr lang="en-US" dirty="0">
              <a:solidFill>
                <a:srgbClr val="C00000"/>
              </a:solidFill>
              <a:latin typeface="Arial Narrow" panose="020B0606020202030204" pitchFamily="34" charset="0"/>
              <a:cs typeface="Times New Roman" panose="02020603050405020304" pitchFamily="18" charset="0"/>
            </a:endParaRPr>
          </a:p>
          <a:p>
            <a:pPr>
              <a:spcAft>
                <a:spcPts val="600"/>
              </a:spcAft>
            </a:pPr>
            <a:r>
              <a:rPr lang="en-GB" dirty="0">
                <a:solidFill>
                  <a:srgbClr val="C00000"/>
                </a:solidFill>
                <a:latin typeface="Arial Narrow" panose="020B0606020202030204" pitchFamily="34" charset="0"/>
                <a:cs typeface="Times New Roman" panose="02020603050405020304" pitchFamily="18" charset="0"/>
              </a:rPr>
              <a:t>Kevin M. Lynch and Frank C. Park, Modern Robotics Mechanics, Planning, and Control, Cambridge University Press, May 2017</a:t>
            </a:r>
            <a:endParaRPr lang="en-US" dirty="0">
              <a:solidFill>
                <a:srgbClr val="C00000"/>
              </a:solidFill>
              <a:latin typeface="Arial Narrow" panose="020B0606020202030204" pitchFamily="34" charset="0"/>
              <a:cs typeface="Times New Roman" panose="02020603050405020304" pitchFamily="18" charset="0"/>
            </a:endParaRPr>
          </a:p>
          <a:p>
            <a:pPr>
              <a:spcAft>
                <a:spcPts val="600"/>
              </a:spcAft>
            </a:pPr>
            <a:r>
              <a:rPr lang="en-GB" dirty="0" err="1">
                <a:solidFill>
                  <a:srgbClr val="C00000"/>
                </a:solidFill>
                <a:latin typeface="Arial Narrow" panose="020B0606020202030204" pitchFamily="34" charset="0"/>
                <a:cs typeface="Times New Roman" panose="02020603050405020304" pitchFamily="18" charset="0"/>
              </a:rPr>
              <a:t>Nikolaus</a:t>
            </a:r>
            <a:r>
              <a:rPr lang="en-GB" dirty="0">
                <a:solidFill>
                  <a:srgbClr val="C00000"/>
                </a:solidFill>
                <a:latin typeface="Arial Narrow" panose="020B0606020202030204" pitchFamily="34" charset="0"/>
                <a:cs typeface="Times New Roman" panose="02020603050405020304" pitchFamily="18" charset="0"/>
              </a:rPr>
              <a:t> </a:t>
            </a:r>
            <a:r>
              <a:rPr lang="en-GB" dirty="0" err="1">
                <a:solidFill>
                  <a:srgbClr val="C00000"/>
                </a:solidFill>
                <a:latin typeface="Arial Narrow" panose="020B0606020202030204" pitchFamily="34" charset="0"/>
                <a:cs typeface="Times New Roman" panose="02020603050405020304" pitchFamily="18" charset="0"/>
              </a:rPr>
              <a:t>Correll</a:t>
            </a:r>
            <a:r>
              <a:rPr lang="en-GB" dirty="0">
                <a:solidFill>
                  <a:srgbClr val="C00000"/>
                </a:solidFill>
                <a:latin typeface="Arial Narrow" panose="020B0606020202030204" pitchFamily="34" charset="0"/>
                <a:cs typeface="Times New Roman" panose="02020603050405020304" pitchFamily="18" charset="0"/>
              </a:rPr>
              <a:t> et all, Introduction to Autonomous Robots: Mechanisms, Sensors, Actuators, and Algorithms, December, 2021</a:t>
            </a:r>
            <a:endParaRPr lang="en-US" dirty="0">
              <a:solidFill>
                <a:srgbClr val="C00000"/>
              </a:solidFill>
              <a:latin typeface="Arial Narrow" panose="020B0606020202030204" pitchFamily="34" charset="0"/>
              <a:cs typeface="Times New Roman" panose="02020603050405020304" pitchFamily="18" charset="0"/>
            </a:endParaRPr>
          </a:p>
          <a:p>
            <a:pPr>
              <a:spcAft>
                <a:spcPts val="600"/>
              </a:spcAft>
            </a:pPr>
            <a:r>
              <a:rPr lang="en-GB" dirty="0">
                <a:solidFill>
                  <a:srgbClr val="C00000"/>
                </a:solidFill>
                <a:latin typeface="Arial Narrow" panose="020B0606020202030204" pitchFamily="34" charset="0"/>
                <a:cs typeface="Times New Roman" panose="02020603050405020304" pitchFamily="18" charset="0"/>
              </a:rPr>
              <a:t>Eke, C. (2024) ‘Robotic Technology Empowerment: Mitigating Youth Migration for Nigerian Prosperity’, International Journal of Environmental and Maritime Technology (IJEMT), 10(3), pp. 83–93.</a:t>
            </a:r>
            <a:endParaRPr lang="en-US" dirty="0">
              <a:solidFill>
                <a:srgbClr val="C00000"/>
              </a:solidFill>
              <a:latin typeface="Arial Narrow" panose="020B0606020202030204" pitchFamily="34" charset="0"/>
              <a:cs typeface="Times New Roman" panose="02020603050405020304" pitchFamily="18" charset="0"/>
            </a:endParaRPr>
          </a:p>
          <a:p>
            <a:pPr>
              <a:spcAft>
                <a:spcPts val="600"/>
              </a:spcAft>
            </a:pPr>
            <a:r>
              <a:rPr lang="en-GB" dirty="0">
                <a:solidFill>
                  <a:srgbClr val="C00000"/>
                </a:solidFill>
                <a:latin typeface="Arial Narrow" panose="020B0606020202030204" pitchFamily="34" charset="0"/>
                <a:cs typeface="Times New Roman" panose="02020603050405020304" pitchFamily="18" charset="0"/>
              </a:rPr>
              <a:t>Adebayo, A., </a:t>
            </a:r>
            <a:r>
              <a:rPr lang="en-GB" dirty="0" err="1">
                <a:solidFill>
                  <a:srgbClr val="C00000"/>
                </a:solidFill>
                <a:latin typeface="Arial Narrow" panose="020B0606020202030204" pitchFamily="34" charset="0"/>
                <a:cs typeface="Times New Roman" panose="02020603050405020304" pitchFamily="18" charset="0"/>
              </a:rPr>
              <a:t>Olatunji</a:t>
            </a:r>
            <a:r>
              <a:rPr lang="en-GB" dirty="0">
                <a:solidFill>
                  <a:srgbClr val="C00000"/>
                </a:solidFill>
                <a:latin typeface="Arial Narrow" panose="020B0606020202030204" pitchFamily="34" charset="0"/>
                <a:cs typeface="Times New Roman" panose="02020603050405020304" pitchFamily="18" charset="0"/>
              </a:rPr>
              <a:t>, O. and </a:t>
            </a:r>
            <a:r>
              <a:rPr lang="en-GB" dirty="0" err="1">
                <a:solidFill>
                  <a:srgbClr val="C00000"/>
                </a:solidFill>
                <a:latin typeface="Arial Narrow" panose="020B0606020202030204" pitchFamily="34" charset="0"/>
                <a:cs typeface="Times New Roman" panose="02020603050405020304" pitchFamily="18" charset="0"/>
              </a:rPr>
              <a:t>Ogunleye</a:t>
            </a:r>
            <a:r>
              <a:rPr lang="en-GB" dirty="0">
                <a:solidFill>
                  <a:srgbClr val="C00000"/>
                </a:solidFill>
                <a:latin typeface="Arial Narrow" panose="020B0606020202030204" pitchFamily="34" charset="0"/>
                <a:cs typeface="Times New Roman" panose="02020603050405020304" pitchFamily="18" charset="0"/>
              </a:rPr>
              <a:t>, O. (2023) ‘Robotic Warehouse Management Systems: Adaptability in Developing</a:t>
            </a:r>
            <a:endParaRPr lang="en-US" dirty="0">
              <a:solidFill>
                <a:srgbClr val="C00000"/>
              </a:solidFill>
              <a:latin typeface="Arial Narrow" panose="020B0606020202030204" pitchFamily="34" charset="0"/>
              <a:cs typeface="Times New Roman" panose="02020603050405020304" pitchFamily="18" charset="0"/>
            </a:endParaRPr>
          </a:p>
        </p:txBody>
      </p:sp>
      <p:pic>
        <p:nvPicPr>
          <p:cNvPr id="3" name="Picture 2" descr="EIZ Green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5188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1091813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235200"/>
            <a:ext cx="9144000" cy="2387600"/>
          </a:xfrm>
        </p:spPr>
        <p:txBody>
          <a:bodyPr anchor="ctr">
            <a:normAutofit fontScale="90000"/>
          </a:bodyPr>
          <a:lstStyle/>
          <a:p>
            <a:r>
              <a:rPr lang="en-US" b="1" dirty="0">
                <a:solidFill>
                  <a:srgbClr val="FF0000"/>
                </a:solidFill>
                <a:latin typeface="Arial Narrow" panose="020B0606020202030204" pitchFamily="34" charset="0"/>
                <a:cs typeface="Times New Roman" panose="02020603050405020304" pitchFamily="18" charset="0"/>
              </a:rPr>
              <a:t>The End.</a:t>
            </a:r>
            <a:br>
              <a:rPr lang="en-US" b="1" dirty="0">
                <a:solidFill>
                  <a:srgbClr val="FF0000"/>
                </a:solidFill>
                <a:latin typeface="Arial Narrow" panose="020B0606020202030204" pitchFamily="34" charset="0"/>
                <a:cs typeface="Times New Roman" panose="02020603050405020304" pitchFamily="18" charset="0"/>
              </a:rPr>
            </a:br>
            <a:br>
              <a:rPr lang="en-US" b="1" dirty="0">
                <a:solidFill>
                  <a:srgbClr val="FF0000"/>
                </a:solidFill>
                <a:latin typeface="Arial Narrow" panose="020B0606020202030204" pitchFamily="34" charset="0"/>
                <a:cs typeface="Times New Roman" panose="02020603050405020304" pitchFamily="18" charset="0"/>
              </a:rPr>
            </a:br>
            <a:r>
              <a:rPr lang="en-US" b="1" dirty="0">
                <a:solidFill>
                  <a:srgbClr val="C00000"/>
                </a:solidFill>
                <a:latin typeface="Arial Narrow" panose="020B0606020202030204" pitchFamily="34" charset="0"/>
                <a:cs typeface="Times New Roman" panose="02020603050405020304" pitchFamily="18" charset="0"/>
              </a:rPr>
              <a:t>Questions &amp; Discussion</a:t>
            </a:r>
          </a:p>
        </p:txBody>
      </p:sp>
      <p:pic>
        <p:nvPicPr>
          <p:cNvPr id="3" name="Picture 2" descr="EIZ Green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51880"/>
            <a:ext cx="685800" cy="706120"/>
          </a:xfrm>
          <a:prstGeom prst="rect">
            <a:avLst/>
          </a:prstGeom>
          <a:solidFill>
            <a:srgbClr val="FFFF00">
              <a:alpha val="0"/>
            </a:srgbClr>
          </a:solidFill>
          <a:ln>
            <a:noFill/>
          </a:ln>
        </p:spPr>
      </p:pic>
    </p:spTree>
    <p:extLst>
      <p:ext uri="{BB962C8B-B14F-4D97-AF65-F5344CB8AC3E}">
        <p14:creationId xmlns:p14="http://schemas.microsoft.com/office/powerpoint/2010/main" val="3006726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780</TotalTime>
  <Words>1488</Words>
  <Application>Microsoft Office PowerPoint</Application>
  <PresentationFormat>Widescreen</PresentationFormat>
  <Paragraphs>207</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Arial Narrow</vt:lpstr>
      <vt:lpstr>Calibri</vt:lpstr>
      <vt:lpstr>Calibri Light</vt:lpstr>
      <vt:lpstr>Times New Roman</vt:lpstr>
      <vt:lpstr>Wingdings</vt:lpstr>
      <vt:lpstr>Office Theme</vt:lpstr>
      <vt:lpstr>Autonomous Sorting and Transport Robot for African Warehouses and Mines</vt:lpstr>
      <vt:lpstr>PowerPoint Presentation</vt:lpstr>
      <vt:lpstr>Outline of Presentation</vt:lpstr>
      <vt:lpstr>Introduction</vt:lpstr>
      <vt:lpstr>Problem Statement</vt:lpstr>
      <vt:lpstr>PowerPoint Presentation</vt:lpstr>
      <vt:lpstr>Research Aim</vt:lpstr>
      <vt:lpstr>Literature Review</vt:lpstr>
      <vt:lpstr>Methodology</vt:lpstr>
      <vt:lpstr>Proposed Solution (WareHouse)</vt:lpstr>
      <vt:lpstr>PowerPoint Presentation</vt:lpstr>
      <vt:lpstr>Mechanical Design (SolidWorks)</vt:lpstr>
      <vt:lpstr>PowerPoint Presentation</vt:lpstr>
      <vt:lpstr>PowerPoint Presentation</vt:lpstr>
      <vt:lpstr>PowerPoint Presentation</vt:lpstr>
      <vt:lpstr>PowerPoint Presentation</vt:lpstr>
      <vt:lpstr>PowerPoint Presentation</vt:lpstr>
      <vt:lpstr>Expected Impact</vt:lpstr>
      <vt:lpstr>Conclusion</vt:lpstr>
      <vt:lpstr>PowerPoint Presentation</vt:lpstr>
      <vt:lpstr>The End.  Questions &amp;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Autonomous Sorting and Transport Robot for African Warehouses and Mines</dc:title>
  <dc:creator>Aaron Munyanya</dc:creator>
  <cp:lastModifiedBy>Reviewer</cp:lastModifiedBy>
  <cp:revision>54</cp:revision>
  <dcterms:created xsi:type="dcterms:W3CDTF">2026-03-20T14:20:08Z</dcterms:created>
  <dcterms:modified xsi:type="dcterms:W3CDTF">2026-03-29T09:15:52Z</dcterms:modified>
</cp:coreProperties>
</file>