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2"/>
    <p:sldMasterId id="2147483672" r:id="rId3"/>
  </p:sldMasterIdLst>
  <p:notesMasterIdLst>
    <p:notesMasterId r:id="rId19"/>
  </p:notesMasterIdLst>
  <p:handoutMasterIdLst>
    <p:handoutMasterId r:id="rId20"/>
  </p:handoutMasterIdLst>
  <p:sldIdLst>
    <p:sldId id="292" r:id="rId4"/>
    <p:sldId id="297" r:id="rId5"/>
    <p:sldId id="308" r:id="rId6"/>
    <p:sldId id="300" r:id="rId7"/>
    <p:sldId id="301" r:id="rId8"/>
    <p:sldId id="313" r:id="rId9"/>
    <p:sldId id="303" r:id="rId10"/>
    <p:sldId id="307" r:id="rId11"/>
    <p:sldId id="315" r:id="rId12"/>
    <p:sldId id="312" r:id="rId13"/>
    <p:sldId id="314" r:id="rId14"/>
    <p:sldId id="310" r:id="rId15"/>
    <p:sldId id="305" r:id="rId16"/>
    <p:sldId id="311" r:id="rId17"/>
    <p:sldId id="28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A3F"/>
    <a:srgbClr val="0AAA3F"/>
    <a:srgbClr val="0BB945"/>
    <a:srgbClr val="0DE154"/>
    <a:srgbClr val="00D65E"/>
    <a:srgbClr val="00D684"/>
    <a:srgbClr val="00CC99"/>
    <a:srgbClr val="418784"/>
    <a:srgbClr val="0000CC"/>
    <a:srgbClr val="C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3447" autoAdjust="0"/>
  </p:normalViewPr>
  <p:slideViewPr>
    <p:cSldViewPr>
      <p:cViewPr varScale="1">
        <p:scale>
          <a:sx n="82" d="100"/>
          <a:sy n="82" d="100"/>
        </p:scale>
        <p:origin x="413" y="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48" d="100"/>
          <a:sy n="48" d="100"/>
        </p:scale>
        <p:origin x="2752"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A55BAA-3A24-4D17-9116-459148D82A56}" type="doc">
      <dgm:prSet loTypeId="urn:microsoft.com/office/officeart/2005/8/layout/hChevron3" loCatId="process" qsTypeId="urn:microsoft.com/office/officeart/2005/8/quickstyle/simple1" qsCatId="simple" csTypeId="urn:microsoft.com/office/officeart/2005/8/colors/accent1_2" csCatId="accent1"/>
      <dgm:spPr/>
      <dgm:t>
        <a:bodyPr/>
        <a:lstStyle/>
        <a:p>
          <a:endParaRPr lang="en-US"/>
        </a:p>
      </dgm:t>
    </dgm:pt>
    <dgm:pt modelId="{2F938CAB-BF8C-4C03-A1E4-8869E6CF69FF}">
      <dgm:prSet/>
      <dgm:spPr/>
      <dgm:t>
        <a:bodyPr/>
        <a:lstStyle/>
        <a:p>
          <a:r>
            <a:rPr lang="en-ZM"/>
            <a:t>A</a:t>
          </a:r>
          <a:r>
            <a:rPr lang="en-US"/>
            <a:t>I</a:t>
          </a:r>
          <a:r>
            <a:rPr lang="en-ZM"/>
            <a:t> is becoming an important support tool in modern Air Traffic Management.</a:t>
          </a:r>
          <a:endParaRPr lang="en-US"/>
        </a:p>
      </dgm:t>
    </dgm:pt>
    <dgm:pt modelId="{19BE8AAD-B8BD-41C6-A26A-6BFE9BC7E757}" type="parTrans" cxnId="{931B3496-B99C-4D14-84AA-8158E2CDFFEF}">
      <dgm:prSet/>
      <dgm:spPr/>
      <dgm:t>
        <a:bodyPr/>
        <a:lstStyle/>
        <a:p>
          <a:endParaRPr lang="en-US"/>
        </a:p>
      </dgm:t>
    </dgm:pt>
    <dgm:pt modelId="{F30C7DD4-9A52-47C3-93D6-F3EB33FD496C}" type="sibTrans" cxnId="{931B3496-B99C-4D14-84AA-8158E2CDFFEF}">
      <dgm:prSet/>
      <dgm:spPr/>
      <dgm:t>
        <a:bodyPr/>
        <a:lstStyle/>
        <a:p>
          <a:endParaRPr lang="en-US"/>
        </a:p>
      </dgm:t>
    </dgm:pt>
    <dgm:pt modelId="{DF6C19DF-4090-4936-BEB7-CA03FD80DD9A}">
      <dgm:prSet/>
      <dgm:spPr/>
      <dgm:t>
        <a:bodyPr/>
        <a:lstStyle/>
        <a:p>
          <a:r>
            <a:rPr lang="en-ZM"/>
            <a:t>AI will</a:t>
          </a:r>
          <a:r>
            <a:rPr lang="en-US"/>
            <a:t>:</a:t>
          </a:r>
        </a:p>
      </dgm:t>
    </dgm:pt>
    <dgm:pt modelId="{2DF20E5F-59DF-454A-A7CE-642FB5CE7ABE}" type="parTrans" cxnId="{4D902B94-7319-4700-94C6-4D953B1554F4}">
      <dgm:prSet/>
      <dgm:spPr/>
      <dgm:t>
        <a:bodyPr/>
        <a:lstStyle/>
        <a:p>
          <a:endParaRPr lang="en-US"/>
        </a:p>
      </dgm:t>
    </dgm:pt>
    <dgm:pt modelId="{74C80CEE-00D8-4ADB-A30A-0F0DBBE5D71A}" type="sibTrans" cxnId="{4D902B94-7319-4700-94C6-4D953B1554F4}">
      <dgm:prSet/>
      <dgm:spPr/>
      <dgm:t>
        <a:bodyPr/>
        <a:lstStyle/>
        <a:p>
          <a:endParaRPr lang="en-US"/>
        </a:p>
      </dgm:t>
    </dgm:pt>
    <dgm:pt modelId="{F1B50623-F1E7-40F1-9F84-EDD67AD42521}">
      <dgm:prSet/>
      <dgm:spPr/>
      <dgm:t>
        <a:bodyPr/>
        <a:lstStyle/>
        <a:p>
          <a:r>
            <a:rPr lang="en-ZM"/>
            <a:t>Enhance operational efficiency</a:t>
          </a:r>
          <a:endParaRPr lang="en-US"/>
        </a:p>
      </dgm:t>
    </dgm:pt>
    <dgm:pt modelId="{22305AB8-5A17-420C-9AE9-374C85E0C927}" type="parTrans" cxnId="{2692A97B-0F2C-47B6-98EA-772C082CF0B7}">
      <dgm:prSet/>
      <dgm:spPr/>
      <dgm:t>
        <a:bodyPr/>
        <a:lstStyle/>
        <a:p>
          <a:endParaRPr lang="en-US"/>
        </a:p>
      </dgm:t>
    </dgm:pt>
    <dgm:pt modelId="{B54947DE-1D95-4DE4-8541-C993CD5A07F7}" type="sibTrans" cxnId="{2692A97B-0F2C-47B6-98EA-772C082CF0B7}">
      <dgm:prSet/>
      <dgm:spPr/>
      <dgm:t>
        <a:bodyPr/>
        <a:lstStyle/>
        <a:p>
          <a:endParaRPr lang="en-US"/>
        </a:p>
      </dgm:t>
    </dgm:pt>
    <dgm:pt modelId="{E640AAB8-D249-49B6-8A48-341C67B2C346}">
      <dgm:prSet/>
      <dgm:spPr/>
      <dgm:t>
        <a:bodyPr/>
        <a:lstStyle/>
        <a:p>
          <a:r>
            <a:rPr lang="en-ZM"/>
            <a:t>Improve safety</a:t>
          </a:r>
          <a:endParaRPr lang="en-US"/>
        </a:p>
      </dgm:t>
    </dgm:pt>
    <dgm:pt modelId="{D3FBB67B-E33B-4091-A7B9-42CE6CCFF9DD}" type="parTrans" cxnId="{39C2634E-BF6B-422D-8328-A828030B3294}">
      <dgm:prSet/>
      <dgm:spPr/>
      <dgm:t>
        <a:bodyPr/>
        <a:lstStyle/>
        <a:p>
          <a:endParaRPr lang="en-US"/>
        </a:p>
      </dgm:t>
    </dgm:pt>
    <dgm:pt modelId="{A8B4AC2D-F532-4A9A-AA31-E759BC9B704D}" type="sibTrans" cxnId="{39C2634E-BF6B-422D-8328-A828030B3294}">
      <dgm:prSet/>
      <dgm:spPr/>
      <dgm:t>
        <a:bodyPr/>
        <a:lstStyle/>
        <a:p>
          <a:endParaRPr lang="en-US"/>
        </a:p>
      </dgm:t>
    </dgm:pt>
    <dgm:pt modelId="{8DE269B8-2EAC-4CDE-A003-411A78314FC4}">
      <dgm:prSet/>
      <dgm:spPr/>
      <dgm:t>
        <a:bodyPr/>
        <a:lstStyle/>
        <a:p>
          <a:r>
            <a:rPr lang="en-ZM"/>
            <a:t>Support controllers in complex airspace</a:t>
          </a:r>
          <a:endParaRPr lang="en-US"/>
        </a:p>
      </dgm:t>
    </dgm:pt>
    <dgm:pt modelId="{03C05CE3-E7DD-41BB-A131-11003B6270FA}" type="parTrans" cxnId="{73A28CC2-14A8-45AC-BCC1-A0D3A8793EF1}">
      <dgm:prSet/>
      <dgm:spPr/>
      <dgm:t>
        <a:bodyPr/>
        <a:lstStyle/>
        <a:p>
          <a:endParaRPr lang="en-US"/>
        </a:p>
      </dgm:t>
    </dgm:pt>
    <dgm:pt modelId="{F1092773-34BA-4961-A44F-86AE33C7A08F}" type="sibTrans" cxnId="{73A28CC2-14A8-45AC-BCC1-A0D3A8793EF1}">
      <dgm:prSet/>
      <dgm:spPr/>
      <dgm:t>
        <a:bodyPr/>
        <a:lstStyle/>
        <a:p>
          <a:endParaRPr lang="en-US"/>
        </a:p>
      </dgm:t>
    </dgm:pt>
    <dgm:pt modelId="{0CC56EA0-0444-452F-B5FD-F1E8FB82CD93}" type="pres">
      <dgm:prSet presAssocID="{10A55BAA-3A24-4D17-9116-459148D82A56}" presName="Name0" presStyleCnt="0">
        <dgm:presLayoutVars>
          <dgm:dir/>
          <dgm:resizeHandles val="exact"/>
        </dgm:presLayoutVars>
      </dgm:prSet>
      <dgm:spPr/>
    </dgm:pt>
    <dgm:pt modelId="{FD318C9A-C688-4831-8AD3-B90C8148AA50}" type="pres">
      <dgm:prSet presAssocID="{2F938CAB-BF8C-4C03-A1E4-8869E6CF69FF}" presName="parAndChTx" presStyleLbl="node1" presStyleIdx="0" presStyleCnt="2">
        <dgm:presLayoutVars>
          <dgm:bulletEnabled val="1"/>
        </dgm:presLayoutVars>
      </dgm:prSet>
      <dgm:spPr/>
    </dgm:pt>
    <dgm:pt modelId="{D8DA175E-67FB-4859-80DB-228B9EC37205}" type="pres">
      <dgm:prSet presAssocID="{F30C7DD4-9A52-47C3-93D6-F3EB33FD496C}" presName="parAndChSpace" presStyleCnt="0"/>
      <dgm:spPr/>
    </dgm:pt>
    <dgm:pt modelId="{FB25755D-8B23-4760-97C8-C84204E4C361}" type="pres">
      <dgm:prSet presAssocID="{DF6C19DF-4090-4936-BEB7-CA03FD80DD9A}" presName="parAndChTx" presStyleLbl="node1" presStyleIdx="1" presStyleCnt="2">
        <dgm:presLayoutVars>
          <dgm:bulletEnabled val="1"/>
        </dgm:presLayoutVars>
      </dgm:prSet>
      <dgm:spPr/>
    </dgm:pt>
  </dgm:ptLst>
  <dgm:cxnLst>
    <dgm:cxn modelId="{515A9C21-D04D-43CC-9656-F50DC97966DA}" type="presOf" srcId="{2F938CAB-BF8C-4C03-A1E4-8869E6CF69FF}" destId="{FD318C9A-C688-4831-8AD3-B90C8148AA50}" srcOrd="0" destOrd="0" presId="urn:microsoft.com/office/officeart/2005/8/layout/hChevron3"/>
    <dgm:cxn modelId="{89C23344-1C3D-4922-9F79-EDA69E36D6BC}" type="presOf" srcId="{8DE269B8-2EAC-4CDE-A003-411A78314FC4}" destId="{FB25755D-8B23-4760-97C8-C84204E4C361}" srcOrd="0" destOrd="3" presId="urn:microsoft.com/office/officeart/2005/8/layout/hChevron3"/>
    <dgm:cxn modelId="{2DC25E44-4156-46A1-AF3D-137363F53182}" type="presOf" srcId="{DF6C19DF-4090-4936-BEB7-CA03FD80DD9A}" destId="{FB25755D-8B23-4760-97C8-C84204E4C361}" srcOrd="0" destOrd="0" presId="urn:microsoft.com/office/officeart/2005/8/layout/hChevron3"/>
    <dgm:cxn modelId="{B55B4A69-D18C-4066-BFE0-8A22E1920E98}" type="presOf" srcId="{E640AAB8-D249-49B6-8A48-341C67B2C346}" destId="{FB25755D-8B23-4760-97C8-C84204E4C361}" srcOrd="0" destOrd="2" presId="urn:microsoft.com/office/officeart/2005/8/layout/hChevron3"/>
    <dgm:cxn modelId="{39C2634E-BF6B-422D-8328-A828030B3294}" srcId="{DF6C19DF-4090-4936-BEB7-CA03FD80DD9A}" destId="{E640AAB8-D249-49B6-8A48-341C67B2C346}" srcOrd="1" destOrd="0" parTransId="{D3FBB67B-E33B-4091-A7B9-42CE6CCFF9DD}" sibTransId="{A8B4AC2D-F532-4A9A-AA31-E759BC9B704D}"/>
    <dgm:cxn modelId="{2692A97B-0F2C-47B6-98EA-772C082CF0B7}" srcId="{DF6C19DF-4090-4936-BEB7-CA03FD80DD9A}" destId="{F1B50623-F1E7-40F1-9F84-EDD67AD42521}" srcOrd="0" destOrd="0" parTransId="{22305AB8-5A17-420C-9AE9-374C85E0C927}" sibTransId="{B54947DE-1D95-4DE4-8541-C993CD5A07F7}"/>
    <dgm:cxn modelId="{B686D583-1DA3-485E-94CB-393C5F8CC9D2}" type="presOf" srcId="{F1B50623-F1E7-40F1-9F84-EDD67AD42521}" destId="{FB25755D-8B23-4760-97C8-C84204E4C361}" srcOrd="0" destOrd="1" presId="urn:microsoft.com/office/officeart/2005/8/layout/hChevron3"/>
    <dgm:cxn modelId="{4D902B94-7319-4700-94C6-4D953B1554F4}" srcId="{10A55BAA-3A24-4D17-9116-459148D82A56}" destId="{DF6C19DF-4090-4936-BEB7-CA03FD80DD9A}" srcOrd="1" destOrd="0" parTransId="{2DF20E5F-59DF-454A-A7CE-642FB5CE7ABE}" sibTransId="{74C80CEE-00D8-4ADB-A30A-0F0DBBE5D71A}"/>
    <dgm:cxn modelId="{931B3496-B99C-4D14-84AA-8158E2CDFFEF}" srcId="{10A55BAA-3A24-4D17-9116-459148D82A56}" destId="{2F938CAB-BF8C-4C03-A1E4-8869E6CF69FF}" srcOrd="0" destOrd="0" parTransId="{19BE8AAD-B8BD-41C6-A26A-6BFE9BC7E757}" sibTransId="{F30C7DD4-9A52-47C3-93D6-F3EB33FD496C}"/>
    <dgm:cxn modelId="{5C64F0B1-95F9-4B77-8587-5C5480DBBCD6}" type="presOf" srcId="{10A55BAA-3A24-4D17-9116-459148D82A56}" destId="{0CC56EA0-0444-452F-B5FD-F1E8FB82CD93}" srcOrd="0" destOrd="0" presId="urn:microsoft.com/office/officeart/2005/8/layout/hChevron3"/>
    <dgm:cxn modelId="{73A28CC2-14A8-45AC-BCC1-A0D3A8793EF1}" srcId="{DF6C19DF-4090-4936-BEB7-CA03FD80DD9A}" destId="{8DE269B8-2EAC-4CDE-A003-411A78314FC4}" srcOrd="2" destOrd="0" parTransId="{03C05CE3-E7DD-41BB-A131-11003B6270FA}" sibTransId="{F1092773-34BA-4961-A44F-86AE33C7A08F}"/>
    <dgm:cxn modelId="{0DA22C68-86FE-4D9B-9F3C-6146422C503D}" type="presParOf" srcId="{0CC56EA0-0444-452F-B5FD-F1E8FB82CD93}" destId="{FD318C9A-C688-4831-8AD3-B90C8148AA50}" srcOrd="0" destOrd="0" presId="urn:microsoft.com/office/officeart/2005/8/layout/hChevron3"/>
    <dgm:cxn modelId="{88625E50-DFAB-4EAF-8D53-3F1D957381F3}" type="presParOf" srcId="{0CC56EA0-0444-452F-B5FD-F1E8FB82CD93}" destId="{D8DA175E-67FB-4859-80DB-228B9EC37205}" srcOrd="1" destOrd="0" presId="urn:microsoft.com/office/officeart/2005/8/layout/hChevron3"/>
    <dgm:cxn modelId="{93D18CD5-25B0-48D3-88FD-9A71DB4094A9}" type="presParOf" srcId="{0CC56EA0-0444-452F-B5FD-F1E8FB82CD93}" destId="{FB25755D-8B23-4760-97C8-C84204E4C361}" srcOrd="2"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318C9A-C688-4831-8AD3-B90C8148AA50}">
      <dsp:nvSpPr>
        <dsp:cNvPr id="0" name=""/>
        <dsp:cNvSpPr/>
      </dsp:nvSpPr>
      <dsp:spPr>
        <a:xfrm>
          <a:off x="5715" y="82420"/>
          <a:ext cx="4057650" cy="3246120"/>
        </a:xfrm>
        <a:prstGeom prst="homePlate">
          <a:avLst>
            <a:gd name="adj" fmla="val 2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145" tIns="71120" rIns="572580" bIns="71120" numCol="1" spcCol="1270" anchor="ctr" anchorCtr="0">
          <a:noAutofit/>
        </a:bodyPr>
        <a:lstStyle/>
        <a:p>
          <a:pPr marL="0" lvl="0" indent="0" algn="ctr" defTabSz="1244600">
            <a:lnSpc>
              <a:spcPct val="90000"/>
            </a:lnSpc>
            <a:spcBef>
              <a:spcPct val="0"/>
            </a:spcBef>
            <a:spcAft>
              <a:spcPct val="35000"/>
            </a:spcAft>
            <a:buNone/>
          </a:pPr>
          <a:r>
            <a:rPr lang="en-ZM" sz="2800" kern="1200"/>
            <a:t>A</a:t>
          </a:r>
          <a:r>
            <a:rPr lang="en-US" sz="2800" kern="1200"/>
            <a:t>I</a:t>
          </a:r>
          <a:r>
            <a:rPr lang="en-ZM" sz="2800" kern="1200"/>
            <a:t> is becoming an important support tool in modern Air Traffic Management.</a:t>
          </a:r>
          <a:endParaRPr lang="en-US" sz="2800" kern="1200"/>
        </a:p>
      </dsp:txBody>
      <dsp:txXfrm>
        <a:off x="5715" y="82420"/>
        <a:ext cx="3651885" cy="3246120"/>
      </dsp:txXfrm>
    </dsp:sp>
    <dsp:sp modelId="{FB25755D-8B23-4760-97C8-C84204E4C361}">
      <dsp:nvSpPr>
        <dsp:cNvPr id="0" name=""/>
        <dsp:cNvSpPr/>
      </dsp:nvSpPr>
      <dsp:spPr>
        <a:xfrm>
          <a:off x="3251835" y="82420"/>
          <a:ext cx="4057650" cy="3246120"/>
        </a:xfrm>
        <a:prstGeom prst="chevron">
          <a:avLst>
            <a:gd name="adj" fmla="val 2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145" tIns="71120" rIns="143145" bIns="71120" numCol="1" spcCol="1270" anchor="t" anchorCtr="0">
          <a:noAutofit/>
        </a:bodyPr>
        <a:lstStyle/>
        <a:p>
          <a:pPr marL="0" lvl="0" indent="0" algn="l" defTabSz="1244600">
            <a:lnSpc>
              <a:spcPct val="90000"/>
            </a:lnSpc>
            <a:spcBef>
              <a:spcPct val="0"/>
            </a:spcBef>
            <a:spcAft>
              <a:spcPct val="35000"/>
            </a:spcAft>
            <a:buNone/>
          </a:pPr>
          <a:r>
            <a:rPr lang="en-ZM" sz="2800" kern="1200"/>
            <a:t>AI will</a:t>
          </a:r>
          <a:r>
            <a:rPr lang="en-US" sz="2800" kern="1200"/>
            <a:t>:</a:t>
          </a:r>
        </a:p>
        <a:p>
          <a:pPr marL="228600" lvl="1" indent="-228600" algn="l" defTabSz="977900">
            <a:lnSpc>
              <a:spcPct val="90000"/>
            </a:lnSpc>
            <a:spcBef>
              <a:spcPct val="0"/>
            </a:spcBef>
            <a:spcAft>
              <a:spcPct val="15000"/>
            </a:spcAft>
            <a:buChar char="•"/>
          </a:pPr>
          <a:r>
            <a:rPr lang="en-ZM" sz="2200" kern="1200"/>
            <a:t>Enhance operational efficiency</a:t>
          </a:r>
          <a:endParaRPr lang="en-US" sz="2200" kern="1200"/>
        </a:p>
        <a:p>
          <a:pPr marL="228600" lvl="1" indent="-228600" algn="l" defTabSz="977900">
            <a:lnSpc>
              <a:spcPct val="90000"/>
            </a:lnSpc>
            <a:spcBef>
              <a:spcPct val="0"/>
            </a:spcBef>
            <a:spcAft>
              <a:spcPct val="15000"/>
            </a:spcAft>
            <a:buChar char="•"/>
          </a:pPr>
          <a:r>
            <a:rPr lang="en-ZM" sz="2200" kern="1200"/>
            <a:t>Improve safety</a:t>
          </a:r>
          <a:endParaRPr lang="en-US" sz="2200" kern="1200"/>
        </a:p>
        <a:p>
          <a:pPr marL="228600" lvl="1" indent="-228600" algn="l" defTabSz="977900">
            <a:lnSpc>
              <a:spcPct val="90000"/>
            </a:lnSpc>
            <a:spcBef>
              <a:spcPct val="0"/>
            </a:spcBef>
            <a:spcAft>
              <a:spcPct val="15000"/>
            </a:spcAft>
            <a:buChar char="•"/>
          </a:pPr>
          <a:r>
            <a:rPr lang="en-ZM" sz="2200" kern="1200"/>
            <a:t>Support controllers in complex airspace</a:t>
          </a:r>
          <a:endParaRPr lang="en-US" sz="2200" kern="1200"/>
        </a:p>
      </dsp:txBody>
      <dsp:txXfrm>
        <a:off x="4063365" y="82420"/>
        <a:ext cx="2434590" cy="324612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927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2E971B-3D69-4AB9-A68F-D91977402CFF}" type="datetimeFigureOut">
              <a:rPr lang="en-US" smtClean="0"/>
              <a:t>4/2/2026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E45C95-29BE-4CC5-9B52-8991A9B030C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M" dirty="0"/>
          </a:p>
        </p:txBody>
      </p:sp>
      <p:sp>
        <p:nvSpPr>
          <p:cNvPr id="4" name="Slide Number Placeholder 3"/>
          <p:cNvSpPr>
            <a:spLocks noGrp="1"/>
          </p:cNvSpPr>
          <p:nvPr>
            <p:ph type="sldNum" sz="quarter" idx="5"/>
          </p:nvPr>
        </p:nvSpPr>
        <p:spPr/>
        <p:txBody>
          <a:bodyPr/>
          <a:lstStyle/>
          <a:p>
            <a:fld id="{E0E45C95-29BE-4CC5-9B52-8991A9B030C9}" type="slidenum">
              <a:rPr lang="en-US" smtClean="0"/>
              <a:t>9</a:t>
            </a:fld>
            <a:endParaRPr lang="en-US"/>
          </a:p>
        </p:txBody>
      </p:sp>
    </p:spTree>
    <p:extLst>
      <p:ext uri="{BB962C8B-B14F-4D97-AF65-F5344CB8AC3E}">
        <p14:creationId xmlns:p14="http://schemas.microsoft.com/office/powerpoint/2010/main" val="1760369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B79C7E-651F-4764-BE99-ED733DB576F9}" type="datetime1">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03BB4BE-4BDE-4D93-8734-1882948AA0CA}" type="datetime1">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F3A580-41DD-497C-8D17-644BD95BA0D7}" type="datetime1">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878FDF-F32B-4896-A117-57C7B452747F}" type="datetime1">
              <a:rPr lang="en-US" smtClean="0"/>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CF458B-ABBF-4562-A322-E8B51D25B331}" type="datetime1">
              <a:rPr lang="en-US" smtClean="0"/>
              <a:t>4/2/2026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7AE4CC-458E-4F2A-8353-F800115E639D}" type="datetime1">
              <a:rPr lang="en-US" smtClean="0"/>
              <a:t>4/2/2026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A5229-89F2-4CBE-BB71-35797FEB5CF0}" type="datetime1">
              <a:rPr lang="en-US" smtClean="0"/>
              <a:t>4/2/2026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2E6752-119A-4860-9BE1-E12AA80957CE}" type="datetime1">
              <a:rPr lang="en-US" smtClean="0"/>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D93D6A-CCA8-4639-9593-F483E0874C87}" type="datetime1">
              <a:rPr lang="en-US" smtClean="0"/>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512758-B7F1-4409-98DB-482703490A44}" type="datetime1">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802BEC-2AB8-40FD-9D42-427AF5296A11}" type="datetime1">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20396185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pPr marL="0" marR="0" lvl="0" indent="0" defTabSz="914400" rtl="0" eaLnBrk="1" fontAlgn="auto" latinLnBrk="0" hangingPunct="1">
              <a:lnSpc>
                <a:spcPct val="100000"/>
              </a:lnSpc>
              <a:spcBef>
                <a:spcPts val="0"/>
              </a:spcBef>
              <a:spcAft>
                <a:spcPts val="1200"/>
              </a:spcAft>
              <a:tabLst/>
              <a:defRPr/>
            </a:pPr>
            <a:r>
              <a:rPr kumimoji="0" lang="en-GB" sz="3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OUTLINE</a:t>
            </a:r>
            <a:br>
              <a:rPr kumimoji="0" lang="en-GB" sz="3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br>
            <a:endParaRPr lang="en-US" dirty="0"/>
          </a:p>
        </p:txBody>
      </p:sp>
      <p:sp>
        <p:nvSpPr>
          <p:cNvPr id="3" name="Content Placeholder 2"/>
          <p:cNvSpPr>
            <a:spLocks noGrp="1"/>
          </p:cNvSpPr>
          <p:nvPr>
            <p:ph idx="1" hasCustomPrompt="1"/>
          </p:nvPr>
        </p:nvSpPr>
        <p:spPr/>
        <p:txBody>
          <a:bodyPr/>
          <a:lstStyle/>
          <a:p>
            <a:pPr marL="533400" marR="0" lvl="0" indent="-5334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Introduction</a:t>
            </a:r>
          </a:p>
          <a:p>
            <a:pPr marL="533400" marR="0" lvl="0" indent="-5334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Objectives</a:t>
            </a:r>
          </a:p>
          <a:p>
            <a:pPr marL="533400" marR="0" lvl="0" indent="-5334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Artificial Intelligence</a:t>
            </a:r>
          </a:p>
          <a:p>
            <a:pPr marL="533400" marR="0" lvl="0" indent="-5334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Air Traffic Management System</a:t>
            </a:r>
          </a:p>
          <a:p>
            <a:pPr marL="533400" marR="0" lvl="0" indent="-5334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Benefits of AI</a:t>
            </a:r>
          </a:p>
          <a:p>
            <a:pPr marL="533400" marR="0" lvl="0" indent="-5334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Challenges</a:t>
            </a:r>
          </a:p>
          <a:p>
            <a:pPr marL="533400" marR="0" lvl="0" indent="-5334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Conclusion</a:t>
            </a:r>
          </a:p>
        </p:txBody>
      </p:sp>
      <p:sp>
        <p:nvSpPr>
          <p:cNvPr id="4" name="Date Placeholder 3"/>
          <p:cNvSpPr>
            <a:spLocks noGrp="1"/>
          </p:cNvSpPr>
          <p:nvPr>
            <p:ph type="dt" sz="half" idx="10"/>
          </p:nvPr>
        </p:nvSpPr>
        <p:spPr/>
        <p:txBody>
          <a:bodyPr/>
          <a:lstStyle/>
          <a:p>
            <a:fld id="{38BB0B36-AA96-404D-84C9-7784A9D4818E}"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852807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BB0B36-AA96-404D-84C9-7784A9D4818E}"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705036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BB0B36-AA96-404D-84C9-7784A9D4818E}" type="datetimeFigureOut">
              <a:rPr lang="en-US" smtClean="0"/>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441684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BB0B36-AA96-404D-84C9-7784A9D4818E}" type="datetimeFigureOut">
              <a:rPr lang="en-US" smtClean="0"/>
              <a:t>4/2/2026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18391266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BB0B36-AA96-404D-84C9-7784A9D4818E}" type="datetimeFigureOut">
              <a:rPr lang="en-US" smtClean="0"/>
              <a:t>4/2/2026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975283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B0B36-AA96-404D-84C9-7784A9D4818E}" type="datetimeFigureOut">
              <a:rPr lang="en-US" smtClean="0"/>
              <a:t>4/2/2026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37518922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BB0B36-AA96-404D-84C9-7784A9D4818E}" type="datetimeFigureOut">
              <a:rPr lang="en-US" smtClean="0"/>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4256210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BB0B36-AA96-404D-84C9-7784A9D4818E}" type="datetimeFigureOut">
              <a:rPr lang="en-US" smtClean="0"/>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883893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3761270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1958993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EC7F1-9CA6-1964-D950-AC17074092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M"/>
          </a:p>
        </p:txBody>
      </p:sp>
      <p:sp>
        <p:nvSpPr>
          <p:cNvPr id="3" name="Subtitle 2">
            <a:extLst>
              <a:ext uri="{FF2B5EF4-FFF2-40B4-BE49-F238E27FC236}">
                <a16:creationId xmlns:a16="http://schemas.microsoft.com/office/drawing/2014/main" id="{D4646B81-F5BF-28ED-8D38-03762C7995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M"/>
          </a:p>
        </p:txBody>
      </p:sp>
      <p:sp>
        <p:nvSpPr>
          <p:cNvPr id="4" name="Date Placeholder 3">
            <a:extLst>
              <a:ext uri="{FF2B5EF4-FFF2-40B4-BE49-F238E27FC236}">
                <a16:creationId xmlns:a16="http://schemas.microsoft.com/office/drawing/2014/main" id="{AE5A1D98-97EE-685E-0DAE-1393A61A4DFE}"/>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5" name="Footer Placeholder 4">
            <a:extLst>
              <a:ext uri="{FF2B5EF4-FFF2-40B4-BE49-F238E27FC236}">
                <a16:creationId xmlns:a16="http://schemas.microsoft.com/office/drawing/2014/main" id="{D1D9F6FC-4922-8FBF-C78A-1EBE2D6AB31B}"/>
              </a:ext>
            </a:extLst>
          </p:cNvPr>
          <p:cNvSpPr>
            <a:spLocks noGrp="1"/>
          </p:cNvSpPr>
          <p:nvPr>
            <p:ph type="ftr" sz="quarter" idx="11"/>
          </p:nvPr>
        </p:nvSpPr>
        <p:spPr/>
        <p:txBody>
          <a:bodyPr/>
          <a:lstStyle/>
          <a:p>
            <a:endParaRPr lang="en-ZM"/>
          </a:p>
        </p:txBody>
      </p:sp>
      <p:sp>
        <p:nvSpPr>
          <p:cNvPr id="6" name="Slide Number Placeholder 5">
            <a:extLst>
              <a:ext uri="{FF2B5EF4-FFF2-40B4-BE49-F238E27FC236}">
                <a16:creationId xmlns:a16="http://schemas.microsoft.com/office/drawing/2014/main" id="{F57FE4FB-0FFA-E787-8D45-E770F5038F2A}"/>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2375983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377B0-76D8-E0A1-19C6-5E6C3ECAB3AA}"/>
              </a:ext>
            </a:extLst>
          </p:cNvPr>
          <p:cNvSpPr>
            <a:spLocks noGrp="1"/>
          </p:cNvSpPr>
          <p:nvPr>
            <p:ph type="title"/>
          </p:nvPr>
        </p:nvSpPr>
        <p:spPr/>
        <p:txBody>
          <a:bodyPr/>
          <a:lstStyle/>
          <a:p>
            <a:r>
              <a:rPr lang="en-US"/>
              <a:t>Click to edit Master title style</a:t>
            </a:r>
            <a:endParaRPr lang="en-ZM"/>
          </a:p>
        </p:txBody>
      </p:sp>
      <p:sp>
        <p:nvSpPr>
          <p:cNvPr id="3" name="Content Placeholder 2">
            <a:extLst>
              <a:ext uri="{FF2B5EF4-FFF2-40B4-BE49-F238E27FC236}">
                <a16:creationId xmlns:a16="http://schemas.microsoft.com/office/drawing/2014/main" id="{A34E5D45-C3F8-C92F-90BA-2AC8AAFC6C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Date Placeholder 3">
            <a:extLst>
              <a:ext uri="{FF2B5EF4-FFF2-40B4-BE49-F238E27FC236}">
                <a16:creationId xmlns:a16="http://schemas.microsoft.com/office/drawing/2014/main" id="{CAC625E9-7948-A07A-5BF4-631B0721892A}"/>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5" name="Footer Placeholder 4">
            <a:extLst>
              <a:ext uri="{FF2B5EF4-FFF2-40B4-BE49-F238E27FC236}">
                <a16:creationId xmlns:a16="http://schemas.microsoft.com/office/drawing/2014/main" id="{C02AE3E8-631F-D3FE-3050-E6B47FD8B49F}"/>
              </a:ext>
            </a:extLst>
          </p:cNvPr>
          <p:cNvSpPr>
            <a:spLocks noGrp="1"/>
          </p:cNvSpPr>
          <p:nvPr>
            <p:ph type="ftr" sz="quarter" idx="11"/>
          </p:nvPr>
        </p:nvSpPr>
        <p:spPr/>
        <p:txBody>
          <a:bodyPr/>
          <a:lstStyle/>
          <a:p>
            <a:endParaRPr lang="en-ZM"/>
          </a:p>
        </p:txBody>
      </p:sp>
      <p:sp>
        <p:nvSpPr>
          <p:cNvPr id="6" name="Slide Number Placeholder 5">
            <a:extLst>
              <a:ext uri="{FF2B5EF4-FFF2-40B4-BE49-F238E27FC236}">
                <a16:creationId xmlns:a16="http://schemas.microsoft.com/office/drawing/2014/main" id="{0222AAF6-82AB-C48C-BABA-317B4A72EA08}"/>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1397142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A0278-0798-62DB-CCDA-DA11F8E962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M"/>
          </a:p>
        </p:txBody>
      </p:sp>
      <p:sp>
        <p:nvSpPr>
          <p:cNvPr id="3" name="Text Placeholder 2">
            <a:extLst>
              <a:ext uri="{FF2B5EF4-FFF2-40B4-BE49-F238E27FC236}">
                <a16:creationId xmlns:a16="http://schemas.microsoft.com/office/drawing/2014/main" id="{50C98160-4D72-A64F-623B-D2238ED372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2E0AAB-D0B7-05CD-9367-76931C64BC20}"/>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5" name="Footer Placeholder 4">
            <a:extLst>
              <a:ext uri="{FF2B5EF4-FFF2-40B4-BE49-F238E27FC236}">
                <a16:creationId xmlns:a16="http://schemas.microsoft.com/office/drawing/2014/main" id="{6CE3D00F-37EF-F6F3-4862-1FF91021557B}"/>
              </a:ext>
            </a:extLst>
          </p:cNvPr>
          <p:cNvSpPr>
            <a:spLocks noGrp="1"/>
          </p:cNvSpPr>
          <p:nvPr>
            <p:ph type="ftr" sz="quarter" idx="11"/>
          </p:nvPr>
        </p:nvSpPr>
        <p:spPr/>
        <p:txBody>
          <a:bodyPr/>
          <a:lstStyle/>
          <a:p>
            <a:endParaRPr lang="en-ZM"/>
          </a:p>
        </p:txBody>
      </p:sp>
      <p:sp>
        <p:nvSpPr>
          <p:cNvPr id="6" name="Slide Number Placeholder 5">
            <a:extLst>
              <a:ext uri="{FF2B5EF4-FFF2-40B4-BE49-F238E27FC236}">
                <a16:creationId xmlns:a16="http://schemas.microsoft.com/office/drawing/2014/main" id="{987D907A-C261-AD86-DD5E-2EF1B9D05D92}"/>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18860183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99BDD-A72C-EDBF-2655-EC8B5F4EC689}"/>
              </a:ext>
            </a:extLst>
          </p:cNvPr>
          <p:cNvSpPr>
            <a:spLocks noGrp="1"/>
          </p:cNvSpPr>
          <p:nvPr>
            <p:ph type="title"/>
          </p:nvPr>
        </p:nvSpPr>
        <p:spPr/>
        <p:txBody>
          <a:bodyPr/>
          <a:lstStyle/>
          <a:p>
            <a:r>
              <a:rPr lang="en-US"/>
              <a:t>Click to edit Master title style</a:t>
            </a:r>
            <a:endParaRPr lang="en-ZM"/>
          </a:p>
        </p:txBody>
      </p:sp>
      <p:sp>
        <p:nvSpPr>
          <p:cNvPr id="3" name="Content Placeholder 2">
            <a:extLst>
              <a:ext uri="{FF2B5EF4-FFF2-40B4-BE49-F238E27FC236}">
                <a16:creationId xmlns:a16="http://schemas.microsoft.com/office/drawing/2014/main" id="{FCE68CD8-B553-CC41-DB62-81311809AE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Content Placeholder 3">
            <a:extLst>
              <a:ext uri="{FF2B5EF4-FFF2-40B4-BE49-F238E27FC236}">
                <a16:creationId xmlns:a16="http://schemas.microsoft.com/office/drawing/2014/main" id="{7BC7B5A6-17D4-9B26-5261-8375472A92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5" name="Date Placeholder 4">
            <a:extLst>
              <a:ext uri="{FF2B5EF4-FFF2-40B4-BE49-F238E27FC236}">
                <a16:creationId xmlns:a16="http://schemas.microsoft.com/office/drawing/2014/main" id="{3EC01EC6-1B50-2AEC-36FE-9B0C42FE6FEC}"/>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6" name="Footer Placeholder 5">
            <a:extLst>
              <a:ext uri="{FF2B5EF4-FFF2-40B4-BE49-F238E27FC236}">
                <a16:creationId xmlns:a16="http://schemas.microsoft.com/office/drawing/2014/main" id="{F2A639D6-2CAE-850D-508A-A98560C22E65}"/>
              </a:ext>
            </a:extLst>
          </p:cNvPr>
          <p:cNvSpPr>
            <a:spLocks noGrp="1"/>
          </p:cNvSpPr>
          <p:nvPr>
            <p:ph type="ftr" sz="quarter" idx="11"/>
          </p:nvPr>
        </p:nvSpPr>
        <p:spPr/>
        <p:txBody>
          <a:bodyPr/>
          <a:lstStyle/>
          <a:p>
            <a:endParaRPr lang="en-ZM"/>
          </a:p>
        </p:txBody>
      </p:sp>
      <p:sp>
        <p:nvSpPr>
          <p:cNvPr id="7" name="Slide Number Placeholder 6">
            <a:extLst>
              <a:ext uri="{FF2B5EF4-FFF2-40B4-BE49-F238E27FC236}">
                <a16:creationId xmlns:a16="http://schemas.microsoft.com/office/drawing/2014/main" id="{2E2AAC10-2A5C-3EE5-F080-93635D5299E5}"/>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33138059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8AEDB-E975-29C3-E719-12AB00BDBDEB}"/>
              </a:ext>
            </a:extLst>
          </p:cNvPr>
          <p:cNvSpPr>
            <a:spLocks noGrp="1"/>
          </p:cNvSpPr>
          <p:nvPr>
            <p:ph type="title"/>
          </p:nvPr>
        </p:nvSpPr>
        <p:spPr>
          <a:xfrm>
            <a:off x="839788" y="365125"/>
            <a:ext cx="10515600" cy="1325563"/>
          </a:xfrm>
        </p:spPr>
        <p:txBody>
          <a:bodyPr/>
          <a:lstStyle/>
          <a:p>
            <a:r>
              <a:rPr lang="en-US"/>
              <a:t>Click to edit Master title style</a:t>
            </a:r>
            <a:endParaRPr lang="en-ZM"/>
          </a:p>
        </p:txBody>
      </p:sp>
      <p:sp>
        <p:nvSpPr>
          <p:cNvPr id="3" name="Text Placeholder 2">
            <a:extLst>
              <a:ext uri="{FF2B5EF4-FFF2-40B4-BE49-F238E27FC236}">
                <a16:creationId xmlns:a16="http://schemas.microsoft.com/office/drawing/2014/main" id="{F0AE72A6-ABBF-58E8-6085-972FD794ED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3867FC-E2C8-9ADB-1649-F30F02B912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5" name="Text Placeholder 4">
            <a:extLst>
              <a:ext uri="{FF2B5EF4-FFF2-40B4-BE49-F238E27FC236}">
                <a16:creationId xmlns:a16="http://schemas.microsoft.com/office/drawing/2014/main" id="{DC165C1C-8900-7CFC-5D46-A37433F4CB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C4084D-BDEF-D3A9-E435-78F0A9E8F1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7" name="Date Placeholder 6">
            <a:extLst>
              <a:ext uri="{FF2B5EF4-FFF2-40B4-BE49-F238E27FC236}">
                <a16:creationId xmlns:a16="http://schemas.microsoft.com/office/drawing/2014/main" id="{13FA1968-8EE4-ADD0-960D-0CC753EA24C6}"/>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8" name="Footer Placeholder 7">
            <a:extLst>
              <a:ext uri="{FF2B5EF4-FFF2-40B4-BE49-F238E27FC236}">
                <a16:creationId xmlns:a16="http://schemas.microsoft.com/office/drawing/2014/main" id="{7867DDBF-FBC4-7EAE-013B-E730BE51834A}"/>
              </a:ext>
            </a:extLst>
          </p:cNvPr>
          <p:cNvSpPr>
            <a:spLocks noGrp="1"/>
          </p:cNvSpPr>
          <p:nvPr>
            <p:ph type="ftr" sz="quarter" idx="11"/>
          </p:nvPr>
        </p:nvSpPr>
        <p:spPr/>
        <p:txBody>
          <a:bodyPr/>
          <a:lstStyle/>
          <a:p>
            <a:endParaRPr lang="en-ZM"/>
          </a:p>
        </p:txBody>
      </p:sp>
      <p:sp>
        <p:nvSpPr>
          <p:cNvPr id="9" name="Slide Number Placeholder 8">
            <a:extLst>
              <a:ext uri="{FF2B5EF4-FFF2-40B4-BE49-F238E27FC236}">
                <a16:creationId xmlns:a16="http://schemas.microsoft.com/office/drawing/2014/main" id="{6B93FC32-0FCD-1C20-F2D1-203BB7B259C0}"/>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5315670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79877-5CA6-8314-6847-7E02D4231EEB}"/>
              </a:ext>
            </a:extLst>
          </p:cNvPr>
          <p:cNvSpPr>
            <a:spLocks noGrp="1"/>
          </p:cNvSpPr>
          <p:nvPr>
            <p:ph type="title"/>
          </p:nvPr>
        </p:nvSpPr>
        <p:spPr/>
        <p:txBody>
          <a:bodyPr/>
          <a:lstStyle/>
          <a:p>
            <a:r>
              <a:rPr lang="en-US"/>
              <a:t>Click to edit Master title style</a:t>
            </a:r>
            <a:endParaRPr lang="en-ZM"/>
          </a:p>
        </p:txBody>
      </p:sp>
      <p:sp>
        <p:nvSpPr>
          <p:cNvPr id="3" name="Date Placeholder 2">
            <a:extLst>
              <a:ext uri="{FF2B5EF4-FFF2-40B4-BE49-F238E27FC236}">
                <a16:creationId xmlns:a16="http://schemas.microsoft.com/office/drawing/2014/main" id="{ED86E1EC-FC7D-BDD5-2B41-6122F828477A}"/>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4" name="Footer Placeholder 3">
            <a:extLst>
              <a:ext uri="{FF2B5EF4-FFF2-40B4-BE49-F238E27FC236}">
                <a16:creationId xmlns:a16="http://schemas.microsoft.com/office/drawing/2014/main" id="{B8E37D98-9E34-42BB-78E3-9C3D535CDA2F}"/>
              </a:ext>
            </a:extLst>
          </p:cNvPr>
          <p:cNvSpPr>
            <a:spLocks noGrp="1"/>
          </p:cNvSpPr>
          <p:nvPr>
            <p:ph type="ftr" sz="quarter" idx="11"/>
          </p:nvPr>
        </p:nvSpPr>
        <p:spPr/>
        <p:txBody>
          <a:bodyPr/>
          <a:lstStyle/>
          <a:p>
            <a:endParaRPr lang="en-ZM"/>
          </a:p>
        </p:txBody>
      </p:sp>
      <p:sp>
        <p:nvSpPr>
          <p:cNvPr id="5" name="Slide Number Placeholder 4">
            <a:extLst>
              <a:ext uri="{FF2B5EF4-FFF2-40B4-BE49-F238E27FC236}">
                <a16:creationId xmlns:a16="http://schemas.microsoft.com/office/drawing/2014/main" id="{AA2C5593-70CB-237B-6291-A1D860B0153E}"/>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12073599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4D54B3-F97B-70AB-8EBD-CFD1207F3016}"/>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3" name="Footer Placeholder 2">
            <a:extLst>
              <a:ext uri="{FF2B5EF4-FFF2-40B4-BE49-F238E27FC236}">
                <a16:creationId xmlns:a16="http://schemas.microsoft.com/office/drawing/2014/main" id="{9F06EE85-490C-1AD7-7F57-1B6D27F0578A}"/>
              </a:ext>
            </a:extLst>
          </p:cNvPr>
          <p:cNvSpPr>
            <a:spLocks noGrp="1"/>
          </p:cNvSpPr>
          <p:nvPr>
            <p:ph type="ftr" sz="quarter" idx="11"/>
          </p:nvPr>
        </p:nvSpPr>
        <p:spPr/>
        <p:txBody>
          <a:bodyPr/>
          <a:lstStyle/>
          <a:p>
            <a:endParaRPr lang="en-ZM"/>
          </a:p>
        </p:txBody>
      </p:sp>
      <p:sp>
        <p:nvSpPr>
          <p:cNvPr id="4" name="Slide Number Placeholder 3">
            <a:extLst>
              <a:ext uri="{FF2B5EF4-FFF2-40B4-BE49-F238E27FC236}">
                <a16:creationId xmlns:a16="http://schemas.microsoft.com/office/drawing/2014/main" id="{4ACCF7E9-87C6-90AA-AC2C-72051CD080FE}"/>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21762041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140DD-DD99-BDAD-656A-FC0379A796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M"/>
          </a:p>
        </p:txBody>
      </p:sp>
      <p:sp>
        <p:nvSpPr>
          <p:cNvPr id="3" name="Content Placeholder 2">
            <a:extLst>
              <a:ext uri="{FF2B5EF4-FFF2-40B4-BE49-F238E27FC236}">
                <a16:creationId xmlns:a16="http://schemas.microsoft.com/office/drawing/2014/main" id="{3D1B945B-E361-0034-0BDA-7003594F18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Text Placeholder 3">
            <a:extLst>
              <a:ext uri="{FF2B5EF4-FFF2-40B4-BE49-F238E27FC236}">
                <a16:creationId xmlns:a16="http://schemas.microsoft.com/office/drawing/2014/main" id="{CA6F57D1-E864-310C-4462-2EB529903B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87386B-7791-E385-7CA2-23BBFD93925E}"/>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6" name="Footer Placeholder 5">
            <a:extLst>
              <a:ext uri="{FF2B5EF4-FFF2-40B4-BE49-F238E27FC236}">
                <a16:creationId xmlns:a16="http://schemas.microsoft.com/office/drawing/2014/main" id="{FB4C74A0-7240-8175-65D3-953FAA1FC20A}"/>
              </a:ext>
            </a:extLst>
          </p:cNvPr>
          <p:cNvSpPr>
            <a:spLocks noGrp="1"/>
          </p:cNvSpPr>
          <p:nvPr>
            <p:ph type="ftr" sz="quarter" idx="11"/>
          </p:nvPr>
        </p:nvSpPr>
        <p:spPr/>
        <p:txBody>
          <a:bodyPr/>
          <a:lstStyle/>
          <a:p>
            <a:endParaRPr lang="en-ZM"/>
          </a:p>
        </p:txBody>
      </p:sp>
      <p:sp>
        <p:nvSpPr>
          <p:cNvPr id="7" name="Slide Number Placeholder 6">
            <a:extLst>
              <a:ext uri="{FF2B5EF4-FFF2-40B4-BE49-F238E27FC236}">
                <a16:creationId xmlns:a16="http://schemas.microsoft.com/office/drawing/2014/main" id="{56C47C81-90C9-51E4-0DD2-B11F07F6221A}"/>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4763603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13D4C-D8C0-C0F2-9984-251A327DD9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M"/>
          </a:p>
        </p:txBody>
      </p:sp>
      <p:sp>
        <p:nvSpPr>
          <p:cNvPr id="3" name="Picture Placeholder 2">
            <a:extLst>
              <a:ext uri="{FF2B5EF4-FFF2-40B4-BE49-F238E27FC236}">
                <a16:creationId xmlns:a16="http://schemas.microsoft.com/office/drawing/2014/main" id="{BFC4C3C5-2A40-0C49-F92A-693C525B4B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M"/>
          </a:p>
        </p:txBody>
      </p:sp>
      <p:sp>
        <p:nvSpPr>
          <p:cNvPr id="4" name="Text Placeholder 3">
            <a:extLst>
              <a:ext uri="{FF2B5EF4-FFF2-40B4-BE49-F238E27FC236}">
                <a16:creationId xmlns:a16="http://schemas.microsoft.com/office/drawing/2014/main" id="{2F452ECC-83C3-D2CF-6698-11149A5BF2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09C97A-8BEA-D47F-9AFA-24BB25CE8EDE}"/>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6" name="Footer Placeholder 5">
            <a:extLst>
              <a:ext uri="{FF2B5EF4-FFF2-40B4-BE49-F238E27FC236}">
                <a16:creationId xmlns:a16="http://schemas.microsoft.com/office/drawing/2014/main" id="{DADFCC76-A8CA-9928-787A-2E1A7235478B}"/>
              </a:ext>
            </a:extLst>
          </p:cNvPr>
          <p:cNvSpPr>
            <a:spLocks noGrp="1"/>
          </p:cNvSpPr>
          <p:nvPr>
            <p:ph type="ftr" sz="quarter" idx="11"/>
          </p:nvPr>
        </p:nvSpPr>
        <p:spPr/>
        <p:txBody>
          <a:bodyPr/>
          <a:lstStyle/>
          <a:p>
            <a:endParaRPr lang="en-ZM"/>
          </a:p>
        </p:txBody>
      </p:sp>
      <p:sp>
        <p:nvSpPr>
          <p:cNvPr id="7" name="Slide Number Placeholder 6">
            <a:extLst>
              <a:ext uri="{FF2B5EF4-FFF2-40B4-BE49-F238E27FC236}">
                <a16:creationId xmlns:a16="http://schemas.microsoft.com/office/drawing/2014/main" id="{7565C23F-ADD4-CEA7-6FA9-8E4F6F7CD3F2}"/>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4217939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CE7D3-DD77-FC2E-54FE-268C2B9654A7}"/>
              </a:ext>
            </a:extLst>
          </p:cNvPr>
          <p:cNvSpPr>
            <a:spLocks noGrp="1"/>
          </p:cNvSpPr>
          <p:nvPr>
            <p:ph type="title"/>
          </p:nvPr>
        </p:nvSpPr>
        <p:spPr/>
        <p:txBody>
          <a:bodyPr/>
          <a:lstStyle/>
          <a:p>
            <a:r>
              <a:rPr lang="en-US"/>
              <a:t>Click to edit Master title style</a:t>
            </a:r>
            <a:endParaRPr lang="en-ZM"/>
          </a:p>
        </p:txBody>
      </p:sp>
      <p:sp>
        <p:nvSpPr>
          <p:cNvPr id="3" name="Vertical Text Placeholder 2">
            <a:extLst>
              <a:ext uri="{FF2B5EF4-FFF2-40B4-BE49-F238E27FC236}">
                <a16:creationId xmlns:a16="http://schemas.microsoft.com/office/drawing/2014/main" id="{125C98E6-AF9F-3C80-05E0-D29F4B8DA4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Date Placeholder 3">
            <a:extLst>
              <a:ext uri="{FF2B5EF4-FFF2-40B4-BE49-F238E27FC236}">
                <a16:creationId xmlns:a16="http://schemas.microsoft.com/office/drawing/2014/main" id="{9099D568-C420-0043-3394-B7756F33288A}"/>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5" name="Footer Placeholder 4">
            <a:extLst>
              <a:ext uri="{FF2B5EF4-FFF2-40B4-BE49-F238E27FC236}">
                <a16:creationId xmlns:a16="http://schemas.microsoft.com/office/drawing/2014/main" id="{E8B6B42F-04BB-76BA-9E73-4BCEFB7D2E37}"/>
              </a:ext>
            </a:extLst>
          </p:cNvPr>
          <p:cNvSpPr>
            <a:spLocks noGrp="1"/>
          </p:cNvSpPr>
          <p:nvPr>
            <p:ph type="ftr" sz="quarter" idx="11"/>
          </p:nvPr>
        </p:nvSpPr>
        <p:spPr/>
        <p:txBody>
          <a:bodyPr/>
          <a:lstStyle/>
          <a:p>
            <a:endParaRPr lang="en-ZM"/>
          </a:p>
        </p:txBody>
      </p:sp>
      <p:sp>
        <p:nvSpPr>
          <p:cNvPr id="6" name="Slide Number Placeholder 5">
            <a:extLst>
              <a:ext uri="{FF2B5EF4-FFF2-40B4-BE49-F238E27FC236}">
                <a16:creationId xmlns:a16="http://schemas.microsoft.com/office/drawing/2014/main" id="{61B73DFD-DF71-7103-8369-17FB7D498680}"/>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32325123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248C2B-908B-BFC5-3A50-B3341158AA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M"/>
          </a:p>
        </p:txBody>
      </p:sp>
      <p:sp>
        <p:nvSpPr>
          <p:cNvPr id="3" name="Vertical Text Placeholder 2">
            <a:extLst>
              <a:ext uri="{FF2B5EF4-FFF2-40B4-BE49-F238E27FC236}">
                <a16:creationId xmlns:a16="http://schemas.microsoft.com/office/drawing/2014/main" id="{CC4A2AFC-14C3-791C-6C90-6BE4EAAF53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Date Placeholder 3">
            <a:extLst>
              <a:ext uri="{FF2B5EF4-FFF2-40B4-BE49-F238E27FC236}">
                <a16:creationId xmlns:a16="http://schemas.microsoft.com/office/drawing/2014/main" id="{FC791DBC-8C3F-93F3-5AED-C1AD2D2D6561}"/>
              </a:ext>
            </a:extLst>
          </p:cNvPr>
          <p:cNvSpPr>
            <a:spLocks noGrp="1"/>
          </p:cNvSpPr>
          <p:nvPr>
            <p:ph type="dt" sz="half" idx="10"/>
          </p:nvPr>
        </p:nvSpPr>
        <p:spPr/>
        <p:txBody>
          <a:bodyPr/>
          <a:lstStyle/>
          <a:p>
            <a:fld id="{5783B92D-ED02-4906-863D-EF5C5C3AC33D}" type="datetimeFigureOut">
              <a:rPr lang="en-ZM" smtClean="0"/>
              <a:t>04/02/2026</a:t>
            </a:fld>
            <a:endParaRPr lang="en-ZM"/>
          </a:p>
        </p:txBody>
      </p:sp>
      <p:sp>
        <p:nvSpPr>
          <p:cNvPr id="5" name="Footer Placeholder 4">
            <a:extLst>
              <a:ext uri="{FF2B5EF4-FFF2-40B4-BE49-F238E27FC236}">
                <a16:creationId xmlns:a16="http://schemas.microsoft.com/office/drawing/2014/main" id="{F4A02B29-F041-503F-972B-45F6AB943B1E}"/>
              </a:ext>
            </a:extLst>
          </p:cNvPr>
          <p:cNvSpPr>
            <a:spLocks noGrp="1"/>
          </p:cNvSpPr>
          <p:nvPr>
            <p:ph type="ftr" sz="quarter" idx="11"/>
          </p:nvPr>
        </p:nvSpPr>
        <p:spPr/>
        <p:txBody>
          <a:bodyPr/>
          <a:lstStyle/>
          <a:p>
            <a:endParaRPr lang="en-ZM"/>
          </a:p>
        </p:txBody>
      </p:sp>
      <p:sp>
        <p:nvSpPr>
          <p:cNvPr id="6" name="Slide Number Placeholder 5">
            <a:extLst>
              <a:ext uri="{FF2B5EF4-FFF2-40B4-BE49-F238E27FC236}">
                <a16:creationId xmlns:a16="http://schemas.microsoft.com/office/drawing/2014/main" id="{5C6888BD-F6CB-ABF5-A453-2356848A50B1}"/>
              </a:ext>
            </a:extLst>
          </p:cNvPr>
          <p:cNvSpPr>
            <a:spLocks noGrp="1"/>
          </p:cNvSpPr>
          <p:nvPr>
            <p:ph type="sldNum" sz="quarter" idx="12"/>
          </p:nvPr>
        </p:nvSpPr>
        <p:spPr/>
        <p:txBody>
          <a:bodyPr/>
          <a:lstStyle/>
          <a:p>
            <a:fld id="{F7960606-094F-4EE0-8186-83B1D03281AA}" type="slidenum">
              <a:rPr lang="en-ZM" smtClean="0"/>
              <a:t>‹#›</a:t>
            </a:fld>
            <a:endParaRPr lang="en-ZM"/>
          </a:p>
        </p:txBody>
      </p:sp>
    </p:spTree>
    <p:extLst>
      <p:ext uri="{BB962C8B-B14F-4D97-AF65-F5344CB8AC3E}">
        <p14:creationId xmlns:p14="http://schemas.microsoft.com/office/powerpoint/2010/main" val="3896796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DB3658-4A43-47B7-BC1C-098326A85F81}" type="datetime1">
              <a:rPr lang="en-US" smtClean="0"/>
              <a:t>4/2/2026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69B41-C4FD-4125-A9A3-1F040AE85184}" type="slidenum">
              <a:rPr lang="en-US" smtClean="0"/>
              <a:t>‹#›</a:t>
            </a:fld>
            <a:endParaRPr lang="en-US"/>
          </a:p>
        </p:txBody>
      </p:sp>
      <p:pic>
        <p:nvPicPr>
          <p:cNvPr id="7" name="Picture 6">
            <a:extLst>
              <a:ext uri="{FF2B5EF4-FFF2-40B4-BE49-F238E27FC236}">
                <a16:creationId xmlns:a16="http://schemas.microsoft.com/office/drawing/2014/main" id="{B45A9C7F-1C6C-55DE-E226-DB1B0A3AF28A}"/>
              </a:ext>
            </a:extLst>
          </p:cNvPr>
          <p:cNvPicPr>
            <a:picLocks noChangeAspect="1"/>
          </p:cNvPicPr>
          <p:nvPr userDrawn="1"/>
        </p:nvPicPr>
        <p:blipFill>
          <a:blip r:embed="rId13"/>
          <a:stretch>
            <a:fillRect/>
          </a:stretch>
        </p:blipFill>
        <p:spPr>
          <a:xfrm>
            <a:off x="4876800" y="229261"/>
            <a:ext cx="1676545" cy="159729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BB0B36-AA96-404D-84C9-7784A9D4818E}" type="datetimeFigureOut">
              <a:rPr lang="en-US" smtClean="0"/>
              <a:t>4/2/2026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69B41-C4FD-4125-A9A3-1F040AE85184}" type="slidenum">
              <a:rPr lang="en-US" smtClean="0"/>
              <a:t>‹#›</a:t>
            </a:fld>
            <a:endParaRPr lang="en-US"/>
          </a:p>
        </p:txBody>
      </p:sp>
    </p:spTree>
    <p:extLst>
      <p:ext uri="{BB962C8B-B14F-4D97-AF65-F5344CB8AC3E}">
        <p14:creationId xmlns:p14="http://schemas.microsoft.com/office/powerpoint/2010/main" val="3224666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0CD19-65E3-BC89-E724-BE1EED7A10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M"/>
          </a:p>
        </p:txBody>
      </p:sp>
      <p:sp>
        <p:nvSpPr>
          <p:cNvPr id="3" name="Text Placeholder 2">
            <a:extLst>
              <a:ext uri="{FF2B5EF4-FFF2-40B4-BE49-F238E27FC236}">
                <a16:creationId xmlns:a16="http://schemas.microsoft.com/office/drawing/2014/main" id="{AC3AB227-C1E6-BFEB-1018-B56F02F572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M"/>
          </a:p>
        </p:txBody>
      </p:sp>
      <p:sp>
        <p:nvSpPr>
          <p:cNvPr id="4" name="Date Placeholder 3">
            <a:extLst>
              <a:ext uri="{FF2B5EF4-FFF2-40B4-BE49-F238E27FC236}">
                <a16:creationId xmlns:a16="http://schemas.microsoft.com/office/drawing/2014/main" id="{0967595D-8BFF-E57D-D441-7ECB86C295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83B92D-ED02-4906-863D-EF5C5C3AC33D}" type="datetimeFigureOut">
              <a:rPr lang="en-ZM" smtClean="0"/>
              <a:t>04/02/2026</a:t>
            </a:fld>
            <a:endParaRPr lang="en-ZM"/>
          </a:p>
        </p:txBody>
      </p:sp>
      <p:sp>
        <p:nvSpPr>
          <p:cNvPr id="5" name="Footer Placeholder 4">
            <a:extLst>
              <a:ext uri="{FF2B5EF4-FFF2-40B4-BE49-F238E27FC236}">
                <a16:creationId xmlns:a16="http://schemas.microsoft.com/office/drawing/2014/main" id="{6F994E8B-4BFE-C133-8BB0-C0560DFC7D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M"/>
          </a:p>
        </p:txBody>
      </p:sp>
      <p:sp>
        <p:nvSpPr>
          <p:cNvPr id="6" name="Slide Number Placeholder 5">
            <a:extLst>
              <a:ext uri="{FF2B5EF4-FFF2-40B4-BE49-F238E27FC236}">
                <a16:creationId xmlns:a16="http://schemas.microsoft.com/office/drawing/2014/main" id="{861BAA46-5150-CC29-1687-0ACD6557F4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960606-094F-4EE0-8186-83B1D03281AA}" type="slidenum">
              <a:rPr lang="en-ZM" smtClean="0"/>
              <a:t>‹#›</a:t>
            </a:fld>
            <a:endParaRPr lang="en-ZM"/>
          </a:p>
        </p:txBody>
      </p:sp>
    </p:spTree>
    <p:extLst>
      <p:ext uri="{BB962C8B-B14F-4D97-AF65-F5344CB8AC3E}">
        <p14:creationId xmlns:p14="http://schemas.microsoft.com/office/powerpoint/2010/main" val="36913338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ZM"/>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2.png"/><Relationship Id="rId7" Type="http://schemas.openxmlformats.org/officeDocument/2006/relationships/diagramColors" Target="../diagrams/colors1.xml"/><Relationship Id="rId2" Type="http://schemas.openxmlformats.org/officeDocument/2006/relationships/image" Target="../media/image3.jpeg"/><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83841-6404-C869-756D-52916ADE353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F21BFDC-C378-02B1-B26C-6052994C9219}"/>
              </a:ext>
            </a:extLst>
          </p:cNvPr>
          <p:cNvSpPr>
            <a:spLocks noGrp="1"/>
          </p:cNvSpPr>
          <p:nvPr>
            <p:ph type="ctrTitle"/>
          </p:nvPr>
        </p:nvSpPr>
        <p:spPr>
          <a:xfrm>
            <a:off x="2247900" y="1600200"/>
            <a:ext cx="7696200" cy="914400"/>
          </a:xfrm>
          <a:noFill/>
        </p:spPr>
        <p:txBody>
          <a:bodyPr>
            <a:normAutofit/>
          </a:bodyPr>
          <a:lstStyle/>
          <a:p>
            <a:pPr algn="ctr"/>
            <a:r>
              <a:rPr lang="en-US" sz="2400" b="1" dirty="0">
                <a:solidFill>
                  <a:srgbClr val="0AAA3F"/>
                </a:solidFill>
                <a:latin typeface="Times New Roman" panose="02020603050405020304" pitchFamily="18" charset="0"/>
                <a:cs typeface="Times New Roman" panose="02020603050405020304" pitchFamily="18" charset="0"/>
              </a:rPr>
              <a:t>2026 ENGINEERING INSTITUTION OF ZAMBIA SYMPOSIUM</a:t>
            </a:r>
            <a:endParaRPr lang="en-US" sz="2400" dirty="0">
              <a:solidFill>
                <a:srgbClr val="0AAA3F"/>
              </a:solidFill>
            </a:endParaRPr>
          </a:p>
        </p:txBody>
      </p:sp>
      <p:sp>
        <p:nvSpPr>
          <p:cNvPr id="5" name="Subtitle 2">
            <a:extLst>
              <a:ext uri="{FF2B5EF4-FFF2-40B4-BE49-F238E27FC236}">
                <a16:creationId xmlns:a16="http://schemas.microsoft.com/office/drawing/2014/main" id="{1EA98468-DE35-4E65-11BE-983662578E2B}"/>
              </a:ext>
            </a:extLst>
          </p:cNvPr>
          <p:cNvSpPr>
            <a:spLocks noGrp="1"/>
          </p:cNvSpPr>
          <p:nvPr>
            <p:ph type="subTitle" idx="1"/>
          </p:nvPr>
        </p:nvSpPr>
        <p:spPr>
          <a:xfrm>
            <a:off x="304800" y="2927685"/>
            <a:ext cx="11582400" cy="1139525"/>
          </a:xfrm>
          <a:noFill/>
        </p:spPr>
        <p:txBody>
          <a:bodyPr>
            <a:noAutofit/>
          </a:bodyPr>
          <a:lstStyle/>
          <a:p>
            <a:pPr algn="ctr"/>
            <a:r>
              <a:rPr kumimoji="0" lang="en-US" sz="4000" b="1" i="0" u="none" strike="noStrike" kern="1200" cap="all" spc="30" normalizeH="0" baseline="0" noProof="0" dirty="0">
                <a:ln>
                  <a:noFill/>
                </a:ln>
                <a:solidFill>
                  <a:srgbClr val="000000"/>
                </a:solidFill>
                <a:effectLst>
                  <a:outerShdw blurRad="38100" dist="38100" dir="2700000" algn="tl">
                    <a:srgbClr val="000000">
                      <a:alpha val="43137"/>
                    </a:srgbClr>
                  </a:outerShdw>
                </a:effectLst>
                <a:uLnTx/>
                <a:uFillTx/>
                <a:latin typeface="Univers Condensed"/>
                <a:ea typeface="+mj-ea"/>
                <a:cs typeface="+mj-cs"/>
              </a:rPr>
              <a:t>Application of Artificial Intelligence in Air Traffic Management Systems</a:t>
            </a:r>
            <a:endParaRPr lang="en-US" sz="3600" dirty="0">
              <a:solidFill>
                <a:srgbClr val="FF0000"/>
              </a:solidFill>
              <a:latin typeface="Times New Roman" panose="02020603050405020304" pitchFamily="18" charset="0"/>
              <a:cs typeface="Times New Roman" panose="02020603050405020304" pitchFamily="18" charset="0"/>
            </a:endParaRPr>
          </a:p>
        </p:txBody>
      </p:sp>
      <p:sp>
        <p:nvSpPr>
          <p:cNvPr id="7" name="Subtitle 2">
            <a:extLst>
              <a:ext uri="{FF2B5EF4-FFF2-40B4-BE49-F238E27FC236}">
                <a16:creationId xmlns:a16="http://schemas.microsoft.com/office/drawing/2014/main" id="{BF57A210-D053-E026-C02F-719FAFFD4E36}"/>
              </a:ext>
            </a:extLst>
          </p:cNvPr>
          <p:cNvSpPr txBox="1"/>
          <p:nvPr/>
        </p:nvSpPr>
        <p:spPr>
          <a:xfrm>
            <a:off x="3076574" y="4495800"/>
            <a:ext cx="6143626" cy="990600"/>
          </a:xfrm>
          <a:prstGeom prst="rect">
            <a:avLst/>
          </a:prstGeom>
          <a:noFill/>
        </p:spPr>
        <p:txBody>
          <a:bodyPr vert="horz" lIns="91440" tIns="45720" rIns="91440" bIns="45720" rtlCol="0" anchor="t">
            <a:noAutofit/>
          </a:bodyPr>
          <a:lstStyle>
            <a:lvl1pPr marL="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9pPr>
          </a:lstStyle>
          <a:p>
            <a:pPr marL="2570480" indent="-2570480" algn="l">
              <a:spcBef>
                <a:spcPts val="0"/>
              </a:spcBef>
            </a:pPr>
            <a:r>
              <a:rPr lang="en-US" sz="2400" b="1" dirty="0">
                <a:solidFill>
                  <a:srgbClr val="00AA3F"/>
                </a:solidFill>
                <a:latin typeface="Arial" panose="020B0604020202020204" pitchFamily="34" charset="0"/>
                <a:cs typeface="Arial" panose="020B0604020202020204" pitchFamily="34" charset="0"/>
              </a:rPr>
              <a:t>PRESENTER: ENG. DANIEL  MUSANTU</a:t>
            </a:r>
          </a:p>
          <a:p>
            <a:pPr marL="2570480" indent="-2570480" algn="l">
              <a:spcBef>
                <a:spcPts val="0"/>
              </a:spcBef>
            </a:pPr>
            <a:r>
              <a:rPr lang="en-US" sz="2400" b="1" dirty="0">
                <a:solidFill>
                  <a:srgbClr val="00AA3F"/>
                </a:solidFill>
                <a:latin typeface="Arial" panose="020B0604020202020204" pitchFamily="34" charset="0"/>
                <a:cs typeface="Arial" panose="020B0604020202020204" pitchFamily="34" charset="0"/>
              </a:rPr>
              <a:t>DATE	:	</a:t>
            </a:r>
            <a:r>
              <a:rPr lang="en-GB" sz="2400" b="1" dirty="0">
                <a:solidFill>
                  <a:srgbClr val="00AA3F"/>
                </a:solidFill>
                <a:latin typeface="Arial" panose="020B0604020202020204" pitchFamily="34" charset="0"/>
                <a:cs typeface="Arial" panose="020B0604020202020204" pitchFamily="34" charset="0"/>
              </a:rPr>
              <a:t>Friday 17</a:t>
            </a:r>
            <a:r>
              <a:rPr lang="en-GB" sz="2400" b="1" baseline="30000" dirty="0">
                <a:solidFill>
                  <a:srgbClr val="00AA3F"/>
                </a:solidFill>
                <a:latin typeface="Arial" panose="020B0604020202020204" pitchFamily="34" charset="0"/>
                <a:cs typeface="Arial" panose="020B0604020202020204" pitchFamily="34" charset="0"/>
              </a:rPr>
              <a:t>th</a:t>
            </a:r>
            <a:r>
              <a:rPr lang="en-GB" sz="2400" b="1" dirty="0">
                <a:solidFill>
                  <a:srgbClr val="00AA3F"/>
                </a:solidFill>
                <a:latin typeface="Arial" panose="020B0604020202020204" pitchFamily="34" charset="0"/>
                <a:cs typeface="Arial" panose="020B0604020202020204" pitchFamily="34" charset="0"/>
              </a:rPr>
              <a:t> April 2026</a:t>
            </a:r>
            <a:endParaRPr lang="en-US" sz="2400" dirty="0">
              <a:solidFill>
                <a:srgbClr val="00AA3F"/>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AE8AF75A-485F-8C20-FDF9-FBDE28860006}"/>
              </a:ext>
            </a:extLst>
          </p:cNvPr>
          <p:cNvSpPr/>
          <p:nvPr/>
        </p:nvSpPr>
        <p:spPr>
          <a:xfrm>
            <a:off x="2811235" y="5914990"/>
            <a:ext cx="6569529" cy="830997"/>
          </a:xfrm>
          <a:prstGeom prst="rect">
            <a:avLst/>
          </a:prstGeom>
          <a:noFill/>
        </p:spPr>
        <p:txBody>
          <a:bodyPr wrap="square">
            <a:spAutoFit/>
          </a:bodyPr>
          <a:lstStyle/>
          <a:p>
            <a:pPr marL="2570480" indent="-2570480"/>
            <a:r>
              <a:rPr lang="en-GB" sz="2400" b="1" dirty="0" err="1">
                <a:latin typeface="Arial" panose="020B0604020202020204" pitchFamily="34" charset="0"/>
                <a:cs typeface="Arial" panose="020B0604020202020204" pitchFamily="34" charset="0"/>
              </a:rPr>
              <a:t>Avani</a:t>
            </a:r>
            <a:r>
              <a:rPr lang="en-GB" sz="2400" b="1" dirty="0">
                <a:latin typeface="Arial" panose="020B0604020202020204" pitchFamily="34" charset="0"/>
                <a:cs typeface="Arial" panose="020B0604020202020204" pitchFamily="34" charset="0"/>
              </a:rPr>
              <a:t> Victoria Falls Resort, Livingstone, Zambia</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659455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E6586A-D29D-23F4-6724-B26F7AAF8688}"/>
              </a:ext>
            </a:extLst>
          </p:cNvPr>
          <p:cNvSpPr txBox="1"/>
          <p:nvPr/>
        </p:nvSpPr>
        <p:spPr>
          <a:xfrm>
            <a:off x="481013" y="3124200"/>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r>
              <a:rPr lang="en-US" sz="3200" b="1" dirty="0">
                <a:solidFill>
                  <a:srgbClr val="00B050"/>
                </a:solidFill>
                <a:latin typeface="Arial" panose="020B0604020202020204" pitchFamily="34" charset="0"/>
                <a:ea typeface="+mj-ea"/>
                <a:cs typeface="Arial" panose="020B0604020202020204" pitchFamily="34" charset="0"/>
              </a:rPr>
              <a:t>COVERAGE</a:t>
            </a:r>
            <a:endParaRPr kumimoji="0" lang="en-US" sz="3200" b="1" i="0" u="none" strike="noStrike"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endParaRPr>
          </a:p>
        </p:txBody>
      </p:sp>
      <p:pic>
        <p:nvPicPr>
          <p:cNvPr id="7" name="Picture 6">
            <a:extLst>
              <a:ext uri="{FF2B5EF4-FFF2-40B4-BE49-F238E27FC236}">
                <a16:creationId xmlns:a16="http://schemas.microsoft.com/office/drawing/2014/main" id="{4F8A1C35-52E5-A71F-BE6E-3BE25EE38594}"/>
              </a:ext>
            </a:extLst>
          </p:cNvPr>
          <p:cNvPicPr>
            <a:picLocks noChangeAspect="1"/>
          </p:cNvPicPr>
          <p:nvPr/>
        </p:nvPicPr>
        <p:blipFill>
          <a:blip r:embed="rId2"/>
          <a:srcRect t="6064" b="38850"/>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E7F4E2D3-B50E-61FE-F6F5-4B22C1E5FA90}"/>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5334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2800" b="0" i="0" u="none" strike="noStrike" cap="none" spc="0" normalizeH="0" baseline="0" noProof="0" dirty="0">
                <a:ln>
                  <a:noFill/>
                </a:ln>
                <a:effectLst/>
                <a:uLnTx/>
                <a:uFillTx/>
                <a:latin typeface="Arial" panose="020B0604020202020204" pitchFamily="34" charset="0"/>
                <a:cs typeface="Arial" panose="020B0604020202020204" pitchFamily="34" charset="0"/>
              </a:rPr>
              <a:t>Introduction</a:t>
            </a:r>
          </a:p>
          <a:p>
            <a:pPr marL="5334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2800" b="0" i="0" u="none" strike="noStrike" cap="none" spc="0" normalizeH="0" baseline="0" noProof="0" dirty="0">
                <a:ln>
                  <a:noFill/>
                </a:ln>
                <a:effectLst/>
                <a:uLnTx/>
                <a:uFillTx/>
                <a:latin typeface="Arial" panose="020B0604020202020204" pitchFamily="34" charset="0"/>
                <a:cs typeface="Arial" panose="020B0604020202020204" pitchFamily="34" charset="0"/>
              </a:rPr>
              <a:t>Aim &amp; Objectives</a:t>
            </a:r>
          </a:p>
          <a:p>
            <a:pPr marL="533400" marR="0" lvl="0" indent="-228600" fontAlgn="auto">
              <a:lnSpc>
                <a:spcPct val="90000"/>
              </a:lnSpc>
              <a:spcBef>
                <a:spcPts val="0"/>
              </a:spcBef>
              <a:spcAft>
                <a:spcPts val="1200"/>
              </a:spcAft>
              <a:buClrTx/>
              <a:buSzTx/>
              <a:buFont typeface="Arial" panose="020B0604020202020204" pitchFamily="34" charset="0"/>
              <a:buChar char="•"/>
              <a:tabLst/>
              <a:defRPr/>
            </a:pPr>
            <a:r>
              <a:rPr lang="en-US" sz="2800" dirty="0">
                <a:latin typeface="Arial" panose="020B0604020202020204" pitchFamily="34" charset="0"/>
                <a:cs typeface="Arial" panose="020B0604020202020204" pitchFamily="34" charset="0"/>
              </a:rPr>
              <a:t>Overview of ATM</a:t>
            </a:r>
            <a:r>
              <a:rPr kumimoji="0" lang="en-US" sz="2800" b="0" i="0" u="none" strike="noStrike" cap="none" spc="0" normalizeH="0" baseline="0" noProof="0" dirty="0">
                <a:ln>
                  <a:noFill/>
                </a:ln>
                <a:effectLst/>
                <a:uLnTx/>
                <a:uFillTx/>
                <a:latin typeface="Arial" panose="020B0604020202020204" pitchFamily="34" charset="0"/>
                <a:cs typeface="Arial" panose="020B0604020202020204" pitchFamily="34" charset="0"/>
              </a:rPr>
              <a:t> System</a:t>
            </a:r>
          </a:p>
          <a:p>
            <a:pPr marL="5334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2800" b="0" i="0" u="none" strike="noStrike" cap="none" spc="0" normalizeH="0" baseline="0" noProof="0" dirty="0">
                <a:ln>
                  <a:noFill/>
                </a:ln>
                <a:effectLst/>
                <a:uLnTx/>
                <a:uFillTx/>
                <a:latin typeface="Arial" panose="020B0604020202020204" pitchFamily="34" charset="0"/>
                <a:cs typeface="Arial" panose="020B0604020202020204" pitchFamily="34" charset="0"/>
              </a:rPr>
              <a:t>Benefits of AI</a:t>
            </a:r>
          </a:p>
          <a:p>
            <a:pPr marL="5334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2800" b="0" i="0" u="none" strike="noStrike" cap="none" spc="0" normalizeH="0" baseline="0" noProof="0" dirty="0">
                <a:ln>
                  <a:noFill/>
                </a:ln>
                <a:effectLst/>
                <a:uLnTx/>
                <a:uFillTx/>
                <a:latin typeface="Arial" panose="020B0604020202020204" pitchFamily="34" charset="0"/>
                <a:cs typeface="Arial" panose="020B0604020202020204" pitchFamily="34" charset="0"/>
              </a:rPr>
              <a:t>Challenges</a:t>
            </a:r>
          </a:p>
          <a:p>
            <a:pPr marL="5334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2800" b="0" i="0" u="none" strike="noStrike" cap="none" spc="0" normalizeH="0" baseline="0" noProof="0" dirty="0">
                <a:ln>
                  <a:noFill/>
                </a:ln>
                <a:effectLst/>
                <a:uLnTx/>
                <a:uFillTx/>
                <a:latin typeface="Arial" panose="020B0604020202020204" pitchFamily="34" charset="0"/>
                <a:cs typeface="Arial" panose="020B0604020202020204" pitchFamily="34" charset="0"/>
              </a:rPr>
              <a:t>Recommendation &amp; Conclusion</a:t>
            </a:r>
            <a:endParaRPr lang="en-US" sz="2800" dirty="0">
              <a:latin typeface="Arial" panose="020B0604020202020204" pitchFamily="34" charset="0"/>
              <a:cs typeface="Arial" panose="020B0604020202020204" pitchFamily="34" charset="0"/>
            </a:endParaRPr>
          </a:p>
        </p:txBody>
      </p:sp>
      <p:pic>
        <p:nvPicPr>
          <p:cNvPr id="5" name="Picture 4" descr="EIZ Green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19078"/>
            <a:ext cx="685800" cy="706120"/>
          </a:xfrm>
          <a:prstGeom prst="rect">
            <a:avLst/>
          </a:prstGeom>
          <a:solidFill>
            <a:srgbClr val="FFFF00">
              <a:alpha val="0"/>
            </a:srgbClr>
          </a:solidFill>
          <a:ln>
            <a:noFill/>
          </a:ln>
        </p:spPr>
      </p:pic>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DDBF35-DE65-30B9-57F2-E840297B0457}"/>
            </a:ext>
          </a:extLst>
        </p:cNvPr>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00F942B-CBC7-F557-90FB-2DD4FD45F804}"/>
              </a:ext>
            </a:extLst>
          </p:cNvPr>
          <p:cNvSpPr txBox="1"/>
          <p:nvPr/>
        </p:nvSpPr>
        <p:spPr>
          <a:xfrm>
            <a:off x="838201" y="345810"/>
            <a:ext cx="5120561" cy="1325563"/>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r>
              <a:rPr lang="en-US" sz="3200" b="1" kern="1200" dirty="0">
                <a:solidFill>
                  <a:schemeClr val="tx1"/>
                </a:solidFill>
                <a:latin typeface="Arial" panose="020B0604020202020204" pitchFamily="34" charset="0"/>
                <a:ea typeface="+mj-ea"/>
                <a:cs typeface="Arial" panose="020B0604020202020204" pitchFamily="34" charset="0"/>
              </a:rPr>
              <a:t>INTRODUCTION</a:t>
            </a:r>
            <a:endPar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ADE069CF-CBF4-097D-D6E9-10FBE99B48EB}"/>
              </a:ext>
            </a:extLst>
          </p:cNvPr>
          <p:cNvSpPr txBox="1"/>
          <p:nvPr/>
        </p:nvSpPr>
        <p:spPr>
          <a:xfrm>
            <a:off x="1384806" y="2582862"/>
            <a:ext cx="5092194" cy="4351338"/>
          </a:xfrm>
          <a:prstGeom prst="rect">
            <a:avLst/>
          </a:prstGeom>
        </p:spPr>
        <p:txBody>
          <a:bodyPr vert="horz" lIns="91440" tIns="45720" rIns="91440" bIns="45720" rtlCol="0">
            <a:normAutofit/>
          </a:bodyPr>
          <a:lstStyle/>
          <a:p>
            <a:pPr marL="304800" marR="0" lvl="0" indent="-228600" fontAlgn="auto">
              <a:lnSpc>
                <a:spcPct val="110000"/>
              </a:lnSpc>
              <a:spcBef>
                <a:spcPts val="0"/>
              </a:spcBef>
              <a:spcAft>
                <a:spcPts val="1200"/>
              </a:spcAft>
              <a:buClrTx/>
              <a:buSzTx/>
              <a:buFont typeface="Arial" panose="020B0604020202020204" pitchFamily="34" charset="0"/>
              <a:buChar char="•"/>
              <a:tabLst/>
              <a:defRPr/>
            </a:pPr>
            <a:r>
              <a:rPr kumimoji="0" lang="en-US" sz="2800" i="0" u="none" strike="noStrike" cap="none" spc="0" normalizeH="0" baseline="0" noProof="0" dirty="0">
                <a:ln>
                  <a:noFill/>
                </a:ln>
                <a:effectLst/>
                <a:uLnTx/>
                <a:uFillTx/>
                <a:latin typeface="Arial" panose="020B0604020202020204" pitchFamily="34" charset="0"/>
                <a:cs typeface="Arial" panose="020B0604020202020204" pitchFamily="34" charset="0"/>
              </a:rPr>
              <a:t>Increasing traffic demand and complex airspace operations require advanced technologies and tools.</a:t>
            </a:r>
          </a:p>
          <a:p>
            <a:pPr marL="304800" marR="0" lvl="0" indent="-228600" fontAlgn="auto">
              <a:lnSpc>
                <a:spcPct val="110000"/>
              </a:lnSpc>
              <a:spcBef>
                <a:spcPts val="0"/>
              </a:spcBef>
              <a:spcAft>
                <a:spcPts val="1200"/>
              </a:spcAft>
              <a:buClrTx/>
              <a:buSzTx/>
              <a:buFont typeface="Arial" panose="020B0604020202020204" pitchFamily="34" charset="0"/>
              <a:buChar char="•"/>
              <a:tabLst/>
              <a:defRPr/>
            </a:pPr>
            <a:r>
              <a:rPr kumimoji="0" lang="en-US" sz="2800" i="0" u="none" strike="noStrike" cap="none" spc="0" normalizeH="0" baseline="0" noProof="0" dirty="0">
                <a:ln>
                  <a:noFill/>
                </a:ln>
                <a:effectLst/>
                <a:uLnTx/>
                <a:uFillTx/>
                <a:latin typeface="Arial" panose="020B0604020202020204" pitchFamily="34" charset="0"/>
                <a:cs typeface="Arial" panose="020B0604020202020204" pitchFamily="34" charset="0"/>
              </a:rPr>
              <a:t>To improve operational efficiency and ensure safety</a:t>
            </a:r>
          </a:p>
          <a:p>
            <a:pPr marL="304800" marR="0" lvl="0" indent="-228600" fontAlgn="auto">
              <a:lnSpc>
                <a:spcPct val="90000"/>
              </a:lnSpc>
              <a:spcBef>
                <a:spcPts val="0"/>
              </a:spcBef>
              <a:spcAft>
                <a:spcPts val="1200"/>
              </a:spcAft>
              <a:buClrTx/>
              <a:buSzTx/>
              <a:buFont typeface="Arial" panose="020B0604020202020204" pitchFamily="34" charset="0"/>
              <a:buChar char="•"/>
              <a:tabLst/>
              <a:defRPr/>
            </a:pPr>
            <a:endParaRPr kumimoji="0" lang="en-US" i="0" u="none" strike="noStrike" cap="none" spc="0" normalizeH="0" baseline="0" noProof="0" dirty="0">
              <a:ln>
                <a:noFill/>
              </a:ln>
              <a:effectLst/>
              <a:uLnTx/>
              <a:uFillTx/>
            </a:endParaRPr>
          </a:p>
        </p:txBody>
      </p:sp>
      <p:sp>
        <p:nvSpPr>
          <p:cNvPr id="57" name="Oval 56">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1B7C2811-AE1C-2831-3AF4-C5608082B592}"/>
              </a:ext>
            </a:extLst>
          </p:cNvPr>
          <p:cNvPicPr>
            <a:picLocks noChangeAspect="1"/>
          </p:cNvPicPr>
          <p:nvPr/>
        </p:nvPicPr>
        <p:blipFill>
          <a:blip r:embed="rId2"/>
          <a:srcRect l="24932" r="15853" b="-1"/>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59" name="Arc 58">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7" name="Picture 6">
            <a:extLst>
              <a:ext uri="{FF2B5EF4-FFF2-40B4-BE49-F238E27FC236}">
                <a16:creationId xmlns:a16="http://schemas.microsoft.com/office/drawing/2014/main" id="{033545EA-B377-455F-FF2E-C2588627CD27}"/>
              </a:ext>
            </a:extLst>
          </p:cNvPr>
          <p:cNvPicPr>
            <a:picLocks noChangeAspect="1"/>
          </p:cNvPicPr>
          <p:nvPr/>
        </p:nvPicPr>
        <p:blipFill>
          <a:blip r:embed="rId3"/>
          <a:srcRect l="14882" r="-4" b="-4"/>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2" name="TextBox 1">
            <a:extLst>
              <a:ext uri="{FF2B5EF4-FFF2-40B4-BE49-F238E27FC236}">
                <a16:creationId xmlns:a16="http://schemas.microsoft.com/office/drawing/2014/main" id="{157A9E96-6FAE-909F-3A82-FFC20B1B11C7}"/>
              </a:ext>
            </a:extLst>
          </p:cNvPr>
          <p:cNvSpPr txBox="1"/>
          <p:nvPr/>
        </p:nvSpPr>
        <p:spPr>
          <a:xfrm>
            <a:off x="481013" y="3752849"/>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4E974A3A-7960-187E-B523-BF497159558E}"/>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pic>
        <p:nvPicPr>
          <p:cNvPr id="5" name="Picture 4" descr="EIZ Green Logo">
            <a:extLst>
              <a:ext uri="{FF2B5EF4-FFF2-40B4-BE49-F238E27FC236}">
                <a16:creationId xmlns:a16="http://schemas.microsoft.com/office/drawing/2014/main" id="{DBFE15F7-CA7D-EAF1-32B1-7D63C6E1A61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19078"/>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417883915"/>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D5B319-9A90-732C-4E7D-F9F5A17E43E9}"/>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D6B8BCE-3DEB-CDBF-A508-02D1F25AD2F4}"/>
              </a:ext>
            </a:extLst>
          </p:cNvPr>
          <p:cNvSpPr txBox="1"/>
          <p:nvPr/>
        </p:nvSpPr>
        <p:spPr>
          <a:xfrm>
            <a:off x="699713" y="248038"/>
            <a:ext cx="7063721" cy="1159200"/>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r>
              <a:rPr kumimoji="0" lang="en-US" sz="4000" b="1" i="0" u="none" strike="noStrike" kern="1200" cap="none" spc="0" normalizeH="0" baseline="0" noProof="0">
                <a:ln>
                  <a:noFill/>
                </a:ln>
                <a:solidFill>
                  <a:srgbClr val="FFFFFF"/>
                </a:solidFill>
                <a:effectLst/>
                <a:uLnTx/>
                <a:uFillTx/>
                <a:latin typeface="+mj-lt"/>
                <a:ea typeface="+mj-ea"/>
                <a:cs typeface="+mj-cs"/>
              </a:rPr>
              <a:t>AIM &amp; OBJECTIVES</a:t>
            </a:r>
          </a:p>
        </p:txBody>
      </p:sp>
      <p:sp>
        <p:nvSpPr>
          <p:cNvPr id="6" name="TextBox 5">
            <a:extLst>
              <a:ext uri="{FF2B5EF4-FFF2-40B4-BE49-F238E27FC236}">
                <a16:creationId xmlns:a16="http://schemas.microsoft.com/office/drawing/2014/main" id="{88058DAC-6A95-93CF-8216-361D9F41D23F}"/>
              </a:ext>
            </a:extLst>
          </p:cNvPr>
          <p:cNvSpPr txBox="1"/>
          <p:nvPr/>
        </p:nvSpPr>
        <p:spPr>
          <a:xfrm>
            <a:off x="685800" y="1805722"/>
            <a:ext cx="6624281" cy="4671278"/>
          </a:xfrm>
          <a:prstGeom prst="rect">
            <a:avLst/>
          </a:prstGeom>
        </p:spPr>
        <p:txBody>
          <a:bodyPr vert="horz" lIns="91440" tIns="45720" rIns="91440" bIns="45720" rtlCol="0">
            <a:noAutofit/>
          </a:bodyPr>
          <a:lstStyle/>
          <a:p>
            <a:pPr marL="304800" marR="0" lvl="0" algn="just" fontAlgn="auto">
              <a:spcBef>
                <a:spcPts val="0"/>
              </a:spcBef>
              <a:spcAft>
                <a:spcPts val="1200"/>
              </a:spcAft>
              <a:buClrTx/>
              <a:buSzTx/>
              <a:tabLst/>
              <a:defRPr/>
            </a:pPr>
            <a:endParaRPr kumimoji="0" lang="en-US" sz="2400" b="0" i="0" u="none" strike="noStrike" cap="none" spc="0" normalizeH="0" baseline="0" noProof="0" dirty="0">
              <a:ln>
                <a:noFill/>
              </a:ln>
              <a:solidFill>
                <a:srgbClr val="00AA3F"/>
              </a:solidFill>
              <a:effectLst/>
              <a:uLnTx/>
              <a:uFillTx/>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E493271C-8D74-F22A-809E-0F609841A7E3}"/>
              </a:ext>
            </a:extLst>
          </p:cNvPr>
          <p:cNvSpPr txBox="1"/>
          <p:nvPr/>
        </p:nvSpPr>
        <p:spPr>
          <a:xfrm>
            <a:off x="481013" y="3752849"/>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3AE74DC9-AFE0-E0E9-4418-8DB4ED4F1E72}"/>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pic>
        <p:nvPicPr>
          <p:cNvPr id="5" name="Picture 4" descr="EIZ Green Logo">
            <a:extLst>
              <a:ext uri="{FF2B5EF4-FFF2-40B4-BE49-F238E27FC236}">
                <a16:creationId xmlns:a16="http://schemas.microsoft.com/office/drawing/2014/main" id="{6FF04033-3F61-8485-CDEC-EA7A381370C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19078"/>
            <a:ext cx="685800" cy="706120"/>
          </a:xfrm>
          <a:prstGeom prst="rect">
            <a:avLst/>
          </a:prstGeom>
          <a:solidFill>
            <a:srgbClr val="FFFF00">
              <a:alpha val="0"/>
            </a:srgbClr>
          </a:solidFill>
          <a:ln>
            <a:noFill/>
          </a:ln>
        </p:spPr>
      </p:pic>
      <p:grpSp>
        <p:nvGrpSpPr>
          <p:cNvPr id="28" name="Group 27">
            <a:extLst>
              <a:ext uri="{FF2B5EF4-FFF2-40B4-BE49-F238E27FC236}">
                <a16:creationId xmlns:a16="http://schemas.microsoft.com/office/drawing/2014/main" id="{4DF210DB-50E8-75F0-A9E9-F0202D699397}"/>
              </a:ext>
            </a:extLst>
          </p:cNvPr>
          <p:cNvGrpSpPr/>
          <p:nvPr/>
        </p:nvGrpSpPr>
        <p:grpSpPr>
          <a:xfrm>
            <a:off x="586988" y="1966293"/>
            <a:ext cx="11092674" cy="4452161"/>
            <a:chOff x="438912" y="1367790"/>
            <a:chExt cx="11115421" cy="4461291"/>
          </a:xfrm>
        </p:grpSpPr>
        <p:sp>
          <p:nvSpPr>
            <p:cNvPr id="9" name="Shape 32">
              <a:extLst>
                <a:ext uri="{FF2B5EF4-FFF2-40B4-BE49-F238E27FC236}">
                  <a16:creationId xmlns:a16="http://schemas.microsoft.com/office/drawing/2014/main" id="{8821FB1F-9058-69F6-686A-D199AFB81B95}"/>
                </a:ext>
              </a:extLst>
            </p:cNvPr>
            <p:cNvSpPr/>
            <p:nvPr/>
          </p:nvSpPr>
          <p:spPr>
            <a:xfrm>
              <a:off x="5725795" y="2163142"/>
              <a:ext cx="5828538" cy="3531812"/>
            </a:xfrm>
            <a:prstGeom prst="roundRect">
              <a:avLst>
                <a:gd name="adj" fmla="val 50000"/>
              </a:avLst>
            </a:prstGeom>
            <a:solidFill>
              <a:srgbClr val="FF6B6B"/>
            </a:solidFill>
            <a:ln w="12700">
              <a:solidFill>
                <a:srgbClr val="FF6B6B">
                  <a:alpha val="0"/>
                </a:srgbClr>
              </a:solidFill>
              <a:prstDash val="solid"/>
            </a:ln>
          </p:spPr>
          <p:txBody>
            <a:bodyPr/>
            <a:lstStyle/>
            <a:p>
              <a:endParaRPr lang="en-ZM"/>
            </a:p>
          </p:txBody>
        </p:sp>
        <p:sp>
          <p:nvSpPr>
            <p:cNvPr id="10" name="Shape 6">
              <a:extLst>
                <a:ext uri="{FF2B5EF4-FFF2-40B4-BE49-F238E27FC236}">
                  <a16:creationId xmlns:a16="http://schemas.microsoft.com/office/drawing/2014/main" id="{3F39AF81-6759-1B4C-5880-37269F73DDAE}"/>
                </a:ext>
              </a:extLst>
            </p:cNvPr>
            <p:cNvSpPr/>
            <p:nvPr/>
          </p:nvSpPr>
          <p:spPr>
            <a:xfrm>
              <a:off x="438912" y="1865374"/>
              <a:ext cx="4754880" cy="1394082"/>
            </a:xfrm>
            <a:prstGeom prst="roundRect">
              <a:avLst>
                <a:gd name="adj" fmla="val 12963"/>
              </a:avLst>
            </a:prstGeom>
            <a:solidFill>
              <a:srgbClr val="EAF5FF"/>
            </a:solidFill>
            <a:ln w="12700">
              <a:solidFill>
                <a:srgbClr val="EAF5FF"/>
              </a:solidFill>
              <a:prstDash val="solid"/>
            </a:ln>
            <a:effectLst>
              <a:outerShdw blurRad="25400" dist="15240" dir="2700000" algn="bl" rotWithShape="0">
                <a:srgbClr val="203040">
                  <a:alpha val="18000"/>
                </a:srgbClr>
              </a:outerShdw>
            </a:effectLst>
          </p:spPr>
          <p:txBody>
            <a:bodyPr/>
            <a:lstStyle/>
            <a:p>
              <a:endParaRPr lang="en-ZM"/>
            </a:p>
          </p:txBody>
        </p:sp>
        <p:sp>
          <p:nvSpPr>
            <p:cNvPr id="11" name="Shape 7">
              <a:extLst>
                <a:ext uri="{FF2B5EF4-FFF2-40B4-BE49-F238E27FC236}">
                  <a16:creationId xmlns:a16="http://schemas.microsoft.com/office/drawing/2014/main" id="{083EFE83-29A7-DD91-6F76-BC2EC8958EE7}"/>
                </a:ext>
              </a:extLst>
            </p:cNvPr>
            <p:cNvSpPr/>
            <p:nvPr/>
          </p:nvSpPr>
          <p:spPr>
            <a:xfrm>
              <a:off x="555498" y="2244472"/>
              <a:ext cx="384048" cy="384048"/>
            </a:xfrm>
            <a:prstGeom prst="ellipse">
              <a:avLst/>
            </a:prstGeom>
            <a:solidFill>
              <a:srgbClr val="27C6F5"/>
            </a:solidFill>
            <a:ln w="12700">
              <a:solidFill>
                <a:srgbClr val="27C6F5"/>
              </a:solidFill>
              <a:prstDash val="solid"/>
            </a:ln>
          </p:spPr>
          <p:txBody>
            <a:bodyPr/>
            <a:lstStyle/>
            <a:p>
              <a:endParaRPr lang="en-ZM"/>
            </a:p>
          </p:txBody>
        </p:sp>
        <p:sp>
          <p:nvSpPr>
            <p:cNvPr id="13" name="Text 8">
              <a:extLst>
                <a:ext uri="{FF2B5EF4-FFF2-40B4-BE49-F238E27FC236}">
                  <a16:creationId xmlns:a16="http://schemas.microsoft.com/office/drawing/2014/main" id="{2FF83849-ADDA-9352-858E-B68EBE395934}"/>
                </a:ext>
              </a:extLst>
            </p:cNvPr>
            <p:cNvSpPr/>
            <p:nvPr/>
          </p:nvSpPr>
          <p:spPr>
            <a:xfrm>
              <a:off x="555498" y="2244092"/>
              <a:ext cx="384048" cy="365760"/>
            </a:xfrm>
            <a:prstGeom prst="rect">
              <a:avLst/>
            </a:prstGeom>
            <a:noFill/>
            <a:ln/>
          </p:spPr>
          <p:txBody>
            <a:bodyPr wrap="square" lIns="0" tIns="0" rIns="0" bIns="0" rtlCol="0" anchor="ctr"/>
            <a:lstStyle/>
            <a:p>
              <a:pPr algn="ctr" defTabSz="905256">
                <a:spcAft>
                  <a:spcPts val="600"/>
                </a:spcAft>
              </a:pPr>
              <a:r>
                <a:rPr lang="en-US" sz="1109" b="1" kern="1200">
                  <a:solidFill>
                    <a:srgbClr val="FFFFFF"/>
                  </a:solidFill>
                  <a:latin typeface="Aptos" pitchFamily="34" charset="0"/>
                  <a:ea typeface="+mn-ea"/>
                  <a:cs typeface="+mn-cs"/>
                </a:rPr>
                <a:t>1</a:t>
              </a:r>
              <a:endParaRPr lang="en-US" sz="1120"/>
            </a:p>
          </p:txBody>
        </p:sp>
        <p:sp>
          <p:nvSpPr>
            <p:cNvPr id="14" name="Text 9">
              <a:extLst>
                <a:ext uri="{FF2B5EF4-FFF2-40B4-BE49-F238E27FC236}">
                  <a16:creationId xmlns:a16="http://schemas.microsoft.com/office/drawing/2014/main" id="{20D711FD-DA6D-CF4D-3DCC-F051A8F3CA39}"/>
                </a:ext>
              </a:extLst>
            </p:cNvPr>
            <p:cNvSpPr/>
            <p:nvPr/>
          </p:nvSpPr>
          <p:spPr>
            <a:xfrm>
              <a:off x="1056894" y="2083593"/>
              <a:ext cx="3694176" cy="769335"/>
            </a:xfrm>
            <a:prstGeom prst="rect">
              <a:avLst/>
            </a:prstGeom>
            <a:noFill/>
            <a:ln/>
          </p:spPr>
          <p:txBody>
            <a:bodyPr wrap="square" lIns="0" tIns="0" rIns="0" bIns="0" rtlCol="0" anchor="ctr"/>
            <a:lstStyle/>
            <a:p>
              <a:pPr defTabSz="905256">
                <a:spcAft>
                  <a:spcPts val="600"/>
                </a:spcAft>
              </a:pPr>
              <a:r>
                <a:rPr lang="en-ZM" sz="1980" kern="1200" dirty="0">
                  <a:solidFill>
                    <a:schemeClr val="tx1"/>
                  </a:solidFill>
                  <a:latin typeface="Arial" panose="020B0604020202020204" pitchFamily="34" charset="0"/>
                  <a:ea typeface="+mn-ea"/>
                  <a:cs typeface="Arial" panose="020B0604020202020204" pitchFamily="34" charset="0"/>
                </a:rPr>
                <a:t>To </a:t>
              </a:r>
              <a:r>
                <a:rPr lang="en-ZM" sz="1980" kern="1200" dirty="0" err="1">
                  <a:solidFill>
                    <a:schemeClr val="tx1"/>
                  </a:solidFill>
                  <a:latin typeface="Arial" panose="020B0604020202020204" pitchFamily="34" charset="0"/>
                  <a:ea typeface="+mn-ea"/>
                  <a:cs typeface="Arial" panose="020B0604020202020204" pitchFamily="34" charset="0"/>
                </a:rPr>
                <a:t>analyze</a:t>
              </a:r>
              <a:r>
                <a:rPr lang="en-ZM" sz="1980" kern="1200" dirty="0">
                  <a:solidFill>
                    <a:schemeClr val="tx1"/>
                  </a:solidFill>
                  <a:latin typeface="Arial" panose="020B0604020202020204" pitchFamily="34" charset="0"/>
                  <a:ea typeface="+mn-ea"/>
                  <a:cs typeface="Arial" panose="020B0604020202020204" pitchFamily="34" charset="0"/>
                </a:rPr>
                <a:t> existing AI applications in operational ATC systems</a:t>
              </a:r>
              <a:endParaRPr lang="en-US" sz="2000" dirty="0">
                <a:latin typeface="Arial" panose="020B0604020202020204" pitchFamily="34" charset="0"/>
                <a:cs typeface="Arial" panose="020B0604020202020204" pitchFamily="34" charset="0"/>
              </a:endParaRPr>
            </a:p>
          </p:txBody>
        </p:sp>
        <p:sp>
          <p:nvSpPr>
            <p:cNvPr id="18" name="Text 13">
              <a:extLst>
                <a:ext uri="{FF2B5EF4-FFF2-40B4-BE49-F238E27FC236}">
                  <a16:creationId xmlns:a16="http://schemas.microsoft.com/office/drawing/2014/main" id="{9391070E-CD58-1D69-F3A4-7EE50FDDDB25}"/>
                </a:ext>
              </a:extLst>
            </p:cNvPr>
            <p:cNvSpPr/>
            <p:nvPr/>
          </p:nvSpPr>
          <p:spPr>
            <a:xfrm>
              <a:off x="550164" y="3493008"/>
              <a:ext cx="384048" cy="365760"/>
            </a:xfrm>
            <a:prstGeom prst="rect">
              <a:avLst/>
            </a:prstGeom>
            <a:noFill/>
            <a:ln/>
          </p:spPr>
          <p:txBody>
            <a:bodyPr wrap="square" lIns="0" tIns="0" rIns="0" bIns="0" rtlCol="0" anchor="ctr"/>
            <a:lstStyle/>
            <a:p>
              <a:pPr algn="ctr" defTabSz="905256">
                <a:spcAft>
                  <a:spcPts val="600"/>
                </a:spcAft>
              </a:pPr>
              <a:r>
                <a:rPr lang="en-US" sz="1109" b="1" kern="1200">
                  <a:solidFill>
                    <a:srgbClr val="FFFFFF"/>
                  </a:solidFill>
                  <a:latin typeface="Aptos" pitchFamily="34" charset="0"/>
                  <a:ea typeface="+mn-ea"/>
                  <a:cs typeface="+mn-cs"/>
                </a:rPr>
                <a:t>2</a:t>
              </a:r>
              <a:endParaRPr lang="en-US" sz="1120"/>
            </a:p>
          </p:txBody>
        </p:sp>
        <p:sp>
          <p:nvSpPr>
            <p:cNvPr id="19" name="Text 14">
              <a:extLst>
                <a:ext uri="{FF2B5EF4-FFF2-40B4-BE49-F238E27FC236}">
                  <a16:creationId xmlns:a16="http://schemas.microsoft.com/office/drawing/2014/main" id="{50A74B42-02AA-0C92-BF93-7577B6BE539E}"/>
                </a:ext>
              </a:extLst>
            </p:cNvPr>
            <p:cNvSpPr/>
            <p:nvPr/>
          </p:nvSpPr>
          <p:spPr>
            <a:xfrm>
              <a:off x="1133856" y="3337559"/>
              <a:ext cx="3730752" cy="685800"/>
            </a:xfrm>
            <a:prstGeom prst="rect">
              <a:avLst/>
            </a:prstGeom>
            <a:noFill/>
            <a:ln/>
          </p:spPr>
          <p:txBody>
            <a:bodyPr wrap="square" lIns="0" tIns="0" rIns="0" bIns="0" rtlCol="0" anchor="ctr"/>
            <a:lstStyle/>
            <a:p>
              <a:pPr marL="0" indent="0">
                <a:buNone/>
              </a:pPr>
              <a:endParaRPr lang="en-US" sz="1680"/>
            </a:p>
          </p:txBody>
        </p:sp>
        <p:sp>
          <p:nvSpPr>
            <p:cNvPr id="20" name="Shape 16">
              <a:extLst>
                <a:ext uri="{FF2B5EF4-FFF2-40B4-BE49-F238E27FC236}">
                  <a16:creationId xmlns:a16="http://schemas.microsoft.com/office/drawing/2014/main" id="{B36C80F1-CE91-5F65-2FCE-18ED6E4E0EB8}"/>
                </a:ext>
              </a:extLst>
            </p:cNvPr>
            <p:cNvSpPr/>
            <p:nvPr/>
          </p:nvSpPr>
          <p:spPr>
            <a:xfrm>
              <a:off x="526543" y="4162230"/>
              <a:ext cx="4667249" cy="1666851"/>
            </a:xfrm>
            <a:prstGeom prst="roundRect">
              <a:avLst>
                <a:gd name="adj" fmla="val 12963"/>
              </a:avLst>
            </a:prstGeom>
            <a:solidFill>
              <a:srgbClr val="EAFBF6"/>
            </a:solidFill>
            <a:ln w="12700">
              <a:solidFill>
                <a:srgbClr val="EAFBF6"/>
              </a:solidFill>
              <a:prstDash val="solid"/>
            </a:ln>
            <a:effectLst>
              <a:outerShdw algn="bl" rotWithShape="0">
                <a:srgbClr val="203040">
                  <a:alpha val="0"/>
                </a:srgbClr>
              </a:outerShdw>
            </a:effectLst>
          </p:spPr>
          <p:txBody>
            <a:bodyPr/>
            <a:lstStyle/>
            <a:p>
              <a:endParaRPr lang="en-ZM"/>
            </a:p>
          </p:txBody>
        </p:sp>
        <p:sp>
          <p:nvSpPr>
            <p:cNvPr id="21" name="Shape 17">
              <a:extLst>
                <a:ext uri="{FF2B5EF4-FFF2-40B4-BE49-F238E27FC236}">
                  <a16:creationId xmlns:a16="http://schemas.microsoft.com/office/drawing/2014/main" id="{4E182F43-88A8-1986-3D12-B942FF9984B4}"/>
                </a:ext>
              </a:extLst>
            </p:cNvPr>
            <p:cNvSpPr/>
            <p:nvPr/>
          </p:nvSpPr>
          <p:spPr>
            <a:xfrm>
              <a:off x="555498" y="4892040"/>
              <a:ext cx="384048" cy="384048"/>
            </a:xfrm>
            <a:prstGeom prst="ellipse">
              <a:avLst/>
            </a:prstGeom>
            <a:solidFill>
              <a:srgbClr val="27C497"/>
            </a:solidFill>
            <a:ln w="12700">
              <a:solidFill>
                <a:srgbClr val="27C497"/>
              </a:solidFill>
              <a:prstDash val="solid"/>
            </a:ln>
          </p:spPr>
          <p:txBody>
            <a:bodyPr/>
            <a:lstStyle/>
            <a:p>
              <a:endParaRPr lang="en-ZM"/>
            </a:p>
          </p:txBody>
        </p:sp>
        <p:sp>
          <p:nvSpPr>
            <p:cNvPr id="22" name="Text 18">
              <a:extLst>
                <a:ext uri="{FF2B5EF4-FFF2-40B4-BE49-F238E27FC236}">
                  <a16:creationId xmlns:a16="http://schemas.microsoft.com/office/drawing/2014/main" id="{696E4883-5EBB-E79C-ACFE-11F033EE8255}"/>
                </a:ext>
              </a:extLst>
            </p:cNvPr>
            <p:cNvSpPr/>
            <p:nvPr/>
          </p:nvSpPr>
          <p:spPr>
            <a:xfrm>
              <a:off x="555498" y="4901184"/>
              <a:ext cx="384048" cy="365760"/>
            </a:xfrm>
            <a:prstGeom prst="rect">
              <a:avLst/>
            </a:prstGeom>
            <a:noFill/>
            <a:ln/>
          </p:spPr>
          <p:txBody>
            <a:bodyPr wrap="square" lIns="0" tIns="0" rIns="0" bIns="0" rtlCol="0" anchor="ctr"/>
            <a:lstStyle/>
            <a:p>
              <a:pPr algn="ctr" defTabSz="905256">
                <a:spcAft>
                  <a:spcPts val="600"/>
                </a:spcAft>
              </a:pPr>
              <a:r>
                <a:rPr lang="en-US" sz="1109" b="1" dirty="0">
                  <a:solidFill>
                    <a:srgbClr val="FFFFFF"/>
                  </a:solidFill>
                  <a:latin typeface="Aptos" pitchFamily="34" charset="0"/>
                </a:rPr>
                <a:t>2</a:t>
              </a:r>
              <a:endParaRPr lang="en-US" sz="1120" dirty="0"/>
            </a:p>
          </p:txBody>
        </p:sp>
        <p:sp>
          <p:nvSpPr>
            <p:cNvPr id="23" name="Text 19">
              <a:extLst>
                <a:ext uri="{FF2B5EF4-FFF2-40B4-BE49-F238E27FC236}">
                  <a16:creationId xmlns:a16="http://schemas.microsoft.com/office/drawing/2014/main" id="{C3FDCDFB-7D60-B000-15B1-C259D0279DD0}"/>
                </a:ext>
              </a:extLst>
            </p:cNvPr>
            <p:cNvSpPr/>
            <p:nvPr/>
          </p:nvSpPr>
          <p:spPr>
            <a:xfrm>
              <a:off x="1056894" y="4829175"/>
              <a:ext cx="3611880" cy="566928"/>
            </a:xfrm>
            <a:prstGeom prst="rect">
              <a:avLst/>
            </a:prstGeom>
            <a:noFill/>
            <a:ln/>
          </p:spPr>
          <p:txBody>
            <a:bodyPr wrap="square" lIns="0" tIns="0" rIns="0" bIns="0" rtlCol="0" anchor="ctr"/>
            <a:lstStyle/>
            <a:p>
              <a:pPr defTabSz="905256">
                <a:spcAft>
                  <a:spcPts val="600"/>
                </a:spcAft>
              </a:pPr>
              <a:r>
                <a:rPr lang="en-ZM" sz="1980" kern="1200">
                  <a:solidFill>
                    <a:schemeClr val="tx1"/>
                  </a:solidFill>
                  <a:latin typeface="Arial" panose="020B0604020202020204" pitchFamily="34" charset="0"/>
                  <a:ea typeface="+mn-ea"/>
                  <a:cs typeface="Arial" panose="020B0604020202020204" pitchFamily="34" charset="0"/>
                </a:rPr>
                <a:t>To assess the major challenges and constraints affecting AI implementation in ATC environments </a:t>
              </a:r>
              <a:endParaRPr lang="en-US" sz="2000">
                <a:latin typeface="Arial" panose="020B0604020202020204" pitchFamily="34" charset="0"/>
                <a:cs typeface="Arial" panose="020B0604020202020204" pitchFamily="34" charset="0"/>
              </a:endParaRPr>
            </a:p>
          </p:txBody>
        </p:sp>
        <p:sp>
          <p:nvSpPr>
            <p:cNvPr id="24" name="Text 23">
              <a:extLst>
                <a:ext uri="{FF2B5EF4-FFF2-40B4-BE49-F238E27FC236}">
                  <a16:creationId xmlns:a16="http://schemas.microsoft.com/office/drawing/2014/main" id="{02F690CA-A0B3-F20B-1FC7-4AA8454E25D5}"/>
                </a:ext>
              </a:extLst>
            </p:cNvPr>
            <p:cNvSpPr/>
            <p:nvPr/>
          </p:nvSpPr>
          <p:spPr>
            <a:xfrm>
              <a:off x="8070723" y="1438464"/>
              <a:ext cx="989075" cy="329184"/>
            </a:xfrm>
            <a:prstGeom prst="rect">
              <a:avLst/>
            </a:prstGeom>
            <a:noFill/>
            <a:ln/>
          </p:spPr>
          <p:txBody>
            <a:bodyPr wrap="square" lIns="0" tIns="0" rIns="0" bIns="0" rtlCol="0" anchor="ctr"/>
            <a:lstStyle/>
            <a:p>
              <a:pPr defTabSz="905256">
                <a:spcAft>
                  <a:spcPts val="600"/>
                </a:spcAft>
              </a:pPr>
              <a:r>
                <a:rPr lang="en-US" sz="1980" b="1" kern="1200">
                  <a:solidFill>
                    <a:srgbClr val="11263F"/>
                  </a:solidFill>
                  <a:latin typeface="+mn-lt"/>
                  <a:ea typeface="+mn-ea"/>
                  <a:cs typeface="+mn-cs"/>
                </a:rPr>
                <a:t>AIM</a:t>
              </a:r>
              <a:endParaRPr lang="en-US" sz="2000"/>
            </a:p>
          </p:txBody>
        </p:sp>
        <p:sp>
          <p:nvSpPr>
            <p:cNvPr id="25" name="Text 26">
              <a:extLst>
                <a:ext uri="{FF2B5EF4-FFF2-40B4-BE49-F238E27FC236}">
                  <a16:creationId xmlns:a16="http://schemas.microsoft.com/office/drawing/2014/main" id="{E88BD752-53AA-4ACF-D95B-0A48E52EBA47}"/>
                </a:ext>
              </a:extLst>
            </p:cNvPr>
            <p:cNvSpPr/>
            <p:nvPr/>
          </p:nvSpPr>
          <p:spPr>
            <a:xfrm>
              <a:off x="6522722" y="3200399"/>
              <a:ext cx="4612384" cy="1399032"/>
            </a:xfrm>
            <a:prstGeom prst="rect">
              <a:avLst/>
            </a:prstGeom>
            <a:noFill/>
            <a:ln/>
          </p:spPr>
          <p:txBody>
            <a:bodyPr wrap="square" lIns="0" tIns="0" rIns="0" bIns="0" rtlCol="0" anchor="ctr"/>
            <a:lstStyle/>
            <a:p>
              <a:pPr defTabSz="905256">
                <a:spcAft>
                  <a:spcPts val="600"/>
                </a:spcAft>
              </a:pPr>
              <a:r>
                <a:rPr lang="en-US" sz="2400" kern="1200" dirty="0">
                  <a:solidFill>
                    <a:schemeClr val="tx1"/>
                  </a:solidFill>
                  <a:latin typeface="Arial" panose="020B0604020202020204" pitchFamily="34" charset="0"/>
                  <a:ea typeface="+mn-ea"/>
                  <a:cs typeface="Arial" panose="020B0604020202020204" pitchFamily="34" charset="0"/>
                </a:rPr>
                <a:t>To examine the application of Artificial Intelligence in Air Traffic M</a:t>
              </a:r>
              <a:r>
                <a:rPr lang="en-US" sz="2400" dirty="0">
                  <a:latin typeface="Arial" panose="020B0604020202020204" pitchFamily="34" charset="0"/>
                  <a:cs typeface="Arial" panose="020B0604020202020204" pitchFamily="34" charset="0"/>
                </a:rPr>
                <a:t>anagement</a:t>
              </a:r>
              <a:r>
                <a:rPr lang="en-US" sz="2400" kern="1200" dirty="0">
                  <a:solidFill>
                    <a:schemeClr val="tx1"/>
                  </a:solidFill>
                  <a:latin typeface="Arial" panose="020B0604020202020204" pitchFamily="34" charset="0"/>
                  <a:ea typeface="+mn-ea"/>
                  <a:cs typeface="Arial" panose="020B0604020202020204" pitchFamily="34" charset="0"/>
                </a:rPr>
                <a:t> systems, explore emerging AI technologies, and evaluate the  challenges affecting AI adoption in operational ATM environments</a:t>
              </a:r>
              <a:r>
                <a:rPr lang="en-US" sz="1584" kern="1200" dirty="0">
                  <a:solidFill>
                    <a:schemeClr val="tx1"/>
                  </a:solidFill>
                  <a:latin typeface="+mn-lt"/>
                  <a:ea typeface="+mn-ea"/>
                  <a:cs typeface="+mn-cs"/>
                </a:rPr>
                <a:t>. </a:t>
              </a:r>
              <a:endParaRPr lang="en-US" sz="1600" dirty="0"/>
            </a:p>
          </p:txBody>
        </p:sp>
        <p:sp>
          <p:nvSpPr>
            <p:cNvPr id="26" name="Text 10">
              <a:extLst>
                <a:ext uri="{FF2B5EF4-FFF2-40B4-BE49-F238E27FC236}">
                  <a16:creationId xmlns:a16="http://schemas.microsoft.com/office/drawing/2014/main" id="{6510B5C9-A71E-CD11-EF88-376E6166AD91}"/>
                </a:ext>
              </a:extLst>
            </p:cNvPr>
            <p:cNvSpPr/>
            <p:nvPr/>
          </p:nvSpPr>
          <p:spPr>
            <a:xfrm>
              <a:off x="1353312" y="1367790"/>
              <a:ext cx="3703320" cy="329184"/>
            </a:xfrm>
            <a:prstGeom prst="rect">
              <a:avLst/>
            </a:prstGeom>
            <a:noFill/>
            <a:ln/>
          </p:spPr>
          <p:txBody>
            <a:bodyPr wrap="square" lIns="0" tIns="0" rIns="0" bIns="0" rtlCol="0" anchor="ctr"/>
            <a:lstStyle/>
            <a:p>
              <a:pPr defTabSz="905256">
                <a:spcAft>
                  <a:spcPts val="600"/>
                </a:spcAft>
              </a:pPr>
              <a:r>
                <a:rPr lang="en-US" sz="1980" b="1" kern="1200">
                  <a:solidFill>
                    <a:schemeClr val="tx1"/>
                  </a:solidFill>
                  <a:latin typeface="+mn-lt"/>
                  <a:ea typeface="+mn-ea"/>
                  <a:cs typeface="+mn-cs"/>
                </a:rPr>
                <a:t>OBJECTIVES</a:t>
              </a:r>
              <a:endParaRPr lang="en-US" sz="2000" b="1"/>
            </a:p>
          </p:txBody>
        </p:sp>
        <p:sp>
          <p:nvSpPr>
            <p:cNvPr id="27" name="Text 9">
              <a:extLst>
                <a:ext uri="{FF2B5EF4-FFF2-40B4-BE49-F238E27FC236}">
                  <a16:creationId xmlns:a16="http://schemas.microsoft.com/office/drawing/2014/main" id="{F46BA2AE-B933-01B4-6376-73D31DE7AC99}"/>
                </a:ext>
              </a:extLst>
            </p:cNvPr>
            <p:cNvSpPr/>
            <p:nvPr/>
          </p:nvSpPr>
          <p:spPr>
            <a:xfrm>
              <a:off x="1056894" y="3398326"/>
              <a:ext cx="3694176" cy="703135"/>
            </a:xfrm>
            <a:prstGeom prst="rect">
              <a:avLst/>
            </a:prstGeom>
            <a:noFill/>
            <a:ln/>
          </p:spPr>
          <p:txBody>
            <a:bodyPr wrap="square" lIns="0" tIns="0" rIns="0" bIns="0" rtlCol="0" anchor="ctr"/>
            <a:lstStyle/>
            <a:p>
              <a:pPr defTabSz="905256">
                <a:spcAft>
                  <a:spcPts val="600"/>
                </a:spcAft>
              </a:pPr>
              <a:endParaRPr lang="en-US" sz="20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636390696"/>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FE7626-B449-F846-E294-A5976CDC0586}"/>
            </a:ext>
          </a:extLst>
        </p:cNvPr>
        <p:cNvGrpSpPr/>
        <p:nvPr/>
      </p:nvGrpSpPr>
      <p:grpSpPr>
        <a:xfrm>
          <a:off x="0" y="0"/>
          <a:ext cx="0" cy="0"/>
          <a:chOff x="0" y="0"/>
          <a:chExt cx="0" cy="0"/>
        </a:xfrm>
      </p:grpSpPr>
      <p:sp useBgFill="1">
        <p:nvSpPr>
          <p:cNvPr id="4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2" name="Rectangle 4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65EDC3C-4CAD-0484-922E-251184AD7FE0}"/>
              </a:ext>
            </a:extLst>
          </p:cNvPr>
          <p:cNvSpPr txBox="1"/>
          <p:nvPr/>
        </p:nvSpPr>
        <p:spPr>
          <a:xfrm>
            <a:off x="761803" y="152400"/>
            <a:ext cx="4646904" cy="1624520"/>
          </a:xfrm>
          <a:prstGeom prst="rect">
            <a:avLst/>
          </a:prstGeom>
        </p:spPr>
        <p:txBody>
          <a:bodyPr vert="horz" lIns="91440" tIns="45720" rIns="91440" bIns="45720" rtlCol="0" anchor="ctr">
            <a:normAutofit/>
          </a:bodyPr>
          <a:lstStyle/>
          <a:p>
            <a:pPr marL="304800" marR="0" lvl="0" algn="ctr" fontAlgn="auto">
              <a:lnSpc>
                <a:spcPct val="90000"/>
              </a:lnSpc>
              <a:spcBef>
                <a:spcPct val="0"/>
              </a:spcBef>
              <a:spcAft>
                <a:spcPts val="1200"/>
              </a:spcAft>
              <a:buClrTx/>
              <a:buSzTx/>
              <a:tabLst/>
              <a:defRPr/>
            </a:pPr>
            <a:r>
              <a:rPr lang="en-US" sz="3200" dirty="0">
                <a:solidFill>
                  <a:srgbClr val="00B050"/>
                </a:solidFill>
                <a:latin typeface="Arial" panose="020B0604020202020204" pitchFamily="34" charset="0"/>
                <a:ea typeface="+mj-ea"/>
                <a:cs typeface="Arial" panose="020B0604020202020204" pitchFamily="34" charset="0"/>
              </a:rPr>
              <a:t>OVERVIEW OF ATM SYSTEM</a:t>
            </a:r>
          </a:p>
        </p:txBody>
      </p:sp>
      <p:sp>
        <p:nvSpPr>
          <p:cNvPr id="6" name="TextBox 5">
            <a:extLst>
              <a:ext uri="{FF2B5EF4-FFF2-40B4-BE49-F238E27FC236}">
                <a16:creationId xmlns:a16="http://schemas.microsoft.com/office/drawing/2014/main" id="{A137ED16-52D9-277F-11C5-81C1FFBC01E8}"/>
              </a:ext>
            </a:extLst>
          </p:cNvPr>
          <p:cNvSpPr txBox="1"/>
          <p:nvPr/>
        </p:nvSpPr>
        <p:spPr>
          <a:xfrm>
            <a:off x="228600" y="2278570"/>
            <a:ext cx="6477000" cy="4579430"/>
          </a:xfrm>
          <a:prstGeom prst="rect">
            <a:avLst/>
          </a:prstGeom>
        </p:spPr>
        <p:txBody>
          <a:bodyPr vert="horz" lIns="91440" tIns="45720" rIns="91440" bIns="45720" rtlCol="0" anchor="ctr">
            <a:normAutofit lnSpcReduction="10000"/>
          </a:bodyPr>
          <a:lstStyle/>
          <a:p>
            <a:pPr marL="228600" algn="just">
              <a:lnSpc>
                <a:spcPct val="120000"/>
              </a:lnSpc>
              <a:spcAft>
                <a:spcPts val="1200"/>
              </a:spcAft>
            </a:pPr>
            <a:r>
              <a:rPr lang="en-US" sz="2800" dirty="0">
                <a:latin typeface="Arial" panose="020B0604020202020204" pitchFamily="34" charset="0"/>
                <a:cs typeface="Arial" panose="020B0604020202020204" pitchFamily="34" charset="0"/>
              </a:rPr>
              <a:t>ATM system is part of air traffic services, air traffic control (ATC) works to keep planes from crashing into one another or obstacles in the sky, and it also helps keep air traffic flow smoothly and safely.</a:t>
            </a:r>
          </a:p>
          <a:p>
            <a:pPr marL="228600" indent="-228600" algn="just">
              <a:lnSpc>
                <a:spcPct val="120000"/>
              </a:lnSpc>
              <a:spcAft>
                <a:spcPts val="1200"/>
              </a:spcAft>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indent="-228600">
              <a:lnSpc>
                <a:spcPct val="90000"/>
              </a:lnSpc>
              <a:spcAft>
                <a:spcPts val="1200"/>
              </a:spcAft>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457200" indent="-228600">
              <a:lnSpc>
                <a:spcPct val="90000"/>
              </a:lnSpc>
              <a:buFont typeface="Arial" panose="020B0604020202020204" pitchFamily="34" charset="0"/>
              <a:buChar char="•"/>
            </a:pPr>
            <a:r>
              <a:rPr lang="en-US" sz="1600" dirty="0"/>
              <a:t>. </a:t>
            </a:r>
          </a:p>
          <a:p>
            <a:pPr marL="533400" marR="0" lvl="0" indent="-228600" fontAlgn="auto">
              <a:lnSpc>
                <a:spcPct val="90000"/>
              </a:lnSpc>
              <a:spcBef>
                <a:spcPts val="0"/>
              </a:spcBef>
              <a:spcAft>
                <a:spcPts val="120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endParaRPr>
          </a:p>
        </p:txBody>
      </p:sp>
      <p:pic>
        <p:nvPicPr>
          <p:cNvPr id="8" name="Picture 7">
            <a:extLst>
              <a:ext uri="{FF2B5EF4-FFF2-40B4-BE49-F238E27FC236}">
                <a16:creationId xmlns:a16="http://schemas.microsoft.com/office/drawing/2014/main" id="{497F595A-8A52-8E0C-5464-13C7B3B7B3C4}"/>
              </a:ext>
            </a:extLst>
          </p:cNvPr>
          <p:cNvPicPr>
            <a:picLocks noChangeAspect="1"/>
          </p:cNvPicPr>
          <p:nvPr/>
        </p:nvPicPr>
        <p:blipFill>
          <a:blip r:embed="rId2"/>
          <a:srcRect l="23218" r="10041"/>
          <a:stretch>
            <a:fillRect/>
          </a:stretch>
        </p:blipFill>
        <p:spPr>
          <a:xfrm>
            <a:off x="6783295" y="1"/>
            <a:ext cx="5415530" cy="6858000"/>
          </a:xfrm>
          <a:prstGeom prst="rect">
            <a:avLst/>
          </a:prstGeom>
        </p:spPr>
      </p:pic>
      <p:sp>
        <p:nvSpPr>
          <p:cNvPr id="2" name="TextBox 1">
            <a:extLst>
              <a:ext uri="{FF2B5EF4-FFF2-40B4-BE49-F238E27FC236}">
                <a16:creationId xmlns:a16="http://schemas.microsoft.com/office/drawing/2014/main" id="{3F2EB807-EAC2-A2DF-1CF1-D2B6159DA8CF}"/>
              </a:ext>
            </a:extLst>
          </p:cNvPr>
          <p:cNvSpPr txBox="1"/>
          <p:nvPr/>
        </p:nvSpPr>
        <p:spPr>
          <a:xfrm>
            <a:off x="481013" y="3752849"/>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260681B5-07F0-BCA4-35D6-F7C1A8FAFA0D}"/>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pic>
        <p:nvPicPr>
          <p:cNvPr id="5" name="Picture 4" descr="EIZ Green Logo">
            <a:extLst>
              <a:ext uri="{FF2B5EF4-FFF2-40B4-BE49-F238E27FC236}">
                <a16:creationId xmlns:a16="http://schemas.microsoft.com/office/drawing/2014/main" id="{3FE67B83-B3C8-B8AB-504F-D2245C32E39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19078"/>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1137825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B0155B-9C12-5954-D8EF-786592E08230}"/>
            </a:ext>
          </a:extLst>
        </p:cNvPr>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FB374EA-A376-214D-40A8-8F7816B14AA0}"/>
              </a:ext>
            </a:extLst>
          </p:cNvPr>
          <p:cNvSpPr txBox="1"/>
          <p:nvPr/>
        </p:nvSpPr>
        <p:spPr>
          <a:xfrm>
            <a:off x="699713" y="76200"/>
            <a:ext cx="7682287" cy="1159200"/>
          </a:xfrm>
          <a:prstGeom prst="rect">
            <a:avLst/>
          </a:prstGeom>
        </p:spPr>
        <p:txBody>
          <a:bodyPr vert="horz" lIns="91440" tIns="45720" rIns="91440" bIns="45720" rtlCol="0" anchor="ctr">
            <a:normAutofit/>
          </a:bodyPr>
          <a:lstStyle/>
          <a:p>
            <a:pPr marL="304800" marR="0" lvl="0" fontAlgn="auto">
              <a:lnSpc>
                <a:spcPct val="90000"/>
              </a:lnSpc>
              <a:spcBef>
                <a:spcPct val="0"/>
              </a:spcBef>
              <a:spcAft>
                <a:spcPts val="1200"/>
              </a:spcAft>
              <a:buClrTx/>
              <a:buSzTx/>
              <a:tabLst/>
              <a:defRPr/>
            </a:pPr>
            <a:r>
              <a:rPr lang="en-US" sz="3200" kern="1200" dirty="0">
                <a:solidFill>
                  <a:srgbClr val="FFFFFF"/>
                </a:solidFill>
                <a:latin typeface="Arial" panose="020B0604020202020204" pitchFamily="34" charset="0"/>
                <a:ea typeface="+mj-ea"/>
                <a:cs typeface="Arial" panose="020B0604020202020204" pitchFamily="34" charset="0"/>
              </a:rPr>
              <a:t>OVERVIEW OF ATM SYSTEM  cont</a:t>
            </a:r>
            <a:r>
              <a:rPr lang="en-US" sz="3700" kern="1200" dirty="0">
                <a:solidFill>
                  <a:srgbClr val="FFFFFF"/>
                </a:solidFill>
                <a:latin typeface="+mj-lt"/>
                <a:ea typeface="+mj-ea"/>
                <a:cs typeface="+mj-cs"/>
              </a:rPr>
              <a:t>.</a:t>
            </a:r>
          </a:p>
        </p:txBody>
      </p:sp>
      <p:sp>
        <p:nvSpPr>
          <p:cNvPr id="2" name="TextBox 1">
            <a:extLst>
              <a:ext uri="{FF2B5EF4-FFF2-40B4-BE49-F238E27FC236}">
                <a16:creationId xmlns:a16="http://schemas.microsoft.com/office/drawing/2014/main" id="{20A138F0-7B80-3897-AFCF-E970D80681DF}"/>
              </a:ext>
            </a:extLst>
          </p:cNvPr>
          <p:cNvSpPr txBox="1"/>
          <p:nvPr/>
        </p:nvSpPr>
        <p:spPr>
          <a:xfrm>
            <a:off x="481013" y="3752849"/>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686CD84C-1638-9937-4151-9C40CBC20FAA}"/>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pic>
        <p:nvPicPr>
          <p:cNvPr id="5" name="Picture 4" descr="EIZ Green Logo">
            <a:extLst>
              <a:ext uri="{FF2B5EF4-FFF2-40B4-BE49-F238E27FC236}">
                <a16:creationId xmlns:a16="http://schemas.microsoft.com/office/drawing/2014/main" id="{5359455E-1578-63AD-5508-7E550D1B98C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19078"/>
            <a:ext cx="685800" cy="706120"/>
          </a:xfrm>
          <a:prstGeom prst="rect">
            <a:avLst/>
          </a:prstGeom>
          <a:solidFill>
            <a:srgbClr val="FFFF00">
              <a:alpha val="0"/>
            </a:srgbClr>
          </a:solidFill>
          <a:ln>
            <a:noFill/>
          </a:ln>
        </p:spPr>
      </p:pic>
      <p:sp>
        <p:nvSpPr>
          <p:cNvPr id="9" name="Shape 6">
            <a:extLst>
              <a:ext uri="{FF2B5EF4-FFF2-40B4-BE49-F238E27FC236}">
                <a16:creationId xmlns:a16="http://schemas.microsoft.com/office/drawing/2014/main" id="{36746CA5-6E7F-219B-E596-EA89E53E14AD}"/>
              </a:ext>
            </a:extLst>
          </p:cNvPr>
          <p:cNvSpPr/>
          <p:nvPr/>
        </p:nvSpPr>
        <p:spPr>
          <a:xfrm>
            <a:off x="3539752" y="2474644"/>
            <a:ext cx="1068453" cy="1021593"/>
          </a:xfrm>
          <a:prstGeom prst="line">
            <a:avLst/>
          </a:prstGeom>
          <a:noFill/>
          <a:ln w="27940">
            <a:solidFill>
              <a:srgbClr val="3E7BFA">
                <a:alpha val="82000"/>
              </a:srgbClr>
            </a:solidFill>
            <a:prstDash val="solid"/>
            <a:tailEnd type="triangle"/>
          </a:ln>
        </p:spPr>
        <p:txBody>
          <a:bodyPr/>
          <a:lstStyle/>
          <a:p>
            <a:endParaRPr lang="en-ZM"/>
          </a:p>
        </p:txBody>
      </p:sp>
      <p:sp>
        <p:nvSpPr>
          <p:cNvPr id="10" name="Shape 7">
            <a:extLst>
              <a:ext uri="{FF2B5EF4-FFF2-40B4-BE49-F238E27FC236}">
                <a16:creationId xmlns:a16="http://schemas.microsoft.com/office/drawing/2014/main" id="{A6293579-E9FA-8B3B-2900-7CA835EEBBA9}"/>
              </a:ext>
            </a:extLst>
          </p:cNvPr>
          <p:cNvSpPr/>
          <p:nvPr/>
        </p:nvSpPr>
        <p:spPr>
          <a:xfrm flipV="1">
            <a:off x="3539750" y="3667319"/>
            <a:ext cx="1079943" cy="0"/>
          </a:xfrm>
          <a:prstGeom prst="line">
            <a:avLst/>
          </a:prstGeom>
          <a:noFill/>
          <a:ln w="27940">
            <a:solidFill>
              <a:srgbClr val="3E7BFA">
                <a:alpha val="82000"/>
              </a:srgbClr>
            </a:solidFill>
            <a:prstDash val="solid"/>
            <a:tailEnd type="triangle"/>
          </a:ln>
        </p:spPr>
        <p:txBody>
          <a:bodyPr/>
          <a:lstStyle/>
          <a:p>
            <a:endParaRPr lang="en-ZM"/>
          </a:p>
        </p:txBody>
      </p:sp>
      <p:sp>
        <p:nvSpPr>
          <p:cNvPr id="11" name="Shape 8">
            <a:extLst>
              <a:ext uri="{FF2B5EF4-FFF2-40B4-BE49-F238E27FC236}">
                <a16:creationId xmlns:a16="http://schemas.microsoft.com/office/drawing/2014/main" id="{2217979C-90D6-F507-1002-EC4E83ECF1DC}"/>
              </a:ext>
            </a:extLst>
          </p:cNvPr>
          <p:cNvSpPr/>
          <p:nvPr/>
        </p:nvSpPr>
        <p:spPr>
          <a:xfrm flipV="1">
            <a:off x="3539752" y="4017631"/>
            <a:ext cx="1068453" cy="842363"/>
          </a:xfrm>
          <a:prstGeom prst="line">
            <a:avLst/>
          </a:prstGeom>
          <a:noFill/>
          <a:ln w="27940">
            <a:solidFill>
              <a:srgbClr val="3E7BFA">
                <a:alpha val="82000"/>
              </a:srgbClr>
            </a:solidFill>
            <a:prstDash val="solid"/>
            <a:tailEnd type="triangle"/>
          </a:ln>
        </p:spPr>
        <p:txBody>
          <a:bodyPr/>
          <a:lstStyle/>
          <a:p>
            <a:endParaRPr lang="en-ZM"/>
          </a:p>
        </p:txBody>
      </p:sp>
      <p:sp>
        <p:nvSpPr>
          <p:cNvPr id="12" name="Shape 9">
            <a:extLst>
              <a:ext uri="{FF2B5EF4-FFF2-40B4-BE49-F238E27FC236}">
                <a16:creationId xmlns:a16="http://schemas.microsoft.com/office/drawing/2014/main" id="{522175C0-0AFA-6050-9327-2C205BFA5EB0}"/>
              </a:ext>
            </a:extLst>
          </p:cNvPr>
          <p:cNvSpPr/>
          <p:nvPr/>
        </p:nvSpPr>
        <p:spPr>
          <a:xfrm>
            <a:off x="8066315" y="3657543"/>
            <a:ext cx="942077" cy="0"/>
          </a:xfrm>
          <a:prstGeom prst="line">
            <a:avLst/>
          </a:prstGeom>
          <a:noFill/>
          <a:ln w="30480">
            <a:solidFill>
              <a:srgbClr val="27C497">
                <a:alpha val="84000"/>
              </a:srgbClr>
            </a:solidFill>
            <a:prstDash val="solid"/>
            <a:tailEnd type="triangle"/>
          </a:ln>
        </p:spPr>
        <p:txBody>
          <a:bodyPr/>
          <a:lstStyle/>
          <a:p>
            <a:endParaRPr lang="en-ZM"/>
          </a:p>
        </p:txBody>
      </p:sp>
      <p:sp>
        <p:nvSpPr>
          <p:cNvPr id="13" name="Shape 10">
            <a:extLst>
              <a:ext uri="{FF2B5EF4-FFF2-40B4-BE49-F238E27FC236}">
                <a16:creationId xmlns:a16="http://schemas.microsoft.com/office/drawing/2014/main" id="{8BA15488-5AD5-303B-D466-593B615EE816}"/>
              </a:ext>
            </a:extLst>
          </p:cNvPr>
          <p:cNvSpPr/>
          <p:nvPr/>
        </p:nvSpPr>
        <p:spPr>
          <a:xfrm>
            <a:off x="828409" y="1966292"/>
            <a:ext cx="2665387" cy="958050"/>
          </a:xfrm>
          <a:prstGeom prst="roundRect">
            <a:avLst>
              <a:gd name="adj" fmla="val 14286"/>
            </a:avLst>
          </a:prstGeom>
          <a:solidFill>
            <a:srgbClr val="FFFFFF"/>
          </a:solidFill>
          <a:ln w="12700">
            <a:solidFill>
              <a:srgbClr val="DDE6F0"/>
            </a:solidFill>
            <a:prstDash val="solid"/>
          </a:ln>
          <a:effectLst>
            <a:outerShdw algn="bl" rotWithShape="0">
              <a:srgbClr val="203040">
                <a:alpha val="0"/>
              </a:srgbClr>
            </a:outerShdw>
          </a:effectLst>
        </p:spPr>
        <p:txBody>
          <a:bodyPr/>
          <a:lstStyle/>
          <a:p>
            <a:endParaRPr lang="en-ZM"/>
          </a:p>
        </p:txBody>
      </p:sp>
      <p:sp>
        <p:nvSpPr>
          <p:cNvPr id="14" name="Shape 11">
            <a:extLst>
              <a:ext uri="{FF2B5EF4-FFF2-40B4-BE49-F238E27FC236}">
                <a16:creationId xmlns:a16="http://schemas.microsoft.com/office/drawing/2014/main" id="{2D0B8EBC-E18D-F776-9D81-F99571FBDA61}"/>
              </a:ext>
            </a:extLst>
          </p:cNvPr>
          <p:cNvSpPr/>
          <p:nvPr/>
        </p:nvSpPr>
        <p:spPr>
          <a:xfrm>
            <a:off x="1104139" y="2103156"/>
            <a:ext cx="1654379" cy="68432"/>
          </a:xfrm>
          <a:prstGeom prst="roundRect">
            <a:avLst>
              <a:gd name="adj" fmla="val 50000"/>
            </a:avLst>
          </a:prstGeom>
          <a:solidFill>
            <a:srgbClr val="27C6F5"/>
          </a:solidFill>
          <a:ln w="12700">
            <a:solidFill>
              <a:srgbClr val="27C6F5">
                <a:alpha val="0"/>
              </a:srgbClr>
            </a:solidFill>
            <a:prstDash val="solid"/>
          </a:ln>
        </p:spPr>
        <p:txBody>
          <a:bodyPr/>
          <a:lstStyle/>
          <a:p>
            <a:endParaRPr lang="en-ZM"/>
          </a:p>
        </p:txBody>
      </p:sp>
      <p:sp>
        <p:nvSpPr>
          <p:cNvPr id="15" name="Text 12">
            <a:extLst>
              <a:ext uri="{FF2B5EF4-FFF2-40B4-BE49-F238E27FC236}">
                <a16:creationId xmlns:a16="http://schemas.microsoft.com/office/drawing/2014/main" id="{3074B092-D93F-0575-9AF1-B1DFEBD6C33B}"/>
              </a:ext>
            </a:extLst>
          </p:cNvPr>
          <p:cNvSpPr/>
          <p:nvPr/>
        </p:nvSpPr>
        <p:spPr>
          <a:xfrm>
            <a:off x="1127116" y="2259573"/>
            <a:ext cx="1953086" cy="175968"/>
          </a:xfrm>
          <a:prstGeom prst="rect">
            <a:avLst/>
          </a:prstGeom>
          <a:noFill/>
          <a:ln/>
        </p:spPr>
        <p:txBody>
          <a:bodyPr wrap="square" lIns="0" tIns="0" rIns="0" bIns="0" rtlCol="0" anchor="ctr"/>
          <a:lstStyle/>
          <a:p>
            <a:pPr defTabSz="832104">
              <a:spcAft>
                <a:spcPts val="600"/>
              </a:spcAft>
            </a:pPr>
            <a:r>
              <a:rPr lang="en-US" sz="2000" b="1" kern="1200" dirty="0">
                <a:solidFill>
                  <a:srgbClr val="11263F"/>
                </a:solidFill>
                <a:latin typeface="Arial" panose="020B0604020202020204" pitchFamily="34" charset="0"/>
                <a:cs typeface="Arial" panose="020B0604020202020204" pitchFamily="34" charset="0"/>
              </a:rPr>
              <a:t>Surveillance</a:t>
            </a:r>
            <a:endParaRPr lang="en-US" sz="2000" dirty="0">
              <a:latin typeface="Arial" panose="020B0604020202020204" pitchFamily="34" charset="0"/>
              <a:cs typeface="Arial" panose="020B0604020202020204" pitchFamily="34" charset="0"/>
            </a:endParaRPr>
          </a:p>
        </p:txBody>
      </p:sp>
      <p:sp>
        <p:nvSpPr>
          <p:cNvPr id="16" name="Text 13">
            <a:extLst>
              <a:ext uri="{FF2B5EF4-FFF2-40B4-BE49-F238E27FC236}">
                <a16:creationId xmlns:a16="http://schemas.microsoft.com/office/drawing/2014/main" id="{81DD352E-71F2-4655-96A7-9FA091A89674}"/>
              </a:ext>
            </a:extLst>
          </p:cNvPr>
          <p:cNvSpPr/>
          <p:nvPr/>
        </p:nvSpPr>
        <p:spPr>
          <a:xfrm>
            <a:off x="1127116" y="2513749"/>
            <a:ext cx="2113928" cy="303056"/>
          </a:xfrm>
          <a:prstGeom prst="rect">
            <a:avLst/>
          </a:prstGeom>
          <a:noFill/>
          <a:ln/>
        </p:spPr>
        <p:txBody>
          <a:bodyPr wrap="square" lIns="0" tIns="0" rIns="0" bIns="0" rtlCol="0" anchor="ctr"/>
          <a:lstStyle/>
          <a:p>
            <a:pPr defTabSz="832104">
              <a:spcAft>
                <a:spcPts val="600"/>
              </a:spcAft>
            </a:pPr>
            <a:r>
              <a:rPr lang="en-US" sz="1600" kern="1200" dirty="0">
                <a:solidFill>
                  <a:srgbClr val="5A6C82"/>
                </a:solidFill>
                <a:latin typeface="Arial" panose="020B0604020202020204" pitchFamily="34" charset="0"/>
                <a:cs typeface="Arial" panose="020B0604020202020204" pitchFamily="34" charset="0"/>
              </a:rPr>
              <a:t>PSR, SSR, MLAT, ADS-B</a:t>
            </a:r>
            <a:endParaRPr lang="en-US" sz="1600" dirty="0">
              <a:latin typeface="Arial" panose="020B0604020202020204" pitchFamily="34" charset="0"/>
              <a:cs typeface="Arial" panose="020B0604020202020204" pitchFamily="34" charset="0"/>
            </a:endParaRPr>
          </a:p>
        </p:txBody>
      </p:sp>
      <p:sp>
        <p:nvSpPr>
          <p:cNvPr id="17" name="Shape 14">
            <a:extLst>
              <a:ext uri="{FF2B5EF4-FFF2-40B4-BE49-F238E27FC236}">
                <a16:creationId xmlns:a16="http://schemas.microsoft.com/office/drawing/2014/main" id="{E44E5E2A-EA07-47CA-878A-FA1D523B80A6}"/>
              </a:ext>
            </a:extLst>
          </p:cNvPr>
          <p:cNvSpPr/>
          <p:nvPr/>
        </p:nvSpPr>
        <p:spPr>
          <a:xfrm>
            <a:off x="828409" y="3216401"/>
            <a:ext cx="2711343" cy="879838"/>
          </a:xfrm>
          <a:prstGeom prst="roundRect">
            <a:avLst>
              <a:gd name="adj" fmla="val 14286"/>
            </a:avLst>
          </a:prstGeom>
          <a:solidFill>
            <a:srgbClr val="FFFFFF"/>
          </a:solidFill>
          <a:ln w="12700">
            <a:solidFill>
              <a:srgbClr val="DDE6F0"/>
            </a:solidFill>
            <a:prstDash val="solid"/>
          </a:ln>
          <a:effectLst>
            <a:outerShdw algn="bl" rotWithShape="0">
              <a:srgbClr val="203040">
                <a:alpha val="0"/>
              </a:srgbClr>
            </a:outerShdw>
          </a:effectLst>
        </p:spPr>
        <p:txBody>
          <a:bodyPr/>
          <a:lstStyle/>
          <a:p>
            <a:endParaRPr lang="en-ZM"/>
          </a:p>
        </p:txBody>
      </p:sp>
      <p:sp>
        <p:nvSpPr>
          <p:cNvPr id="18" name="Shape 15">
            <a:extLst>
              <a:ext uri="{FF2B5EF4-FFF2-40B4-BE49-F238E27FC236}">
                <a16:creationId xmlns:a16="http://schemas.microsoft.com/office/drawing/2014/main" id="{49C17DE5-D994-CB50-084E-99B7AEE22238}"/>
              </a:ext>
            </a:extLst>
          </p:cNvPr>
          <p:cNvSpPr/>
          <p:nvPr/>
        </p:nvSpPr>
        <p:spPr>
          <a:xfrm>
            <a:off x="1104139" y="3295830"/>
            <a:ext cx="1654379" cy="68432"/>
          </a:xfrm>
          <a:prstGeom prst="roundRect">
            <a:avLst>
              <a:gd name="adj" fmla="val 50000"/>
            </a:avLst>
          </a:prstGeom>
          <a:solidFill>
            <a:srgbClr val="FFB347"/>
          </a:solidFill>
          <a:ln w="12700">
            <a:solidFill>
              <a:srgbClr val="FFB347">
                <a:alpha val="0"/>
              </a:srgbClr>
            </a:solidFill>
            <a:prstDash val="solid"/>
          </a:ln>
        </p:spPr>
        <p:txBody>
          <a:bodyPr/>
          <a:lstStyle/>
          <a:p>
            <a:endParaRPr lang="en-ZM"/>
          </a:p>
        </p:txBody>
      </p:sp>
      <p:sp>
        <p:nvSpPr>
          <p:cNvPr id="19" name="Text 16">
            <a:extLst>
              <a:ext uri="{FF2B5EF4-FFF2-40B4-BE49-F238E27FC236}">
                <a16:creationId xmlns:a16="http://schemas.microsoft.com/office/drawing/2014/main" id="{05870DA6-7BC1-7632-221C-C277DB503356}"/>
              </a:ext>
            </a:extLst>
          </p:cNvPr>
          <p:cNvSpPr/>
          <p:nvPr/>
        </p:nvSpPr>
        <p:spPr>
          <a:xfrm>
            <a:off x="1081161" y="3453056"/>
            <a:ext cx="2113928" cy="239920"/>
          </a:xfrm>
          <a:prstGeom prst="rect">
            <a:avLst/>
          </a:prstGeom>
          <a:noFill/>
          <a:ln/>
        </p:spPr>
        <p:txBody>
          <a:bodyPr wrap="square" lIns="0" tIns="0" rIns="0" bIns="0" rtlCol="0" anchor="ctr"/>
          <a:lstStyle/>
          <a:p>
            <a:pPr defTabSz="832104">
              <a:spcAft>
                <a:spcPts val="600"/>
              </a:spcAft>
            </a:pPr>
            <a:r>
              <a:rPr lang="en-US" sz="2000" b="1" kern="1200" dirty="0">
                <a:solidFill>
                  <a:srgbClr val="11263F"/>
                </a:solidFill>
                <a:latin typeface="Arial" panose="020B0604020202020204" pitchFamily="34" charset="0"/>
                <a:cs typeface="Arial" panose="020B0604020202020204" pitchFamily="34" charset="0"/>
              </a:rPr>
              <a:t>Communications</a:t>
            </a:r>
            <a:endParaRPr lang="en-US" sz="2000" dirty="0">
              <a:latin typeface="Arial" panose="020B0604020202020204" pitchFamily="34" charset="0"/>
              <a:cs typeface="Arial" panose="020B0604020202020204" pitchFamily="34" charset="0"/>
            </a:endParaRPr>
          </a:p>
        </p:txBody>
      </p:sp>
      <p:sp>
        <p:nvSpPr>
          <p:cNvPr id="20" name="Text 17">
            <a:extLst>
              <a:ext uri="{FF2B5EF4-FFF2-40B4-BE49-F238E27FC236}">
                <a16:creationId xmlns:a16="http://schemas.microsoft.com/office/drawing/2014/main" id="{2FA406FA-5E3F-3C73-0700-C05B906607FD}"/>
              </a:ext>
            </a:extLst>
          </p:cNvPr>
          <p:cNvSpPr/>
          <p:nvPr/>
        </p:nvSpPr>
        <p:spPr>
          <a:xfrm>
            <a:off x="1104139" y="3765892"/>
            <a:ext cx="2113928" cy="195520"/>
          </a:xfrm>
          <a:prstGeom prst="rect">
            <a:avLst/>
          </a:prstGeom>
          <a:noFill/>
          <a:ln/>
        </p:spPr>
        <p:txBody>
          <a:bodyPr wrap="square" lIns="0" tIns="0" rIns="0" bIns="0" rtlCol="0" anchor="ctr"/>
          <a:lstStyle/>
          <a:p>
            <a:pPr defTabSz="832104">
              <a:spcAft>
                <a:spcPts val="600"/>
              </a:spcAft>
            </a:pPr>
            <a:r>
              <a:rPr lang="en-US" sz="992" kern="1200" dirty="0">
                <a:solidFill>
                  <a:srgbClr val="5A6C82"/>
                </a:solidFill>
                <a:latin typeface="+mn-lt"/>
                <a:ea typeface="+mn-ea"/>
                <a:cs typeface="+mn-cs"/>
              </a:rPr>
              <a:t>VHF / UHF voice + </a:t>
            </a:r>
            <a:r>
              <a:rPr lang="en-US" sz="1600" kern="1200" dirty="0">
                <a:solidFill>
                  <a:srgbClr val="5A6C82"/>
                </a:solidFill>
                <a:latin typeface="Arial" panose="020B0604020202020204" pitchFamily="34" charset="0"/>
                <a:cs typeface="Arial" panose="020B0604020202020204" pitchFamily="34" charset="0"/>
              </a:rPr>
              <a:t>CPDLC</a:t>
            </a:r>
            <a:endParaRPr lang="en-US" sz="1600" dirty="0">
              <a:latin typeface="Arial" panose="020B0604020202020204" pitchFamily="34" charset="0"/>
              <a:cs typeface="Arial" panose="020B0604020202020204" pitchFamily="34" charset="0"/>
            </a:endParaRPr>
          </a:p>
        </p:txBody>
      </p:sp>
      <p:sp>
        <p:nvSpPr>
          <p:cNvPr id="21" name="Shape 18">
            <a:extLst>
              <a:ext uri="{FF2B5EF4-FFF2-40B4-BE49-F238E27FC236}">
                <a16:creationId xmlns:a16="http://schemas.microsoft.com/office/drawing/2014/main" id="{766A2D67-3400-91FE-2B07-59B744271BD9}"/>
              </a:ext>
            </a:extLst>
          </p:cNvPr>
          <p:cNvSpPr/>
          <p:nvPr/>
        </p:nvSpPr>
        <p:spPr>
          <a:xfrm>
            <a:off x="782453" y="4452149"/>
            <a:ext cx="2711343" cy="1417719"/>
          </a:xfrm>
          <a:prstGeom prst="roundRect">
            <a:avLst>
              <a:gd name="adj" fmla="val 14286"/>
            </a:avLst>
          </a:prstGeom>
          <a:solidFill>
            <a:srgbClr val="FFFFFF"/>
          </a:solidFill>
          <a:ln w="12700">
            <a:solidFill>
              <a:srgbClr val="DDE6F0"/>
            </a:solidFill>
            <a:prstDash val="solid"/>
          </a:ln>
          <a:effectLst>
            <a:outerShdw algn="bl" rotWithShape="0">
              <a:srgbClr val="203040">
                <a:alpha val="0"/>
              </a:srgbClr>
            </a:outerShdw>
          </a:effectLst>
        </p:spPr>
        <p:txBody>
          <a:bodyPr/>
          <a:lstStyle/>
          <a:p>
            <a:endParaRPr lang="en-ZM"/>
          </a:p>
        </p:txBody>
      </p:sp>
      <p:sp>
        <p:nvSpPr>
          <p:cNvPr id="22" name="Shape 19">
            <a:extLst>
              <a:ext uri="{FF2B5EF4-FFF2-40B4-BE49-F238E27FC236}">
                <a16:creationId xmlns:a16="http://schemas.microsoft.com/office/drawing/2014/main" id="{9432578F-89B2-EC17-1285-86F0CBE88A4A}"/>
              </a:ext>
            </a:extLst>
          </p:cNvPr>
          <p:cNvSpPr/>
          <p:nvPr/>
        </p:nvSpPr>
        <p:spPr>
          <a:xfrm>
            <a:off x="1104139" y="4488504"/>
            <a:ext cx="1654379" cy="68432"/>
          </a:xfrm>
          <a:prstGeom prst="roundRect">
            <a:avLst>
              <a:gd name="adj" fmla="val 50000"/>
            </a:avLst>
          </a:prstGeom>
          <a:solidFill>
            <a:srgbClr val="27C497"/>
          </a:solidFill>
          <a:ln w="12700">
            <a:solidFill>
              <a:srgbClr val="27C497">
                <a:alpha val="0"/>
              </a:srgbClr>
            </a:solidFill>
            <a:prstDash val="solid"/>
          </a:ln>
        </p:spPr>
        <p:txBody>
          <a:bodyPr/>
          <a:lstStyle/>
          <a:p>
            <a:endParaRPr lang="en-ZM"/>
          </a:p>
        </p:txBody>
      </p:sp>
      <p:sp>
        <p:nvSpPr>
          <p:cNvPr id="23" name="Text 20">
            <a:extLst>
              <a:ext uri="{FF2B5EF4-FFF2-40B4-BE49-F238E27FC236}">
                <a16:creationId xmlns:a16="http://schemas.microsoft.com/office/drawing/2014/main" id="{623A52D4-0437-C92B-B8E5-0CF07F65A7A1}"/>
              </a:ext>
            </a:extLst>
          </p:cNvPr>
          <p:cNvSpPr/>
          <p:nvPr/>
        </p:nvSpPr>
        <p:spPr>
          <a:xfrm>
            <a:off x="1104139" y="4684024"/>
            <a:ext cx="2177766" cy="307940"/>
          </a:xfrm>
          <a:prstGeom prst="rect">
            <a:avLst/>
          </a:prstGeom>
          <a:noFill/>
          <a:ln/>
        </p:spPr>
        <p:txBody>
          <a:bodyPr wrap="square" lIns="0" tIns="0" rIns="0" bIns="0" rtlCol="0" anchor="ctr"/>
          <a:lstStyle/>
          <a:p>
            <a:pPr defTabSz="832104">
              <a:spcAft>
                <a:spcPts val="600"/>
              </a:spcAft>
            </a:pPr>
            <a:r>
              <a:rPr lang="en-US" sz="2000" b="1" kern="1200" dirty="0">
                <a:solidFill>
                  <a:srgbClr val="11263F"/>
                </a:solidFill>
                <a:latin typeface="Arial" panose="020B0604020202020204" pitchFamily="34" charset="0"/>
                <a:cs typeface="Arial" panose="020B0604020202020204" pitchFamily="34" charset="0"/>
              </a:rPr>
              <a:t>Flight data &amp; alerts</a:t>
            </a:r>
            <a:endParaRPr lang="en-US" sz="2000" dirty="0">
              <a:latin typeface="Arial" panose="020B0604020202020204" pitchFamily="34" charset="0"/>
              <a:cs typeface="Arial" panose="020B0604020202020204" pitchFamily="34" charset="0"/>
            </a:endParaRPr>
          </a:p>
        </p:txBody>
      </p:sp>
      <p:sp>
        <p:nvSpPr>
          <p:cNvPr id="24" name="Text 21">
            <a:extLst>
              <a:ext uri="{FF2B5EF4-FFF2-40B4-BE49-F238E27FC236}">
                <a16:creationId xmlns:a16="http://schemas.microsoft.com/office/drawing/2014/main" id="{7FDBE96F-CFA2-3606-B848-C361103A192F}"/>
              </a:ext>
            </a:extLst>
          </p:cNvPr>
          <p:cNvSpPr/>
          <p:nvPr/>
        </p:nvSpPr>
        <p:spPr>
          <a:xfrm>
            <a:off x="1127116" y="5367080"/>
            <a:ext cx="2113928" cy="195520"/>
          </a:xfrm>
          <a:prstGeom prst="rect">
            <a:avLst/>
          </a:prstGeom>
          <a:noFill/>
          <a:ln/>
        </p:spPr>
        <p:txBody>
          <a:bodyPr wrap="square" lIns="0" tIns="0" rIns="0" bIns="0" rtlCol="0" anchor="ctr"/>
          <a:lstStyle/>
          <a:p>
            <a:pPr defTabSz="832104">
              <a:spcAft>
                <a:spcPts val="600"/>
              </a:spcAft>
            </a:pPr>
            <a:r>
              <a:rPr lang="en-US" sz="2000" kern="1200" dirty="0">
                <a:solidFill>
                  <a:srgbClr val="5A6C82"/>
                </a:solidFill>
                <a:latin typeface="Arial" panose="020B0604020202020204" pitchFamily="34" charset="0"/>
                <a:cs typeface="Arial" panose="020B0604020202020204" pitchFamily="34" charset="0"/>
              </a:rPr>
              <a:t>Plans, tracks, conflict alerts</a:t>
            </a:r>
            <a:endParaRPr lang="en-US" sz="2000" dirty="0">
              <a:latin typeface="Arial" panose="020B0604020202020204" pitchFamily="34" charset="0"/>
              <a:cs typeface="Arial" panose="020B0604020202020204" pitchFamily="34" charset="0"/>
            </a:endParaRPr>
          </a:p>
        </p:txBody>
      </p:sp>
      <p:sp>
        <p:nvSpPr>
          <p:cNvPr id="25" name="Shape 22">
            <a:extLst>
              <a:ext uri="{FF2B5EF4-FFF2-40B4-BE49-F238E27FC236}">
                <a16:creationId xmlns:a16="http://schemas.microsoft.com/office/drawing/2014/main" id="{41D05B6B-0426-6FCF-A379-98520B85A3E4}"/>
              </a:ext>
            </a:extLst>
          </p:cNvPr>
          <p:cNvSpPr/>
          <p:nvPr/>
        </p:nvSpPr>
        <p:spPr>
          <a:xfrm>
            <a:off x="4619693" y="2513749"/>
            <a:ext cx="3446622" cy="2268036"/>
          </a:xfrm>
          <a:prstGeom prst="roundRect">
            <a:avLst>
              <a:gd name="adj" fmla="val 6034"/>
            </a:avLst>
          </a:prstGeom>
          <a:solidFill>
            <a:srgbClr val="0B1F33"/>
          </a:solidFill>
          <a:ln w="12700">
            <a:solidFill>
              <a:srgbClr val="0B1F33"/>
            </a:solidFill>
            <a:prstDash val="solid"/>
          </a:ln>
          <a:effectLst>
            <a:outerShdw blurRad="483870000" dist="225806000" algn="bl" rotWithShape="0">
              <a:srgbClr val="10253E">
                <a:alpha val="0"/>
              </a:srgbClr>
            </a:outerShdw>
          </a:effectLst>
        </p:spPr>
        <p:txBody>
          <a:bodyPr/>
          <a:lstStyle/>
          <a:p>
            <a:endParaRPr lang="en-ZM"/>
          </a:p>
        </p:txBody>
      </p:sp>
      <p:sp>
        <p:nvSpPr>
          <p:cNvPr id="26" name="Shape 23">
            <a:extLst>
              <a:ext uri="{FF2B5EF4-FFF2-40B4-BE49-F238E27FC236}">
                <a16:creationId xmlns:a16="http://schemas.microsoft.com/office/drawing/2014/main" id="{9B8DE8D9-587D-3267-C77C-9EAD533D8B1E}"/>
              </a:ext>
            </a:extLst>
          </p:cNvPr>
          <p:cNvSpPr/>
          <p:nvPr/>
        </p:nvSpPr>
        <p:spPr>
          <a:xfrm>
            <a:off x="4918401" y="2787477"/>
            <a:ext cx="2113928" cy="68432"/>
          </a:xfrm>
          <a:prstGeom prst="roundRect">
            <a:avLst>
              <a:gd name="adj" fmla="val 50000"/>
            </a:avLst>
          </a:prstGeom>
          <a:solidFill>
            <a:srgbClr val="27C6F5"/>
          </a:solidFill>
          <a:ln w="12700">
            <a:solidFill>
              <a:srgbClr val="27C6F5">
                <a:alpha val="0"/>
              </a:srgbClr>
            </a:solidFill>
            <a:prstDash val="solid"/>
          </a:ln>
        </p:spPr>
        <p:txBody>
          <a:bodyPr/>
          <a:lstStyle/>
          <a:p>
            <a:endParaRPr lang="en-ZM"/>
          </a:p>
        </p:txBody>
      </p:sp>
      <p:sp>
        <p:nvSpPr>
          <p:cNvPr id="27" name="Text 24">
            <a:extLst>
              <a:ext uri="{FF2B5EF4-FFF2-40B4-BE49-F238E27FC236}">
                <a16:creationId xmlns:a16="http://schemas.microsoft.com/office/drawing/2014/main" id="{AAFABC1A-219F-F9EA-C190-507CE56D8981}"/>
              </a:ext>
            </a:extLst>
          </p:cNvPr>
          <p:cNvSpPr/>
          <p:nvPr/>
        </p:nvSpPr>
        <p:spPr>
          <a:xfrm>
            <a:off x="4941378" y="3022102"/>
            <a:ext cx="2907222" cy="586561"/>
          </a:xfrm>
          <a:prstGeom prst="rect">
            <a:avLst/>
          </a:prstGeom>
          <a:noFill/>
          <a:ln/>
        </p:spPr>
        <p:txBody>
          <a:bodyPr wrap="square" lIns="0" tIns="0" rIns="0" bIns="0" rtlCol="0" anchor="ctr"/>
          <a:lstStyle/>
          <a:p>
            <a:pPr defTabSz="832104">
              <a:spcAft>
                <a:spcPts val="600"/>
              </a:spcAft>
            </a:pPr>
            <a:r>
              <a:rPr lang="en-US" sz="2000" b="1" kern="1200" dirty="0">
                <a:solidFill>
                  <a:srgbClr val="FFFFFF"/>
                </a:solidFill>
                <a:latin typeface="Arial" panose="020B0604020202020204" pitchFamily="34" charset="0"/>
                <a:cs typeface="Arial" panose="020B0604020202020204" pitchFamily="34" charset="0"/>
              </a:rPr>
              <a:t>ATC automation</a:t>
            </a:r>
            <a:endParaRPr lang="en-US" sz="2000" kern="1200" dirty="0">
              <a:solidFill>
                <a:schemeClr val="tx1"/>
              </a:solidFill>
              <a:latin typeface="Arial" panose="020B0604020202020204" pitchFamily="34" charset="0"/>
              <a:cs typeface="Arial" panose="020B0604020202020204" pitchFamily="34" charset="0"/>
            </a:endParaRPr>
          </a:p>
          <a:p>
            <a:pPr defTabSz="832104">
              <a:spcAft>
                <a:spcPts val="600"/>
              </a:spcAft>
            </a:pPr>
            <a:r>
              <a:rPr lang="en-US" sz="2000" b="1" kern="1200" dirty="0">
                <a:solidFill>
                  <a:srgbClr val="FFFFFF"/>
                </a:solidFill>
                <a:latin typeface="Arial" panose="020B0604020202020204" pitchFamily="34" charset="0"/>
                <a:cs typeface="Arial" panose="020B0604020202020204" pitchFamily="34" charset="0"/>
              </a:rPr>
              <a:t>system</a:t>
            </a:r>
            <a:endParaRPr lang="en-US" sz="2000" dirty="0">
              <a:latin typeface="Arial" panose="020B0604020202020204" pitchFamily="34" charset="0"/>
              <a:cs typeface="Arial" panose="020B0604020202020204" pitchFamily="34" charset="0"/>
            </a:endParaRPr>
          </a:p>
        </p:txBody>
      </p:sp>
      <p:sp>
        <p:nvSpPr>
          <p:cNvPr id="28" name="Text 25">
            <a:extLst>
              <a:ext uri="{FF2B5EF4-FFF2-40B4-BE49-F238E27FC236}">
                <a16:creationId xmlns:a16="http://schemas.microsoft.com/office/drawing/2014/main" id="{4702719F-E404-8C7C-A622-97097ADB8EAE}"/>
              </a:ext>
            </a:extLst>
          </p:cNvPr>
          <p:cNvSpPr/>
          <p:nvPr/>
        </p:nvSpPr>
        <p:spPr>
          <a:xfrm>
            <a:off x="4941377" y="3784631"/>
            <a:ext cx="3124937" cy="899393"/>
          </a:xfrm>
          <a:prstGeom prst="rect">
            <a:avLst/>
          </a:prstGeom>
          <a:noFill/>
          <a:ln/>
        </p:spPr>
        <p:txBody>
          <a:bodyPr wrap="square" lIns="0" tIns="0" rIns="0" bIns="0" rtlCol="0" anchor="ctr"/>
          <a:lstStyle/>
          <a:p>
            <a:pPr defTabSz="832104">
              <a:spcAft>
                <a:spcPts val="600"/>
              </a:spcAft>
            </a:pPr>
            <a:r>
              <a:rPr lang="en-US" kern="1200" dirty="0">
                <a:solidFill>
                  <a:srgbClr val="D1DEE9"/>
                </a:solidFill>
                <a:latin typeface="Arial" panose="020B0604020202020204" pitchFamily="34" charset="0"/>
                <a:cs typeface="Arial" panose="020B0604020202020204" pitchFamily="34" charset="0"/>
              </a:rPr>
              <a:t>Fuses surveillance and flight data, builds system tracks, and presents information on radar or tower displays.</a:t>
            </a:r>
            <a:endParaRPr lang="en-US" dirty="0">
              <a:latin typeface="Arial" panose="020B0604020202020204" pitchFamily="34" charset="0"/>
              <a:cs typeface="Arial" panose="020B0604020202020204" pitchFamily="34" charset="0"/>
            </a:endParaRPr>
          </a:p>
        </p:txBody>
      </p:sp>
      <p:sp>
        <p:nvSpPr>
          <p:cNvPr id="29" name="Shape 26">
            <a:extLst>
              <a:ext uri="{FF2B5EF4-FFF2-40B4-BE49-F238E27FC236}">
                <a16:creationId xmlns:a16="http://schemas.microsoft.com/office/drawing/2014/main" id="{3DDA6A82-1511-114F-5458-6C567ACF5E98}"/>
              </a:ext>
            </a:extLst>
          </p:cNvPr>
          <p:cNvSpPr/>
          <p:nvPr/>
        </p:nvSpPr>
        <p:spPr>
          <a:xfrm>
            <a:off x="9008392" y="2885238"/>
            <a:ext cx="2596104" cy="1798786"/>
          </a:xfrm>
          <a:prstGeom prst="roundRect">
            <a:avLst>
              <a:gd name="adj" fmla="val 8642"/>
            </a:avLst>
          </a:prstGeom>
          <a:solidFill>
            <a:srgbClr val="EAFBF6"/>
          </a:solidFill>
          <a:ln w="12700">
            <a:solidFill>
              <a:srgbClr val="EAFBF6"/>
            </a:solidFill>
            <a:prstDash val="solid"/>
          </a:ln>
          <a:effectLst>
            <a:outerShdw algn="bl" rotWithShape="0">
              <a:srgbClr val="203040">
                <a:alpha val="0"/>
              </a:srgbClr>
            </a:outerShdw>
          </a:effectLst>
        </p:spPr>
        <p:txBody>
          <a:bodyPr/>
          <a:lstStyle/>
          <a:p>
            <a:endParaRPr lang="en-ZM"/>
          </a:p>
        </p:txBody>
      </p:sp>
      <p:sp>
        <p:nvSpPr>
          <p:cNvPr id="30" name="Shape 27">
            <a:extLst>
              <a:ext uri="{FF2B5EF4-FFF2-40B4-BE49-F238E27FC236}">
                <a16:creationId xmlns:a16="http://schemas.microsoft.com/office/drawing/2014/main" id="{DF38FDBA-AA98-5E7B-8D90-06EC11D5EB51}"/>
              </a:ext>
            </a:extLst>
          </p:cNvPr>
          <p:cNvSpPr/>
          <p:nvPr/>
        </p:nvSpPr>
        <p:spPr>
          <a:xfrm>
            <a:off x="9215190" y="3061206"/>
            <a:ext cx="1493536" cy="68432"/>
          </a:xfrm>
          <a:prstGeom prst="roundRect">
            <a:avLst>
              <a:gd name="adj" fmla="val 50000"/>
            </a:avLst>
          </a:prstGeom>
          <a:solidFill>
            <a:srgbClr val="27C497"/>
          </a:solidFill>
          <a:ln w="12700">
            <a:solidFill>
              <a:srgbClr val="27C497">
                <a:alpha val="0"/>
              </a:srgbClr>
            </a:solidFill>
            <a:prstDash val="solid"/>
          </a:ln>
        </p:spPr>
        <p:txBody>
          <a:bodyPr/>
          <a:lstStyle/>
          <a:p>
            <a:endParaRPr lang="en-ZM"/>
          </a:p>
        </p:txBody>
      </p:sp>
      <p:sp>
        <p:nvSpPr>
          <p:cNvPr id="31" name="Text 28">
            <a:extLst>
              <a:ext uri="{FF2B5EF4-FFF2-40B4-BE49-F238E27FC236}">
                <a16:creationId xmlns:a16="http://schemas.microsoft.com/office/drawing/2014/main" id="{B2B6F7A8-E112-117B-2778-9A686BABDDC4}"/>
              </a:ext>
            </a:extLst>
          </p:cNvPr>
          <p:cNvSpPr/>
          <p:nvPr/>
        </p:nvSpPr>
        <p:spPr>
          <a:xfrm>
            <a:off x="9516660" y="3272607"/>
            <a:ext cx="1769266" cy="420369"/>
          </a:xfrm>
          <a:prstGeom prst="rect">
            <a:avLst/>
          </a:prstGeom>
          <a:noFill/>
          <a:ln/>
        </p:spPr>
        <p:txBody>
          <a:bodyPr wrap="square" lIns="0" tIns="0" rIns="0" bIns="0" rtlCol="0" anchor="ctr"/>
          <a:lstStyle/>
          <a:p>
            <a:pPr algn="ctr" defTabSz="832104">
              <a:spcAft>
                <a:spcPts val="600"/>
              </a:spcAft>
            </a:pPr>
            <a:r>
              <a:rPr lang="en-US" sz="2000" b="1" kern="1200" dirty="0">
                <a:solidFill>
                  <a:srgbClr val="11263F"/>
                </a:solidFill>
                <a:latin typeface="Arial" panose="020B0604020202020204" pitchFamily="34" charset="0"/>
                <a:cs typeface="Arial" panose="020B0604020202020204" pitchFamily="34" charset="0"/>
              </a:rPr>
              <a:t>Controller</a:t>
            </a:r>
            <a:endParaRPr lang="en-US" sz="2000" kern="1200" dirty="0">
              <a:solidFill>
                <a:schemeClr val="tx1"/>
              </a:solidFill>
              <a:latin typeface="Arial" panose="020B0604020202020204" pitchFamily="34" charset="0"/>
              <a:cs typeface="Arial" panose="020B0604020202020204" pitchFamily="34" charset="0"/>
            </a:endParaRPr>
          </a:p>
          <a:p>
            <a:pPr algn="ctr" defTabSz="832104">
              <a:spcAft>
                <a:spcPts val="600"/>
              </a:spcAft>
            </a:pPr>
            <a:r>
              <a:rPr lang="en-US" sz="2000" b="1" kern="1200" dirty="0">
                <a:solidFill>
                  <a:srgbClr val="11263F"/>
                </a:solidFill>
                <a:latin typeface="Arial" panose="020B0604020202020204" pitchFamily="34" charset="0"/>
                <a:cs typeface="Arial" panose="020B0604020202020204" pitchFamily="34" charset="0"/>
              </a:rPr>
              <a:t>decisions</a:t>
            </a:r>
            <a:endParaRPr lang="en-US" sz="2000" dirty="0">
              <a:latin typeface="Arial" panose="020B0604020202020204" pitchFamily="34" charset="0"/>
              <a:cs typeface="Arial" panose="020B0604020202020204" pitchFamily="34" charset="0"/>
            </a:endParaRPr>
          </a:p>
        </p:txBody>
      </p:sp>
      <p:sp>
        <p:nvSpPr>
          <p:cNvPr id="32" name="Text 29">
            <a:extLst>
              <a:ext uri="{FF2B5EF4-FFF2-40B4-BE49-F238E27FC236}">
                <a16:creationId xmlns:a16="http://schemas.microsoft.com/office/drawing/2014/main" id="{94A3CBF7-E4FB-303F-9D7B-ADC588D8D2C0}"/>
              </a:ext>
            </a:extLst>
          </p:cNvPr>
          <p:cNvSpPr/>
          <p:nvPr/>
        </p:nvSpPr>
        <p:spPr>
          <a:xfrm>
            <a:off x="9146256" y="4017631"/>
            <a:ext cx="2563139" cy="587199"/>
          </a:xfrm>
          <a:prstGeom prst="rect">
            <a:avLst/>
          </a:prstGeom>
          <a:noFill/>
          <a:ln/>
        </p:spPr>
        <p:txBody>
          <a:bodyPr wrap="square" lIns="0" tIns="0" rIns="0" bIns="0" rtlCol="0" anchor="ctr"/>
          <a:lstStyle/>
          <a:p>
            <a:pPr algn="ctr" defTabSz="832104">
              <a:spcAft>
                <a:spcPts val="600"/>
              </a:spcAft>
            </a:pPr>
            <a:r>
              <a:rPr lang="en-US" kern="1200" dirty="0">
                <a:solidFill>
                  <a:srgbClr val="5A6C82"/>
                </a:solidFill>
                <a:latin typeface="Arial" panose="020B0604020202020204" pitchFamily="34" charset="0"/>
                <a:cs typeface="Arial" panose="020B0604020202020204" pitchFamily="34" charset="0"/>
              </a:rPr>
              <a:t>Maintain separation, sequence traffic, and manage flow safely.</a:t>
            </a:r>
            <a:endParaRPr lang="en-US" dirty="0">
              <a:latin typeface="Arial" panose="020B0604020202020204" pitchFamily="34" charset="0"/>
              <a:cs typeface="Arial" panose="020B0604020202020204" pitchFamily="34" charset="0"/>
            </a:endParaRPr>
          </a:p>
        </p:txBody>
      </p:sp>
      <p:sp>
        <p:nvSpPr>
          <p:cNvPr id="33" name="Shape 33">
            <a:extLst>
              <a:ext uri="{FF2B5EF4-FFF2-40B4-BE49-F238E27FC236}">
                <a16:creationId xmlns:a16="http://schemas.microsoft.com/office/drawing/2014/main" id="{A3896ED0-3165-F577-36E8-BA633F1D9B72}"/>
              </a:ext>
            </a:extLst>
          </p:cNvPr>
          <p:cNvSpPr/>
          <p:nvPr/>
        </p:nvSpPr>
        <p:spPr>
          <a:xfrm>
            <a:off x="3721533" y="5499505"/>
            <a:ext cx="6870267" cy="918946"/>
          </a:xfrm>
          <a:prstGeom prst="roundRect">
            <a:avLst>
              <a:gd name="adj" fmla="val 14894"/>
            </a:avLst>
          </a:prstGeom>
          <a:solidFill>
            <a:srgbClr val="FFFFFF"/>
          </a:solidFill>
          <a:ln w="12700">
            <a:solidFill>
              <a:srgbClr val="DDE6F0"/>
            </a:solidFill>
            <a:prstDash val="solid"/>
          </a:ln>
        </p:spPr>
        <p:txBody>
          <a:bodyPr/>
          <a:lstStyle/>
          <a:p>
            <a:endParaRPr lang="en-ZM"/>
          </a:p>
        </p:txBody>
      </p:sp>
      <p:sp>
        <p:nvSpPr>
          <p:cNvPr id="34" name="Text 34">
            <a:extLst>
              <a:ext uri="{FF2B5EF4-FFF2-40B4-BE49-F238E27FC236}">
                <a16:creationId xmlns:a16="http://schemas.microsoft.com/office/drawing/2014/main" id="{DE678433-1839-3F9F-C34F-E331848B8790}"/>
              </a:ext>
            </a:extLst>
          </p:cNvPr>
          <p:cNvSpPr/>
          <p:nvPr/>
        </p:nvSpPr>
        <p:spPr>
          <a:xfrm>
            <a:off x="3748035" y="5539596"/>
            <a:ext cx="6843765" cy="749206"/>
          </a:xfrm>
          <a:prstGeom prst="rect">
            <a:avLst/>
          </a:prstGeom>
          <a:noFill/>
          <a:ln/>
        </p:spPr>
        <p:txBody>
          <a:bodyPr wrap="square" lIns="0" tIns="0" rIns="0" bIns="0" rtlCol="0" anchor="ctr"/>
          <a:lstStyle/>
          <a:p>
            <a:pPr algn="ctr" defTabSz="832104">
              <a:spcAft>
                <a:spcPts val="600"/>
              </a:spcAft>
            </a:pPr>
            <a:r>
              <a:rPr lang="en-US" sz="1600" b="1" kern="1200" dirty="0">
                <a:solidFill>
                  <a:srgbClr val="11263F"/>
                </a:solidFill>
                <a:latin typeface="Arial" panose="020B0604020202020204" pitchFamily="34" charset="0"/>
                <a:cs typeface="Arial" panose="020B0604020202020204" pitchFamily="34" charset="0"/>
              </a:rPr>
              <a:t>Why AI helps: it can turn more data into earlier warnings and cleaner recommendations for the controller.</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606316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6D745F-46F7-23C0-F8E0-6AB66501D40A}"/>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581DA18-B85C-1DDD-E374-DE9451AF1AFF}"/>
              </a:ext>
            </a:extLst>
          </p:cNvPr>
          <p:cNvPicPr>
            <a:picLocks noChangeAspect="1"/>
          </p:cNvPicPr>
          <p:nvPr/>
        </p:nvPicPr>
        <p:blipFill>
          <a:blip r:embed="rId2"/>
          <a:srcRect l="12825" r="15751"/>
          <a:stretch>
            <a:fillRect/>
          </a:stretch>
        </p:blipFill>
        <p:spPr>
          <a:xfrm>
            <a:off x="3522468" y="10"/>
            <a:ext cx="8669532" cy="6857990"/>
          </a:xfrm>
          <a:prstGeom prst="rect">
            <a:avLst/>
          </a:prstGeom>
        </p:spPr>
      </p:pic>
      <p:sp>
        <p:nvSpPr>
          <p:cNvPr id="38" name="Rectangle 3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CC8380A3-ED7F-91EF-826E-86621F7F3F11}"/>
              </a:ext>
            </a:extLst>
          </p:cNvPr>
          <p:cNvSpPr txBox="1"/>
          <p:nvPr/>
        </p:nvSpPr>
        <p:spPr>
          <a:xfrm>
            <a:off x="752094" y="381000"/>
            <a:ext cx="5191506" cy="1124712"/>
          </a:xfrm>
          <a:prstGeom prst="rect">
            <a:avLst/>
          </a:prstGeom>
        </p:spPr>
        <p:txBody>
          <a:bodyPr vert="horz" lIns="91440" tIns="45720" rIns="91440" bIns="45720" rtlCol="0" anchor="b">
            <a:noAutofit/>
          </a:bodyPr>
          <a:lstStyle/>
          <a:p>
            <a:pPr lvl="0" algn="ctr">
              <a:lnSpc>
                <a:spcPct val="90000"/>
              </a:lnSpc>
              <a:spcBef>
                <a:spcPct val="0"/>
              </a:spcBef>
              <a:spcAft>
                <a:spcPts val="600"/>
              </a:spcAft>
              <a:defRPr/>
            </a:pPr>
            <a:r>
              <a:rPr lang="en-US" sz="3200" b="1" dirty="0">
                <a:solidFill>
                  <a:schemeClr val="bg1"/>
                </a:solidFill>
                <a:latin typeface="Arial" panose="020B0604020202020204" pitchFamily="34" charset="0"/>
                <a:ea typeface="+mj-ea"/>
                <a:cs typeface="Arial" panose="020B0604020202020204" pitchFamily="34" charset="0"/>
              </a:rPr>
              <a:t> ARTIFICIAL INTELLIGENCE</a:t>
            </a:r>
            <a:endParaRPr kumimoji="0" lang="en-US" sz="3200" b="1" i="0" u="none" strike="noStrike"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endParaRPr>
          </a:p>
        </p:txBody>
      </p:sp>
      <p:sp>
        <p:nvSpPr>
          <p:cNvPr id="40" name="Rectangle 3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2" name="Rectangle 4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00322FA4-EE6B-BD51-02CA-6EFAF7258F26}"/>
              </a:ext>
            </a:extLst>
          </p:cNvPr>
          <p:cNvSpPr txBox="1"/>
          <p:nvPr/>
        </p:nvSpPr>
        <p:spPr>
          <a:xfrm>
            <a:off x="371094" y="2718053"/>
            <a:ext cx="6182106" cy="3883915"/>
          </a:xfrm>
          <a:prstGeom prst="rect">
            <a:avLst/>
          </a:prstGeom>
        </p:spPr>
        <p:txBody>
          <a:bodyPr vert="horz" lIns="91440" tIns="45720" rIns="91440" bIns="45720" rtlCol="0" anchor="t">
            <a:normAutofit/>
          </a:bodyPr>
          <a:lstStyle/>
          <a:p>
            <a:pPr lvl="0" indent="-228600" algn="just">
              <a:spcAft>
                <a:spcPts val="800"/>
              </a:spcAft>
              <a:buSzPts val="1000"/>
              <a:buFont typeface="Arial" panose="020B0604020202020204" pitchFamily="34" charset="0"/>
              <a:buChar char="•"/>
              <a:tabLst>
                <a:tab pos="457200" algn="l"/>
              </a:tabLst>
            </a:pPr>
            <a:r>
              <a:rPr lang="en-US" sz="2400" dirty="0">
                <a:solidFill>
                  <a:schemeClr val="bg1"/>
                </a:solidFill>
                <a:latin typeface="Arial" panose="020B0604020202020204" pitchFamily="34" charset="0"/>
                <a:cs typeface="Arial" panose="020B0604020202020204" pitchFamily="34" charset="0"/>
              </a:rPr>
              <a:t>AI is the subfield of computer science that studies how to make computers act and behave more like the  brain. </a:t>
            </a:r>
          </a:p>
          <a:p>
            <a:pPr lvl="0" indent="-228600" algn="just">
              <a:spcAft>
                <a:spcPts val="800"/>
              </a:spcAft>
              <a:buSzPts val="1000"/>
              <a:buFont typeface="Arial" panose="020B0604020202020204" pitchFamily="34" charset="0"/>
              <a:buChar char="•"/>
              <a:tabLst>
                <a:tab pos="457200" algn="l"/>
              </a:tabLst>
            </a:pPr>
            <a:r>
              <a:rPr lang="en-US" sz="2400" dirty="0">
                <a:solidFill>
                  <a:schemeClr val="bg1"/>
                </a:solidFill>
                <a:latin typeface="Arial" panose="020B0604020202020204" pitchFamily="34" charset="0"/>
                <a:cs typeface="Arial" panose="020B0604020202020204" pitchFamily="34" charset="0"/>
              </a:rPr>
              <a:t>Its primary function is to adequately resolve problems that conventional computational methods have failed to solve and explain.</a:t>
            </a:r>
          </a:p>
        </p:txBody>
      </p:sp>
      <p:sp>
        <p:nvSpPr>
          <p:cNvPr id="2" name="TextBox 1">
            <a:extLst>
              <a:ext uri="{FF2B5EF4-FFF2-40B4-BE49-F238E27FC236}">
                <a16:creationId xmlns:a16="http://schemas.microsoft.com/office/drawing/2014/main" id="{0E57503F-95C8-8A12-9DEA-0C3104657550}"/>
              </a:ext>
            </a:extLst>
          </p:cNvPr>
          <p:cNvSpPr txBox="1"/>
          <p:nvPr/>
        </p:nvSpPr>
        <p:spPr>
          <a:xfrm>
            <a:off x="518351" y="3761993"/>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B3F847CC-0B2D-956F-8961-631653FD2DCE}"/>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68248B7D-1B3D-8172-AC6B-2FF92888A41D}"/>
              </a:ext>
            </a:extLst>
          </p:cNvPr>
          <p:cNvPicPr>
            <a:picLocks noChangeAspect="1"/>
          </p:cNvPicPr>
          <p:nvPr/>
        </p:nvPicPr>
        <p:blipFill>
          <a:blip r:embed="rId3"/>
          <a:stretch>
            <a:fillRect/>
          </a:stretch>
        </p:blipFill>
        <p:spPr>
          <a:xfrm>
            <a:off x="-206303" y="6403848"/>
            <a:ext cx="688908" cy="707197"/>
          </a:xfrm>
          <a:prstGeom prst="rect">
            <a:avLst/>
          </a:prstGeom>
        </p:spPr>
      </p:pic>
    </p:spTree>
    <p:extLst>
      <p:ext uri="{BB962C8B-B14F-4D97-AF65-F5344CB8AC3E}">
        <p14:creationId xmlns:p14="http://schemas.microsoft.com/office/powerpoint/2010/main" val="34973075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AF26DA-C436-C5F3-8CD7-57D4D592DAB1}"/>
            </a:ext>
          </a:extLst>
        </p:cNvPr>
        <p:cNvGrpSpPr/>
        <p:nvPr/>
      </p:nvGrpSpPr>
      <p:grpSpPr>
        <a:xfrm>
          <a:off x="0" y="0"/>
          <a:ext cx="0" cy="0"/>
          <a:chOff x="0" y="0"/>
          <a:chExt cx="0" cy="0"/>
        </a:xfrm>
      </p:grpSpPr>
      <p:sp>
        <p:nvSpPr>
          <p:cNvPr id="47" name="Rectangle 46">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17171DF-EB29-5F42-3B29-79EC5BDEFB9B}"/>
              </a:ext>
            </a:extLst>
          </p:cNvPr>
          <p:cNvSpPr txBox="1"/>
          <p:nvPr/>
        </p:nvSpPr>
        <p:spPr>
          <a:xfrm>
            <a:off x="556532" y="643467"/>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200" b="1" kern="1200" dirty="0">
                <a:solidFill>
                  <a:schemeClr val="bg1"/>
                </a:solidFill>
                <a:latin typeface="Arial" panose="020B0604020202020204" pitchFamily="34" charset="0"/>
                <a:ea typeface="+mj-ea"/>
                <a:cs typeface="Arial" panose="020B0604020202020204" pitchFamily="34" charset="0"/>
              </a:rPr>
              <a:t>Integration and Benefits of AI in ATM Systems</a:t>
            </a:r>
            <a:endParaRPr lang="en-US" sz="3200" kern="1200" dirty="0">
              <a:solidFill>
                <a:schemeClr val="bg1"/>
              </a:solidFill>
              <a:latin typeface="Arial" panose="020B0604020202020204" pitchFamily="34" charset="0"/>
              <a:ea typeface="+mj-ea"/>
              <a:cs typeface="Arial" panose="020B0604020202020204" pitchFamily="34" charset="0"/>
            </a:endParaRPr>
          </a:p>
        </p:txBody>
      </p:sp>
      <p:pic>
        <p:nvPicPr>
          <p:cNvPr id="5" name="Picture 4">
            <a:extLst>
              <a:ext uri="{FF2B5EF4-FFF2-40B4-BE49-F238E27FC236}">
                <a16:creationId xmlns:a16="http://schemas.microsoft.com/office/drawing/2014/main" id="{CABCFA46-DB69-F61B-925D-F7D4D9312989}"/>
              </a:ext>
            </a:extLst>
          </p:cNvPr>
          <p:cNvPicPr>
            <a:picLocks noChangeAspect="1"/>
          </p:cNvPicPr>
          <p:nvPr/>
        </p:nvPicPr>
        <p:blipFill>
          <a:blip r:embed="rId2"/>
          <a:stretch>
            <a:fillRect/>
          </a:stretch>
        </p:blipFill>
        <p:spPr>
          <a:xfrm>
            <a:off x="229734" y="2045726"/>
            <a:ext cx="11635442" cy="4431274"/>
          </a:xfrm>
          <a:prstGeom prst="rect">
            <a:avLst/>
          </a:prstGeom>
        </p:spPr>
      </p:pic>
      <p:sp>
        <p:nvSpPr>
          <p:cNvPr id="3" name="TextBox 2">
            <a:extLst>
              <a:ext uri="{FF2B5EF4-FFF2-40B4-BE49-F238E27FC236}">
                <a16:creationId xmlns:a16="http://schemas.microsoft.com/office/drawing/2014/main" id="{D75B49C3-2A90-3EE3-30D8-A571B23D93F0}"/>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476164EC-A1D8-D7E2-8687-6B2D6AA0B6DB}"/>
              </a:ext>
            </a:extLst>
          </p:cNvPr>
          <p:cNvPicPr>
            <a:picLocks noChangeAspect="1"/>
          </p:cNvPicPr>
          <p:nvPr/>
        </p:nvPicPr>
        <p:blipFill>
          <a:blip r:embed="rId3"/>
          <a:stretch>
            <a:fillRect/>
          </a:stretch>
        </p:blipFill>
        <p:spPr>
          <a:xfrm>
            <a:off x="0" y="6206248"/>
            <a:ext cx="688908" cy="707197"/>
          </a:xfrm>
          <a:prstGeom prst="rect">
            <a:avLst/>
          </a:prstGeom>
        </p:spPr>
      </p:pic>
    </p:spTree>
    <p:extLst>
      <p:ext uri="{BB962C8B-B14F-4D97-AF65-F5344CB8AC3E}">
        <p14:creationId xmlns:p14="http://schemas.microsoft.com/office/powerpoint/2010/main" val="321652671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DB9413-F8BE-D9EF-AA5F-D4729D352DAD}"/>
            </a:ext>
          </a:extLst>
        </p:cNvPr>
        <p:cNvGrpSpPr/>
        <p:nvPr/>
      </p:nvGrpSpPr>
      <p:grpSpPr>
        <a:xfrm>
          <a:off x="0" y="0"/>
          <a:ext cx="0" cy="0"/>
          <a:chOff x="0" y="0"/>
          <a:chExt cx="0" cy="0"/>
        </a:xfrm>
      </p:grpSpPr>
      <p:sp>
        <p:nvSpPr>
          <p:cNvPr id="47" name="Rectangle 46">
            <a:extLst>
              <a:ext uri="{FF2B5EF4-FFF2-40B4-BE49-F238E27FC236}">
                <a16:creationId xmlns:a16="http://schemas.microsoft.com/office/drawing/2014/main" id="{CEBDB346-5EAF-4480-756B-650C773F7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0E727AD-15E9-BD2F-7193-BEB89C5883C3}"/>
              </a:ext>
            </a:extLst>
          </p:cNvPr>
          <p:cNvSpPr txBox="1"/>
          <p:nvPr/>
        </p:nvSpPr>
        <p:spPr>
          <a:xfrm>
            <a:off x="556532" y="643467"/>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200" b="1" kern="1200" dirty="0">
                <a:solidFill>
                  <a:schemeClr val="bg1"/>
                </a:solidFill>
                <a:latin typeface="Arial" panose="020B0604020202020204" pitchFamily="34" charset="0"/>
                <a:ea typeface="+mj-ea"/>
                <a:cs typeface="Arial" panose="020B0604020202020204" pitchFamily="34" charset="0"/>
              </a:rPr>
              <a:t>What Benefits Are Already Visible </a:t>
            </a:r>
            <a:endParaRPr lang="en-US" sz="3200" kern="1200" dirty="0">
              <a:solidFill>
                <a:schemeClr val="bg1"/>
              </a:solidFill>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5220C471-ED9B-BBCC-DA0C-B32A6A7A4AEC}"/>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0BF712B6-C54D-AC12-C8D0-2080556C65B3}"/>
              </a:ext>
            </a:extLst>
          </p:cNvPr>
          <p:cNvGrpSpPr/>
          <p:nvPr/>
        </p:nvGrpSpPr>
        <p:grpSpPr>
          <a:xfrm>
            <a:off x="768095" y="1664208"/>
            <a:ext cx="10941299" cy="4812793"/>
            <a:chOff x="768096" y="1664208"/>
            <a:chExt cx="10661904" cy="4773169"/>
          </a:xfrm>
        </p:grpSpPr>
        <p:sp>
          <p:nvSpPr>
            <p:cNvPr id="6" name="Shape 6">
              <a:extLst>
                <a:ext uri="{FF2B5EF4-FFF2-40B4-BE49-F238E27FC236}">
                  <a16:creationId xmlns:a16="http://schemas.microsoft.com/office/drawing/2014/main" id="{6BCEEB57-DDD4-879A-24CB-C1C48EA9C061}"/>
                </a:ext>
              </a:extLst>
            </p:cNvPr>
            <p:cNvSpPr/>
            <p:nvPr/>
          </p:nvSpPr>
          <p:spPr>
            <a:xfrm>
              <a:off x="4425696" y="2432304"/>
              <a:ext cx="798578" cy="694944"/>
            </a:xfrm>
            <a:prstGeom prst="line">
              <a:avLst/>
            </a:prstGeom>
            <a:noFill/>
            <a:ln w="57150">
              <a:solidFill>
                <a:srgbClr val="00B050">
                  <a:alpha val="85000"/>
                </a:srgbClr>
              </a:solidFill>
              <a:prstDash val="solid"/>
            </a:ln>
          </p:spPr>
          <p:txBody>
            <a:bodyPr/>
            <a:lstStyle/>
            <a:p>
              <a:endParaRPr lang="en-ZM">
                <a:solidFill>
                  <a:prstClr val="black"/>
                </a:solidFill>
                <a:latin typeface="Aptos"/>
              </a:endParaRPr>
            </a:p>
          </p:txBody>
        </p:sp>
        <p:sp>
          <p:nvSpPr>
            <p:cNvPr id="8" name="Shape 7">
              <a:extLst>
                <a:ext uri="{FF2B5EF4-FFF2-40B4-BE49-F238E27FC236}">
                  <a16:creationId xmlns:a16="http://schemas.microsoft.com/office/drawing/2014/main" id="{44547441-E4C1-B8C3-EA3F-E04C5EC019AB}"/>
                </a:ext>
              </a:extLst>
            </p:cNvPr>
            <p:cNvSpPr/>
            <p:nvPr/>
          </p:nvSpPr>
          <p:spPr>
            <a:xfrm>
              <a:off x="7772400" y="2395728"/>
              <a:ext cx="0" cy="603504"/>
            </a:xfrm>
            <a:prstGeom prst="line">
              <a:avLst/>
            </a:prstGeom>
            <a:noFill/>
            <a:ln w="25400">
              <a:solidFill>
                <a:srgbClr val="DDE6F0">
                  <a:alpha val="85000"/>
                </a:srgbClr>
              </a:solidFill>
              <a:prstDash val="solid"/>
            </a:ln>
          </p:spPr>
          <p:txBody>
            <a:bodyPr/>
            <a:lstStyle/>
            <a:p>
              <a:endParaRPr lang="en-ZM">
                <a:solidFill>
                  <a:prstClr val="black"/>
                </a:solidFill>
                <a:latin typeface="Aptos"/>
              </a:endParaRPr>
            </a:p>
          </p:txBody>
        </p:sp>
        <p:sp>
          <p:nvSpPr>
            <p:cNvPr id="9" name="Shape 9">
              <a:extLst>
                <a:ext uri="{FF2B5EF4-FFF2-40B4-BE49-F238E27FC236}">
                  <a16:creationId xmlns:a16="http://schemas.microsoft.com/office/drawing/2014/main" id="{9221FB58-A2D8-2D01-7BC2-79D1A1BD0CA1}"/>
                </a:ext>
              </a:extLst>
            </p:cNvPr>
            <p:cNvSpPr/>
            <p:nvPr/>
          </p:nvSpPr>
          <p:spPr>
            <a:xfrm>
              <a:off x="7772400" y="4882896"/>
              <a:ext cx="0" cy="0"/>
            </a:xfrm>
            <a:prstGeom prst="line">
              <a:avLst/>
            </a:prstGeom>
            <a:noFill/>
            <a:ln w="25400">
              <a:solidFill>
                <a:srgbClr val="DDE6F0">
                  <a:alpha val="85000"/>
                </a:srgbClr>
              </a:solidFill>
              <a:prstDash val="solid"/>
            </a:ln>
          </p:spPr>
          <p:txBody>
            <a:bodyPr/>
            <a:lstStyle/>
            <a:p>
              <a:endParaRPr lang="en-ZM">
                <a:solidFill>
                  <a:prstClr val="black"/>
                </a:solidFill>
                <a:latin typeface="Aptos"/>
              </a:endParaRPr>
            </a:p>
          </p:txBody>
        </p:sp>
        <p:sp>
          <p:nvSpPr>
            <p:cNvPr id="10" name="Shape 10">
              <a:extLst>
                <a:ext uri="{FF2B5EF4-FFF2-40B4-BE49-F238E27FC236}">
                  <a16:creationId xmlns:a16="http://schemas.microsoft.com/office/drawing/2014/main" id="{FD96AE21-E1E7-8D04-5F62-47737F479668}"/>
                </a:ext>
              </a:extLst>
            </p:cNvPr>
            <p:cNvSpPr/>
            <p:nvPr/>
          </p:nvSpPr>
          <p:spPr>
            <a:xfrm>
              <a:off x="768096" y="1664208"/>
              <a:ext cx="3657600" cy="1426464"/>
            </a:xfrm>
            <a:prstGeom prst="roundRect">
              <a:avLst>
                <a:gd name="adj" fmla="val 8974"/>
              </a:avLst>
            </a:prstGeom>
            <a:solidFill>
              <a:srgbClr val="EAF5FF"/>
            </a:solidFill>
            <a:ln w="12700">
              <a:solidFill>
                <a:srgbClr val="EAF5FF"/>
              </a:solidFill>
              <a:prstDash val="solid"/>
            </a:ln>
            <a:effectLst>
              <a:outerShdw algn="bl" rotWithShape="0">
                <a:srgbClr val="203040">
                  <a:alpha val="0"/>
                </a:srgbClr>
              </a:outerShdw>
            </a:effectLst>
          </p:spPr>
          <p:txBody>
            <a:bodyPr/>
            <a:lstStyle/>
            <a:p>
              <a:endParaRPr lang="en-ZM">
                <a:solidFill>
                  <a:prstClr val="black"/>
                </a:solidFill>
                <a:latin typeface="Aptos"/>
              </a:endParaRPr>
            </a:p>
          </p:txBody>
        </p:sp>
        <p:sp>
          <p:nvSpPr>
            <p:cNvPr id="11" name="Shape 11">
              <a:extLst>
                <a:ext uri="{FF2B5EF4-FFF2-40B4-BE49-F238E27FC236}">
                  <a16:creationId xmlns:a16="http://schemas.microsoft.com/office/drawing/2014/main" id="{658353DD-D232-8E87-02A1-E34057E712E4}"/>
                </a:ext>
              </a:extLst>
            </p:cNvPr>
            <p:cNvSpPr/>
            <p:nvPr/>
          </p:nvSpPr>
          <p:spPr>
            <a:xfrm>
              <a:off x="969264" y="1883664"/>
              <a:ext cx="420624" cy="420624"/>
            </a:xfrm>
            <a:prstGeom prst="ellipse">
              <a:avLst/>
            </a:prstGeom>
            <a:solidFill>
              <a:srgbClr val="27C6F5"/>
            </a:solidFill>
            <a:ln w="12700">
              <a:solidFill>
                <a:srgbClr val="27C6F5"/>
              </a:solidFill>
              <a:prstDash val="solid"/>
            </a:ln>
          </p:spPr>
          <p:txBody>
            <a:bodyPr/>
            <a:lstStyle/>
            <a:p>
              <a:endParaRPr lang="en-ZM">
                <a:solidFill>
                  <a:prstClr val="black"/>
                </a:solidFill>
                <a:latin typeface="Aptos"/>
              </a:endParaRPr>
            </a:p>
          </p:txBody>
        </p:sp>
        <p:sp>
          <p:nvSpPr>
            <p:cNvPr id="12" name="Text 12">
              <a:extLst>
                <a:ext uri="{FF2B5EF4-FFF2-40B4-BE49-F238E27FC236}">
                  <a16:creationId xmlns:a16="http://schemas.microsoft.com/office/drawing/2014/main" id="{1B91B6EB-1D3A-030C-0EDB-1197466DDC38}"/>
                </a:ext>
              </a:extLst>
            </p:cNvPr>
            <p:cNvSpPr/>
            <p:nvPr/>
          </p:nvSpPr>
          <p:spPr>
            <a:xfrm>
              <a:off x="969264" y="1892808"/>
              <a:ext cx="420624" cy="402336"/>
            </a:xfrm>
            <a:prstGeom prst="rect">
              <a:avLst/>
            </a:prstGeom>
            <a:noFill/>
            <a:ln/>
          </p:spPr>
          <p:txBody>
            <a:bodyPr wrap="square" lIns="0" tIns="0" rIns="0" bIns="0" rtlCol="0" anchor="ctr"/>
            <a:lstStyle/>
            <a:p>
              <a:pPr algn="ctr"/>
              <a:r>
                <a:rPr lang="en-US" sz="1120" b="1" dirty="0">
                  <a:solidFill>
                    <a:srgbClr val="FFFFFF"/>
                  </a:solidFill>
                  <a:latin typeface="Aptos" pitchFamily="34" charset="0"/>
                  <a:ea typeface="Aptos" pitchFamily="34" charset="-122"/>
                  <a:cs typeface="Aptos" pitchFamily="34" charset="-120"/>
                </a:rPr>
                <a:t>S</a:t>
              </a:r>
              <a:endParaRPr lang="en-US" sz="1120" dirty="0">
                <a:solidFill>
                  <a:prstClr val="black"/>
                </a:solidFill>
                <a:latin typeface="Aptos"/>
              </a:endParaRPr>
            </a:p>
          </p:txBody>
        </p:sp>
        <p:sp>
          <p:nvSpPr>
            <p:cNvPr id="13" name="Text 13">
              <a:extLst>
                <a:ext uri="{FF2B5EF4-FFF2-40B4-BE49-F238E27FC236}">
                  <a16:creationId xmlns:a16="http://schemas.microsoft.com/office/drawing/2014/main" id="{CD14A1A0-3F2D-E014-857F-7EF98E343179}"/>
                </a:ext>
              </a:extLst>
            </p:cNvPr>
            <p:cNvSpPr/>
            <p:nvPr/>
          </p:nvSpPr>
          <p:spPr>
            <a:xfrm>
              <a:off x="1554479" y="1865376"/>
              <a:ext cx="2103590" cy="256031"/>
            </a:xfrm>
            <a:prstGeom prst="rect">
              <a:avLst/>
            </a:prstGeom>
            <a:noFill/>
            <a:ln/>
          </p:spPr>
          <p:txBody>
            <a:bodyPr wrap="square" lIns="0" tIns="0" rIns="0" bIns="0" rtlCol="0" anchor="ctr"/>
            <a:lstStyle/>
            <a:p>
              <a:r>
                <a:rPr lang="en-US" sz="2000" b="1" dirty="0">
                  <a:solidFill>
                    <a:srgbClr val="11263F"/>
                  </a:solidFill>
                  <a:latin typeface="Arial" panose="020B0604020202020204" pitchFamily="34" charset="0"/>
                  <a:cs typeface="Arial" panose="020B0604020202020204" pitchFamily="34" charset="0"/>
                </a:rPr>
                <a:t>Safety</a:t>
              </a:r>
              <a:endParaRPr lang="en-US" sz="2000" dirty="0">
                <a:solidFill>
                  <a:prstClr val="black"/>
                </a:solidFill>
                <a:latin typeface="Arial" panose="020B0604020202020204" pitchFamily="34" charset="0"/>
                <a:cs typeface="Arial" panose="020B0604020202020204" pitchFamily="34" charset="0"/>
              </a:endParaRPr>
            </a:p>
          </p:txBody>
        </p:sp>
        <p:sp>
          <p:nvSpPr>
            <p:cNvPr id="14" name="Text 14">
              <a:extLst>
                <a:ext uri="{FF2B5EF4-FFF2-40B4-BE49-F238E27FC236}">
                  <a16:creationId xmlns:a16="http://schemas.microsoft.com/office/drawing/2014/main" id="{E1DCD806-52A5-12FF-4024-A1B6C70C937F}"/>
                </a:ext>
              </a:extLst>
            </p:cNvPr>
            <p:cNvSpPr/>
            <p:nvPr/>
          </p:nvSpPr>
          <p:spPr>
            <a:xfrm>
              <a:off x="1078991" y="2121408"/>
              <a:ext cx="3401578" cy="969264"/>
            </a:xfrm>
            <a:prstGeom prst="rect">
              <a:avLst/>
            </a:prstGeom>
            <a:noFill/>
            <a:ln/>
          </p:spPr>
          <p:txBody>
            <a:bodyPr wrap="square" lIns="0" tIns="0" rIns="0" bIns="0" rtlCol="0" anchor="ctr"/>
            <a:lstStyle/>
            <a:p>
              <a:pPr algn="ctr"/>
              <a:r>
                <a:rPr lang="en-US" sz="2000" dirty="0">
                  <a:solidFill>
                    <a:srgbClr val="5A6C82"/>
                  </a:solidFill>
                  <a:latin typeface="Arial" panose="020B0604020202020204" pitchFamily="34" charset="0"/>
                  <a:cs typeface="Arial" panose="020B0604020202020204" pitchFamily="34" charset="0"/>
                </a:rPr>
                <a:t>Earlier conflict awareness and risk forecasting strengthen separation support.</a:t>
              </a:r>
              <a:endParaRPr lang="en-US" sz="2000" dirty="0">
                <a:solidFill>
                  <a:prstClr val="black"/>
                </a:solidFill>
                <a:latin typeface="Arial" panose="020B0604020202020204" pitchFamily="34" charset="0"/>
                <a:cs typeface="Arial" panose="020B0604020202020204" pitchFamily="34" charset="0"/>
              </a:endParaRPr>
            </a:p>
          </p:txBody>
        </p:sp>
        <p:sp>
          <p:nvSpPr>
            <p:cNvPr id="15" name="Shape 15">
              <a:extLst>
                <a:ext uri="{FF2B5EF4-FFF2-40B4-BE49-F238E27FC236}">
                  <a16:creationId xmlns:a16="http://schemas.microsoft.com/office/drawing/2014/main" id="{77AB971F-FF06-EA1A-A6F5-07859A12F08B}"/>
                </a:ext>
              </a:extLst>
            </p:cNvPr>
            <p:cNvSpPr/>
            <p:nvPr/>
          </p:nvSpPr>
          <p:spPr>
            <a:xfrm>
              <a:off x="7772400" y="1664208"/>
              <a:ext cx="3657600" cy="1426464"/>
            </a:xfrm>
            <a:prstGeom prst="roundRect">
              <a:avLst>
                <a:gd name="adj" fmla="val 8974"/>
              </a:avLst>
            </a:prstGeom>
            <a:solidFill>
              <a:srgbClr val="EAFBF6"/>
            </a:solidFill>
            <a:ln w="12700">
              <a:solidFill>
                <a:srgbClr val="EAFBF6"/>
              </a:solidFill>
              <a:prstDash val="solid"/>
            </a:ln>
            <a:effectLst>
              <a:outerShdw algn="bl" rotWithShape="0">
                <a:srgbClr val="203040">
                  <a:alpha val="0"/>
                </a:srgbClr>
              </a:outerShdw>
            </a:effectLst>
          </p:spPr>
          <p:txBody>
            <a:bodyPr/>
            <a:lstStyle/>
            <a:p>
              <a:endParaRPr lang="en-ZM">
                <a:solidFill>
                  <a:prstClr val="black"/>
                </a:solidFill>
                <a:latin typeface="Aptos"/>
              </a:endParaRPr>
            </a:p>
          </p:txBody>
        </p:sp>
        <p:sp>
          <p:nvSpPr>
            <p:cNvPr id="16" name="Shape 16">
              <a:extLst>
                <a:ext uri="{FF2B5EF4-FFF2-40B4-BE49-F238E27FC236}">
                  <a16:creationId xmlns:a16="http://schemas.microsoft.com/office/drawing/2014/main" id="{4ABEB422-92C4-DA03-DBBA-5AA79C54E370}"/>
                </a:ext>
              </a:extLst>
            </p:cNvPr>
            <p:cNvSpPr/>
            <p:nvPr/>
          </p:nvSpPr>
          <p:spPr>
            <a:xfrm>
              <a:off x="7973568" y="1883664"/>
              <a:ext cx="420624" cy="420624"/>
            </a:xfrm>
            <a:prstGeom prst="ellipse">
              <a:avLst/>
            </a:prstGeom>
            <a:solidFill>
              <a:srgbClr val="27C497"/>
            </a:solidFill>
            <a:ln w="12700">
              <a:solidFill>
                <a:srgbClr val="27C497"/>
              </a:solidFill>
              <a:prstDash val="solid"/>
            </a:ln>
          </p:spPr>
          <p:txBody>
            <a:bodyPr/>
            <a:lstStyle/>
            <a:p>
              <a:endParaRPr lang="en-ZM">
                <a:solidFill>
                  <a:prstClr val="black"/>
                </a:solidFill>
                <a:latin typeface="Aptos"/>
              </a:endParaRPr>
            </a:p>
          </p:txBody>
        </p:sp>
        <p:sp>
          <p:nvSpPr>
            <p:cNvPr id="17" name="Text 17">
              <a:extLst>
                <a:ext uri="{FF2B5EF4-FFF2-40B4-BE49-F238E27FC236}">
                  <a16:creationId xmlns:a16="http://schemas.microsoft.com/office/drawing/2014/main" id="{C14589A3-FD1F-F645-F9F4-5BD4B1635E30}"/>
                </a:ext>
              </a:extLst>
            </p:cNvPr>
            <p:cNvSpPr/>
            <p:nvPr/>
          </p:nvSpPr>
          <p:spPr>
            <a:xfrm>
              <a:off x="7973568" y="1892808"/>
              <a:ext cx="420624" cy="402336"/>
            </a:xfrm>
            <a:prstGeom prst="rect">
              <a:avLst/>
            </a:prstGeom>
            <a:noFill/>
            <a:ln/>
          </p:spPr>
          <p:txBody>
            <a:bodyPr wrap="square" lIns="0" tIns="0" rIns="0" bIns="0" rtlCol="0" anchor="ctr"/>
            <a:lstStyle/>
            <a:p>
              <a:pPr algn="ctr"/>
              <a:r>
                <a:rPr lang="en-US" sz="1120" b="1" dirty="0">
                  <a:solidFill>
                    <a:srgbClr val="FFFFFF"/>
                  </a:solidFill>
                  <a:latin typeface="Aptos" pitchFamily="34" charset="0"/>
                  <a:ea typeface="Aptos" pitchFamily="34" charset="-122"/>
                  <a:cs typeface="Aptos" pitchFamily="34" charset="-120"/>
                </a:rPr>
                <a:t>C</a:t>
              </a:r>
              <a:endParaRPr lang="en-US" sz="1120" dirty="0">
                <a:solidFill>
                  <a:prstClr val="black"/>
                </a:solidFill>
                <a:latin typeface="Aptos"/>
              </a:endParaRPr>
            </a:p>
          </p:txBody>
        </p:sp>
        <p:sp>
          <p:nvSpPr>
            <p:cNvPr id="18" name="Text 18">
              <a:extLst>
                <a:ext uri="{FF2B5EF4-FFF2-40B4-BE49-F238E27FC236}">
                  <a16:creationId xmlns:a16="http://schemas.microsoft.com/office/drawing/2014/main" id="{DBCC58B0-A44D-939E-7635-32B7FAA22EC4}"/>
                </a:ext>
              </a:extLst>
            </p:cNvPr>
            <p:cNvSpPr/>
            <p:nvPr/>
          </p:nvSpPr>
          <p:spPr>
            <a:xfrm>
              <a:off x="8558784" y="1865376"/>
              <a:ext cx="2227686" cy="45343"/>
            </a:xfrm>
            <a:prstGeom prst="rect">
              <a:avLst/>
            </a:prstGeom>
            <a:noFill/>
            <a:ln/>
          </p:spPr>
          <p:txBody>
            <a:bodyPr wrap="square" lIns="0" tIns="0" rIns="0" bIns="0" rtlCol="0" anchor="ctr"/>
            <a:lstStyle/>
            <a:p>
              <a:r>
                <a:rPr lang="en-US" sz="2000" b="1" dirty="0">
                  <a:solidFill>
                    <a:srgbClr val="11263F"/>
                  </a:solidFill>
                  <a:latin typeface="Arial" panose="020B0604020202020204" pitchFamily="34" charset="0"/>
                  <a:cs typeface="Arial" panose="020B0604020202020204" pitchFamily="34" charset="0"/>
                </a:rPr>
                <a:t>Capacity</a:t>
              </a:r>
              <a:endParaRPr lang="en-US" sz="2000" dirty="0">
                <a:solidFill>
                  <a:prstClr val="black"/>
                </a:solidFill>
                <a:latin typeface="Arial" panose="020B0604020202020204" pitchFamily="34" charset="0"/>
                <a:cs typeface="Arial" panose="020B0604020202020204" pitchFamily="34" charset="0"/>
              </a:endParaRPr>
            </a:p>
          </p:txBody>
        </p:sp>
        <p:sp>
          <p:nvSpPr>
            <p:cNvPr id="19" name="Text 19">
              <a:extLst>
                <a:ext uri="{FF2B5EF4-FFF2-40B4-BE49-F238E27FC236}">
                  <a16:creationId xmlns:a16="http://schemas.microsoft.com/office/drawing/2014/main" id="{4BF6D2F4-DC31-02BE-4684-2B80684AD245}"/>
                </a:ext>
              </a:extLst>
            </p:cNvPr>
            <p:cNvSpPr/>
            <p:nvPr/>
          </p:nvSpPr>
          <p:spPr>
            <a:xfrm>
              <a:off x="8394191" y="2121407"/>
              <a:ext cx="2757605" cy="815727"/>
            </a:xfrm>
            <a:prstGeom prst="rect">
              <a:avLst/>
            </a:prstGeom>
            <a:noFill/>
            <a:ln/>
          </p:spPr>
          <p:txBody>
            <a:bodyPr wrap="square" lIns="0" tIns="0" rIns="0" bIns="0" rtlCol="0" anchor="ctr"/>
            <a:lstStyle/>
            <a:p>
              <a:pPr algn="ctr"/>
              <a:r>
                <a:rPr lang="en-US" sz="2000" dirty="0">
                  <a:solidFill>
                    <a:srgbClr val="5A6C82"/>
                  </a:solidFill>
                  <a:latin typeface="Arial" panose="020B0604020202020204" pitchFamily="34" charset="0"/>
                  <a:cs typeface="Arial" panose="020B0604020202020204" pitchFamily="34" charset="0"/>
                </a:rPr>
                <a:t>Flow optimization helps absorb higher demand with less disruption.</a:t>
              </a:r>
              <a:endParaRPr lang="en-US" sz="2000" dirty="0">
                <a:solidFill>
                  <a:prstClr val="black"/>
                </a:solidFill>
                <a:latin typeface="Arial" panose="020B0604020202020204" pitchFamily="34" charset="0"/>
                <a:cs typeface="Arial" panose="020B0604020202020204" pitchFamily="34" charset="0"/>
              </a:endParaRPr>
            </a:p>
          </p:txBody>
        </p:sp>
        <p:sp>
          <p:nvSpPr>
            <p:cNvPr id="20" name="Shape 20">
              <a:extLst>
                <a:ext uri="{FF2B5EF4-FFF2-40B4-BE49-F238E27FC236}">
                  <a16:creationId xmlns:a16="http://schemas.microsoft.com/office/drawing/2014/main" id="{CEE9E5B1-F380-8C2F-BCBD-0D8B449DB687}"/>
                </a:ext>
              </a:extLst>
            </p:cNvPr>
            <p:cNvSpPr/>
            <p:nvPr/>
          </p:nvSpPr>
          <p:spPr>
            <a:xfrm>
              <a:off x="768096" y="4151376"/>
              <a:ext cx="3657600" cy="1426464"/>
            </a:xfrm>
            <a:prstGeom prst="roundRect">
              <a:avLst>
                <a:gd name="adj" fmla="val 8974"/>
              </a:avLst>
            </a:prstGeom>
            <a:solidFill>
              <a:srgbClr val="FFF5E6"/>
            </a:solidFill>
            <a:ln w="12700">
              <a:solidFill>
                <a:srgbClr val="FFF5E6"/>
              </a:solidFill>
              <a:prstDash val="solid"/>
            </a:ln>
            <a:effectLst>
              <a:outerShdw algn="bl" rotWithShape="0">
                <a:srgbClr val="203040">
                  <a:alpha val="0"/>
                </a:srgbClr>
              </a:outerShdw>
            </a:effectLst>
          </p:spPr>
          <p:txBody>
            <a:bodyPr/>
            <a:lstStyle/>
            <a:p>
              <a:endParaRPr lang="en-ZM">
                <a:solidFill>
                  <a:prstClr val="black"/>
                </a:solidFill>
                <a:latin typeface="Aptos"/>
              </a:endParaRPr>
            </a:p>
          </p:txBody>
        </p:sp>
        <p:sp>
          <p:nvSpPr>
            <p:cNvPr id="21" name="Shape 21">
              <a:extLst>
                <a:ext uri="{FF2B5EF4-FFF2-40B4-BE49-F238E27FC236}">
                  <a16:creationId xmlns:a16="http://schemas.microsoft.com/office/drawing/2014/main" id="{8897ECED-5797-9C9D-95AF-A670125187C6}"/>
                </a:ext>
              </a:extLst>
            </p:cNvPr>
            <p:cNvSpPr/>
            <p:nvPr/>
          </p:nvSpPr>
          <p:spPr>
            <a:xfrm>
              <a:off x="969264" y="4370832"/>
              <a:ext cx="420624" cy="420624"/>
            </a:xfrm>
            <a:prstGeom prst="ellipse">
              <a:avLst/>
            </a:prstGeom>
            <a:solidFill>
              <a:srgbClr val="FFB347"/>
            </a:solidFill>
            <a:ln w="12700">
              <a:solidFill>
                <a:srgbClr val="FFB347"/>
              </a:solidFill>
              <a:prstDash val="solid"/>
            </a:ln>
          </p:spPr>
          <p:txBody>
            <a:bodyPr/>
            <a:lstStyle/>
            <a:p>
              <a:endParaRPr lang="en-ZM">
                <a:solidFill>
                  <a:prstClr val="black"/>
                </a:solidFill>
                <a:latin typeface="Aptos"/>
              </a:endParaRPr>
            </a:p>
          </p:txBody>
        </p:sp>
        <p:sp>
          <p:nvSpPr>
            <p:cNvPr id="22" name="Text 22">
              <a:extLst>
                <a:ext uri="{FF2B5EF4-FFF2-40B4-BE49-F238E27FC236}">
                  <a16:creationId xmlns:a16="http://schemas.microsoft.com/office/drawing/2014/main" id="{FA442C98-18CD-93EF-FD22-68D439E0533A}"/>
                </a:ext>
              </a:extLst>
            </p:cNvPr>
            <p:cNvSpPr/>
            <p:nvPr/>
          </p:nvSpPr>
          <p:spPr>
            <a:xfrm>
              <a:off x="969264" y="4379976"/>
              <a:ext cx="420624" cy="402336"/>
            </a:xfrm>
            <a:prstGeom prst="rect">
              <a:avLst/>
            </a:prstGeom>
            <a:noFill/>
            <a:ln/>
          </p:spPr>
          <p:txBody>
            <a:bodyPr wrap="square" lIns="0" tIns="0" rIns="0" bIns="0" rtlCol="0" anchor="ctr"/>
            <a:lstStyle/>
            <a:p>
              <a:pPr algn="ctr"/>
              <a:r>
                <a:rPr lang="en-US" sz="1120" b="1" dirty="0">
                  <a:solidFill>
                    <a:srgbClr val="FFFFFF"/>
                  </a:solidFill>
                  <a:latin typeface="Aptos" pitchFamily="34" charset="0"/>
                  <a:ea typeface="Aptos" pitchFamily="34" charset="-122"/>
                  <a:cs typeface="Aptos" pitchFamily="34" charset="-120"/>
                </a:rPr>
                <a:t>E</a:t>
              </a:r>
              <a:endParaRPr lang="en-US" sz="1120" dirty="0">
                <a:solidFill>
                  <a:prstClr val="black"/>
                </a:solidFill>
                <a:latin typeface="Aptos"/>
              </a:endParaRPr>
            </a:p>
          </p:txBody>
        </p:sp>
        <p:sp>
          <p:nvSpPr>
            <p:cNvPr id="23" name="Text 23">
              <a:extLst>
                <a:ext uri="{FF2B5EF4-FFF2-40B4-BE49-F238E27FC236}">
                  <a16:creationId xmlns:a16="http://schemas.microsoft.com/office/drawing/2014/main" id="{DAD1B2A8-E958-FBD6-F33F-0822F10BCD06}"/>
                </a:ext>
              </a:extLst>
            </p:cNvPr>
            <p:cNvSpPr/>
            <p:nvPr/>
          </p:nvSpPr>
          <p:spPr>
            <a:xfrm>
              <a:off x="1554480" y="4352544"/>
              <a:ext cx="1920240" cy="164592"/>
            </a:xfrm>
            <a:prstGeom prst="rect">
              <a:avLst/>
            </a:prstGeom>
            <a:noFill/>
            <a:ln/>
          </p:spPr>
          <p:txBody>
            <a:bodyPr wrap="square" lIns="0" tIns="0" rIns="0" bIns="0" rtlCol="0" anchor="ctr"/>
            <a:lstStyle/>
            <a:p>
              <a:r>
                <a:rPr lang="en-US" sz="2000" b="1" dirty="0">
                  <a:solidFill>
                    <a:srgbClr val="11263F"/>
                  </a:solidFill>
                  <a:latin typeface="Arial" panose="020B0604020202020204" pitchFamily="34" charset="0"/>
                  <a:cs typeface="Arial" panose="020B0604020202020204" pitchFamily="34" charset="0"/>
                </a:rPr>
                <a:t>Efficiency</a:t>
              </a:r>
              <a:endParaRPr lang="en-US" sz="2000" dirty="0">
                <a:solidFill>
                  <a:prstClr val="black"/>
                </a:solidFill>
                <a:latin typeface="Arial" panose="020B0604020202020204" pitchFamily="34" charset="0"/>
                <a:cs typeface="Arial" panose="020B0604020202020204" pitchFamily="34" charset="0"/>
              </a:endParaRPr>
            </a:p>
          </p:txBody>
        </p:sp>
        <p:sp>
          <p:nvSpPr>
            <p:cNvPr id="24" name="Text 24">
              <a:extLst>
                <a:ext uri="{FF2B5EF4-FFF2-40B4-BE49-F238E27FC236}">
                  <a16:creationId xmlns:a16="http://schemas.microsoft.com/office/drawing/2014/main" id="{6A548F74-D8F4-3625-81E8-8330C6FFF5FF}"/>
                </a:ext>
              </a:extLst>
            </p:cNvPr>
            <p:cNvSpPr/>
            <p:nvPr/>
          </p:nvSpPr>
          <p:spPr>
            <a:xfrm>
              <a:off x="1430444" y="4768694"/>
              <a:ext cx="2688335" cy="761810"/>
            </a:xfrm>
            <a:prstGeom prst="rect">
              <a:avLst/>
            </a:prstGeom>
            <a:noFill/>
            <a:ln/>
          </p:spPr>
          <p:txBody>
            <a:bodyPr wrap="square" lIns="0" tIns="0" rIns="0" bIns="0" rtlCol="0" anchor="ctr"/>
            <a:lstStyle/>
            <a:p>
              <a:pPr algn="ctr"/>
              <a:r>
                <a:rPr lang="en-US" sz="2000" dirty="0">
                  <a:solidFill>
                    <a:srgbClr val="5A6C82"/>
                  </a:solidFill>
                  <a:latin typeface="Arial" panose="020B0604020202020204" pitchFamily="34" charset="0"/>
                  <a:cs typeface="Arial" panose="020B0604020202020204" pitchFamily="34" charset="0"/>
                </a:rPr>
                <a:t>Smarter routing reduces delays, fuel burn, and emissions.</a:t>
              </a:r>
              <a:endParaRPr lang="en-US" sz="2000" dirty="0">
                <a:solidFill>
                  <a:prstClr val="black"/>
                </a:solidFill>
                <a:latin typeface="Arial" panose="020B0604020202020204" pitchFamily="34" charset="0"/>
                <a:cs typeface="Arial" panose="020B0604020202020204" pitchFamily="34" charset="0"/>
              </a:endParaRPr>
            </a:p>
          </p:txBody>
        </p:sp>
        <p:sp>
          <p:nvSpPr>
            <p:cNvPr id="25" name="Shape 25">
              <a:extLst>
                <a:ext uri="{FF2B5EF4-FFF2-40B4-BE49-F238E27FC236}">
                  <a16:creationId xmlns:a16="http://schemas.microsoft.com/office/drawing/2014/main" id="{E8F1C1DE-B56B-139A-76BC-7EDE5D3EA932}"/>
                </a:ext>
              </a:extLst>
            </p:cNvPr>
            <p:cNvSpPr/>
            <p:nvPr/>
          </p:nvSpPr>
          <p:spPr>
            <a:xfrm>
              <a:off x="7772400" y="4151376"/>
              <a:ext cx="3657600" cy="1426464"/>
            </a:xfrm>
            <a:prstGeom prst="roundRect">
              <a:avLst>
                <a:gd name="adj" fmla="val 8974"/>
              </a:avLst>
            </a:prstGeom>
            <a:solidFill>
              <a:srgbClr val="F2F0FF"/>
            </a:solidFill>
            <a:ln w="12700">
              <a:solidFill>
                <a:srgbClr val="F2F0FF"/>
              </a:solidFill>
              <a:prstDash val="solid"/>
            </a:ln>
            <a:effectLst>
              <a:outerShdw algn="bl" rotWithShape="0">
                <a:srgbClr val="203040">
                  <a:alpha val="0"/>
                </a:srgbClr>
              </a:outerShdw>
            </a:effectLst>
          </p:spPr>
          <p:txBody>
            <a:bodyPr/>
            <a:lstStyle/>
            <a:p>
              <a:endParaRPr lang="en-ZM">
                <a:solidFill>
                  <a:prstClr val="black"/>
                </a:solidFill>
                <a:latin typeface="Aptos"/>
              </a:endParaRPr>
            </a:p>
          </p:txBody>
        </p:sp>
        <p:sp>
          <p:nvSpPr>
            <p:cNvPr id="26" name="Shape 26">
              <a:extLst>
                <a:ext uri="{FF2B5EF4-FFF2-40B4-BE49-F238E27FC236}">
                  <a16:creationId xmlns:a16="http://schemas.microsoft.com/office/drawing/2014/main" id="{317F8052-5BB3-2C54-B34E-9D63531E1C6E}"/>
                </a:ext>
              </a:extLst>
            </p:cNvPr>
            <p:cNvSpPr/>
            <p:nvPr/>
          </p:nvSpPr>
          <p:spPr>
            <a:xfrm>
              <a:off x="7973568" y="4370832"/>
              <a:ext cx="420624" cy="420624"/>
            </a:xfrm>
            <a:prstGeom prst="ellipse">
              <a:avLst/>
            </a:prstGeom>
            <a:solidFill>
              <a:srgbClr val="8D7CFF"/>
            </a:solidFill>
            <a:ln w="12700">
              <a:solidFill>
                <a:srgbClr val="8D7CFF"/>
              </a:solidFill>
              <a:prstDash val="solid"/>
            </a:ln>
          </p:spPr>
          <p:txBody>
            <a:bodyPr/>
            <a:lstStyle/>
            <a:p>
              <a:endParaRPr lang="en-ZM">
                <a:solidFill>
                  <a:prstClr val="black"/>
                </a:solidFill>
                <a:latin typeface="Aptos"/>
              </a:endParaRPr>
            </a:p>
          </p:txBody>
        </p:sp>
        <p:sp>
          <p:nvSpPr>
            <p:cNvPr id="27" name="Text 27">
              <a:extLst>
                <a:ext uri="{FF2B5EF4-FFF2-40B4-BE49-F238E27FC236}">
                  <a16:creationId xmlns:a16="http://schemas.microsoft.com/office/drawing/2014/main" id="{CEB8DB24-2D08-780E-27D2-65E8575A04D5}"/>
                </a:ext>
              </a:extLst>
            </p:cNvPr>
            <p:cNvSpPr/>
            <p:nvPr/>
          </p:nvSpPr>
          <p:spPr>
            <a:xfrm>
              <a:off x="7973568" y="4379976"/>
              <a:ext cx="420624" cy="402336"/>
            </a:xfrm>
            <a:prstGeom prst="rect">
              <a:avLst/>
            </a:prstGeom>
            <a:noFill/>
            <a:ln/>
          </p:spPr>
          <p:txBody>
            <a:bodyPr wrap="square" lIns="0" tIns="0" rIns="0" bIns="0" rtlCol="0" anchor="ctr"/>
            <a:lstStyle/>
            <a:p>
              <a:pPr algn="ctr"/>
              <a:r>
                <a:rPr lang="en-US" sz="1120" b="1" dirty="0">
                  <a:solidFill>
                    <a:srgbClr val="FFFFFF"/>
                  </a:solidFill>
                  <a:latin typeface="Aptos" pitchFamily="34" charset="0"/>
                  <a:ea typeface="Aptos" pitchFamily="34" charset="-122"/>
                  <a:cs typeface="Aptos" pitchFamily="34" charset="-120"/>
                </a:rPr>
                <a:t>W</a:t>
              </a:r>
              <a:endParaRPr lang="en-US" sz="1120" dirty="0">
                <a:solidFill>
                  <a:prstClr val="black"/>
                </a:solidFill>
                <a:latin typeface="Aptos"/>
              </a:endParaRPr>
            </a:p>
          </p:txBody>
        </p:sp>
        <p:sp>
          <p:nvSpPr>
            <p:cNvPr id="28" name="Text 28">
              <a:extLst>
                <a:ext uri="{FF2B5EF4-FFF2-40B4-BE49-F238E27FC236}">
                  <a16:creationId xmlns:a16="http://schemas.microsoft.com/office/drawing/2014/main" id="{4FC758BE-6D76-43D7-8A6F-6F0E5DA77A5F}"/>
                </a:ext>
              </a:extLst>
            </p:cNvPr>
            <p:cNvSpPr/>
            <p:nvPr/>
          </p:nvSpPr>
          <p:spPr>
            <a:xfrm>
              <a:off x="8558784" y="4352544"/>
              <a:ext cx="1920240" cy="164592"/>
            </a:xfrm>
            <a:prstGeom prst="rect">
              <a:avLst/>
            </a:prstGeom>
            <a:noFill/>
            <a:ln/>
          </p:spPr>
          <p:txBody>
            <a:bodyPr wrap="square" lIns="0" tIns="0" rIns="0" bIns="0" rtlCol="0" anchor="ctr"/>
            <a:lstStyle/>
            <a:p>
              <a:r>
                <a:rPr lang="en-US" sz="2000" b="1" dirty="0">
                  <a:solidFill>
                    <a:srgbClr val="11263F"/>
                  </a:solidFill>
                  <a:latin typeface="Arial" panose="020B0604020202020204" pitchFamily="34" charset="0"/>
                  <a:cs typeface="Arial" panose="020B0604020202020204" pitchFamily="34" charset="0"/>
                </a:rPr>
                <a:t>Workload</a:t>
              </a:r>
              <a:endParaRPr lang="en-US" sz="2000" dirty="0">
                <a:solidFill>
                  <a:prstClr val="black"/>
                </a:solidFill>
                <a:latin typeface="Arial" panose="020B0604020202020204" pitchFamily="34" charset="0"/>
                <a:cs typeface="Arial" panose="020B0604020202020204" pitchFamily="34" charset="0"/>
              </a:endParaRPr>
            </a:p>
          </p:txBody>
        </p:sp>
        <p:sp>
          <p:nvSpPr>
            <p:cNvPr id="29" name="Text 29">
              <a:extLst>
                <a:ext uri="{FF2B5EF4-FFF2-40B4-BE49-F238E27FC236}">
                  <a16:creationId xmlns:a16="http://schemas.microsoft.com/office/drawing/2014/main" id="{E4990A5D-25A9-197D-0569-8BA3EB7801C8}"/>
                </a:ext>
              </a:extLst>
            </p:cNvPr>
            <p:cNvSpPr/>
            <p:nvPr/>
          </p:nvSpPr>
          <p:spPr>
            <a:xfrm>
              <a:off x="8558784" y="4807590"/>
              <a:ext cx="2673211" cy="420624"/>
            </a:xfrm>
            <a:prstGeom prst="rect">
              <a:avLst/>
            </a:prstGeom>
            <a:noFill/>
            <a:ln/>
          </p:spPr>
          <p:txBody>
            <a:bodyPr wrap="square" lIns="0" tIns="0" rIns="0" bIns="0" rtlCol="0" anchor="ctr"/>
            <a:lstStyle/>
            <a:p>
              <a:pPr algn="ctr"/>
              <a:r>
                <a:rPr lang="en-US" sz="2000" dirty="0">
                  <a:solidFill>
                    <a:srgbClr val="5A6C82"/>
                  </a:solidFill>
                  <a:latin typeface="Arial" panose="020B0604020202020204" pitchFamily="34" charset="0"/>
                  <a:cs typeface="Arial" panose="020B0604020202020204" pitchFamily="34" charset="0"/>
                </a:rPr>
                <a:t>Speech recognition and automation remove repetitive manual tasks.</a:t>
              </a:r>
              <a:endParaRPr lang="en-US" sz="2000" dirty="0">
                <a:solidFill>
                  <a:prstClr val="black"/>
                </a:solidFill>
                <a:latin typeface="Arial" panose="020B0604020202020204" pitchFamily="34" charset="0"/>
                <a:cs typeface="Arial" panose="020B0604020202020204" pitchFamily="34" charset="0"/>
              </a:endParaRPr>
            </a:p>
          </p:txBody>
        </p:sp>
        <p:sp>
          <p:nvSpPr>
            <p:cNvPr id="30" name="Shape 30">
              <a:extLst>
                <a:ext uri="{FF2B5EF4-FFF2-40B4-BE49-F238E27FC236}">
                  <a16:creationId xmlns:a16="http://schemas.microsoft.com/office/drawing/2014/main" id="{DAFF8666-9CFD-85C4-B1CF-1D461E4A50A9}"/>
                </a:ext>
              </a:extLst>
            </p:cNvPr>
            <p:cNvSpPr/>
            <p:nvPr/>
          </p:nvSpPr>
          <p:spPr>
            <a:xfrm>
              <a:off x="5065776" y="2798064"/>
              <a:ext cx="2048256" cy="1426464"/>
            </a:xfrm>
            <a:prstGeom prst="ellipse">
              <a:avLst/>
            </a:prstGeom>
            <a:solidFill>
              <a:srgbClr val="0B1F33"/>
            </a:solidFill>
            <a:ln w="12700">
              <a:solidFill>
                <a:srgbClr val="0B1F33"/>
              </a:solidFill>
              <a:prstDash val="solid"/>
            </a:ln>
            <a:effectLst>
              <a:outerShdw algn="bl" rotWithShape="0">
                <a:srgbClr val="10253E">
                  <a:alpha val="0"/>
                </a:srgbClr>
              </a:outerShdw>
            </a:effectLst>
          </p:spPr>
          <p:txBody>
            <a:bodyPr/>
            <a:lstStyle/>
            <a:p>
              <a:endParaRPr lang="en-ZM">
                <a:solidFill>
                  <a:prstClr val="black"/>
                </a:solidFill>
                <a:latin typeface="Aptos"/>
              </a:endParaRPr>
            </a:p>
          </p:txBody>
        </p:sp>
        <p:sp>
          <p:nvSpPr>
            <p:cNvPr id="31" name="Text 31">
              <a:extLst>
                <a:ext uri="{FF2B5EF4-FFF2-40B4-BE49-F238E27FC236}">
                  <a16:creationId xmlns:a16="http://schemas.microsoft.com/office/drawing/2014/main" id="{093121D5-CC53-7C0A-CE64-D06855EB0D59}"/>
                </a:ext>
              </a:extLst>
            </p:cNvPr>
            <p:cNvSpPr/>
            <p:nvPr/>
          </p:nvSpPr>
          <p:spPr>
            <a:xfrm>
              <a:off x="5376672" y="3035808"/>
              <a:ext cx="1426464" cy="768096"/>
            </a:xfrm>
            <a:prstGeom prst="rect">
              <a:avLst/>
            </a:prstGeom>
            <a:noFill/>
            <a:ln/>
          </p:spPr>
          <p:txBody>
            <a:bodyPr wrap="square" lIns="0" tIns="0" rIns="0" bIns="0" rtlCol="0" anchor="ctr"/>
            <a:lstStyle/>
            <a:p>
              <a:pPr algn="ctr"/>
              <a:r>
                <a:rPr lang="en-US" sz="1820" b="1" dirty="0">
                  <a:solidFill>
                    <a:srgbClr val="FFFFFF"/>
                  </a:solidFill>
                  <a:latin typeface="Aptos"/>
                </a:rPr>
                <a:t>AI as</a:t>
              </a:r>
              <a:endParaRPr lang="en-US" sz="1820" dirty="0">
                <a:solidFill>
                  <a:prstClr val="black"/>
                </a:solidFill>
                <a:latin typeface="Aptos"/>
              </a:endParaRPr>
            </a:p>
            <a:p>
              <a:pPr algn="ctr"/>
              <a:r>
                <a:rPr lang="en-US" sz="1820" b="1" dirty="0">
                  <a:solidFill>
                    <a:srgbClr val="FFFFFF"/>
                  </a:solidFill>
                  <a:latin typeface="Aptos"/>
                </a:rPr>
                <a:t>controller</a:t>
              </a:r>
              <a:endParaRPr lang="en-US" sz="1820" dirty="0">
                <a:solidFill>
                  <a:prstClr val="black"/>
                </a:solidFill>
                <a:latin typeface="Aptos"/>
              </a:endParaRPr>
            </a:p>
            <a:p>
              <a:pPr algn="ctr"/>
              <a:r>
                <a:rPr lang="en-US" sz="2000" b="1" dirty="0">
                  <a:solidFill>
                    <a:srgbClr val="FFFFFF"/>
                  </a:solidFill>
                  <a:latin typeface="Arial" panose="020B0604020202020204" pitchFamily="34" charset="0"/>
                  <a:cs typeface="Arial" panose="020B0604020202020204" pitchFamily="34" charset="0"/>
                </a:rPr>
                <a:t>decision</a:t>
              </a:r>
              <a:r>
                <a:rPr lang="en-US" sz="1820" b="1" dirty="0">
                  <a:solidFill>
                    <a:srgbClr val="FFFFFF"/>
                  </a:solidFill>
                  <a:latin typeface="Aptos"/>
                </a:rPr>
                <a:t> support</a:t>
              </a:r>
              <a:endParaRPr lang="en-US" sz="1820" dirty="0">
                <a:solidFill>
                  <a:prstClr val="black"/>
                </a:solidFill>
                <a:latin typeface="Aptos"/>
              </a:endParaRPr>
            </a:p>
          </p:txBody>
        </p:sp>
        <p:sp>
          <p:nvSpPr>
            <p:cNvPr id="32" name="Shape 32">
              <a:extLst>
                <a:ext uri="{FF2B5EF4-FFF2-40B4-BE49-F238E27FC236}">
                  <a16:creationId xmlns:a16="http://schemas.microsoft.com/office/drawing/2014/main" id="{B937F817-92D7-D41D-F906-756061BA05D3}"/>
                </a:ext>
              </a:extLst>
            </p:cNvPr>
            <p:cNvSpPr/>
            <p:nvPr/>
          </p:nvSpPr>
          <p:spPr>
            <a:xfrm>
              <a:off x="3547872" y="5736003"/>
              <a:ext cx="5084064" cy="701374"/>
            </a:xfrm>
            <a:prstGeom prst="roundRect">
              <a:avLst>
                <a:gd name="adj" fmla="val 25926"/>
              </a:avLst>
            </a:prstGeom>
            <a:solidFill>
              <a:srgbClr val="0B1F33"/>
            </a:solidFill>
            <a:ln w="12700">
              <a:solidFill>
                <a:srgbClr val="0B1F33"/>
              </a:solidFill>
              <a:prstDash val="solid"/>
            </a:ln>
          </p:spPr>
          <p:txBody>
            <a:bodyPr/>
            <a:lstStyle/>
            <a:p>
              <a:endParaRPr lang="en-ZM">
                <a:solidFill>
                  <a:prstClr val="black"/>
                </a:solidFill>
                <a:latin typeface="Aptos"/>
              </a:endParaRPr>
            </a:p>
          </p:txBody>
        </p:sp>
        <p:sp>
          <p:nvSpPr>
            <p:cNvPr id="33" name="Text 33">
              <a:extLst>
                <a:ext uri="{FF2B5EF4-FFF2-40B4-BE49-F238E27FC236}">
                  <a16:creationId xmlns:a16="http://schemas.microsoft.com/office/drawing/2014/main" id="{E9F0D63D-2774-8FDD-6A3E-7A6EDBBF634F}"/>
                </a:ext>
              </a:extLst>
            </p:cNvPr>
            <p:cNvSpPr/>
            <p:nvPr/>
          </p:nvSpPr>
          <p:spPr>
            <a:xfrm>
              <a:off x="3785615" y="6089904"/>
              <a:ext cx="4773168" cy="224544"/>
            </a:xfrm>
            <a:prstGeom prst="rect">
              <a:avLst/>
            </a:prstGeom>
            <a:noFill/>
            <a:ln/>
          </p:spPr>
          <p:txBody>
            <a:bodyPr wrap="square" lIns="0" tIns="0" rIns="0" bIns="0" rtlCol="0" anchor="ctr"/>
            <a:lstStyle/>
            <a:p>
              <a:pPr algn="ctr"/>
              <a:r>
                <a:rPr lang="en-US" sz="1600" b="1" dirty="0">
                  <a:solidFill>
                    <a:srgbClr val="FFFFFF"/>
                  </a:solidFill>
                  <a:latin typeface="Arial" panose="020B0604020202020204" pitchFamily="34" charset="0"/>
                  <a:cs typeface="Arial" panose="020B0604020202020204" pitchFamily="34" charset="0"/>
                </a:rPr>
                <a:t>Operational value is clearest when AI augments controller judgment rather than trying to remove it.</a:t>
              </a:r>
              <a:endParaRPr lang="en-US" sz="1600" dirty="0">
                <a:solidFill>
                  <a:prstClr val="black"/>
                </a:solidFill>
                <a:latin typeface="Arial" panose="020B0604020202020204" pitchFamily="34" charset="0"/>
                <a:cs typeface="Arial" panose="020B0604020202020204" pitchFamily="34" charset="0"/>
              </a:endParaRPr>
            </a:p>
          </p:txBody>
        </p:sp>
        <p:sp>
          <p:nvSpPr>
            <p:cNvPr id="34" name="Shape 6">
              <a:extLst>
                <a:ext uri="{FF2B5EF4-FFF2-40B4-BE49-F238E27FC236}">
                  <a16:creationId xmlns:a16="http://schemas.microsoft.com/office/drawing/2014/main" id="{40702065-1F6A-0F4B-B3E1-EDE2B34C522B}"/>
                </a:ext>
              </a:extLst>
            </p:cNvPr>
            <p:cNvSpPr/>
            <p:nvPr/>
          </p:nvSpPr>
          <p:spPr>
            <a:xfrm flipV="1">
              <a:off x="4407408" y="4041647"/>
              <a:ext cx="969264" cy="815719"/>
            </a:xfrm>
            <a:prstGeom prst="line">
              <a:avLst/>
            </a:prstGeom>
            <a:noFill/>
            <a:ln w="57150">
              <a:solidFill>
                <a:srgbClr val="00B050">
                  <a:alpha val="85000"/>
                </a:srgbClr>
              </a:solidFill>
              <a:prstDash val="solid"/>
            </a:ln>
          </p:spPr>
          <p:txBody>
            <a:bodyPr/>
            <a:lstStyle/>
            <a:p>
              <a:endParaRPr lang="en-ZM" dirty="0">
                <a:solidFill>
                  <a:prstClr val="black"/>
                </a:solidFill>
                <a:latin typeface="Aptos"/>
              </a:endParaRPr>
            </a:p>
          </p:txBody>
        </p:sp>
        <p:sp>
          <p:nvSpPr>
            <p:cNvPr id="35" name="Shape 6">
              <a:extLst>
                <a:ext uri="{FF2B5EF4-FFF2-40B4-BE49-F238E27FC236}">
                  <a16:creationId xmlns:a16="http://schemas.microsoft.com/office/drawing/2014/main" id="{C9DD4ACF-ECF1-AD6F-7D84-8C0A34659AE7}"/>
                </a:ext>
              </a:extLst>
            </p:cNvPr>
            <p:cNvSpPr/>
            <p:nvPr/>
          </p:nvSpPr>
          <p:spPr>
            <a:xfrm>
              <a:off x="6729984" y="4101465"/>
              <a:ext cx="1078992" cy="815719"/>
            </a:xfrm>
            <a:prstGeom prst="line">
              <a:avLst/>
            </a:prstGeom>
            <a:noFill/>
            <a:ln w="57150">
              <a:solidFill>
                <a:srgbClr val="00B050">
                  <a:alpha val="85000"/>
                </a:srgbClr>
              </a:solidFill>
              <a:prstDash val="solid"/>
            </a:ln>
          </p:spPr>
          <p:txBody>
            <a:bodyPr/>
            <a:lstStyle/>
            <a:p>
              <a:endParaRPr lang="en-ZM">
                <a:solidFill>
                  <a:prstClr val="black"/>
                </a:solidFill>
                <a:latin typeface="Aptos"/>
              </a:endParaRPr>
            </a:p>
          </p:txBody>
        </p:sp>
        <p:sp>
          <p:nvSpPr>
            <p:cNvPr id="36" name="Shape 6">
              <a:extLst>
                <a:ext uri="{FF2B5EF4-FFF2-40B4-BE49-F238E27FC236}">
                  <a16:creationId xmlns:a16="http://schemas.microsoft.com/office/drawing/2014/main" id="{9A273B06-9E2D-AF5A-47E0-13A9A72FA2D0}"/>
                </a:ext>
              </a:extLst>
            </p:cNvPr>
            <p:cNvSpPr/>
            <p:nvPr/>
          </p:nvSpPr>
          <p:spPr>
            <a:xfrm flipH="1">
              <a:off x="6967728" y="2395728"/>
              <a:ext cx="749800" cy="755904"/>
            </a:xfrm>
            <a:prstGeom prst="line">
              <a:avLst/>
            </a:prstGeom>
            <a:noFill/>
            <a:ln w="57150">
              <a:solidFill>
                <a:srgbClr val="00B050">
                  <a:alpha val="85000"/>
                </a:srgbClr>
              </a:solidFill>
              <a:prstDash val="solid"/>
            </a:ln>
          </p:spPr>
          <p:txBody>
            <a:bodyPr/>
            <a:lstStyle/>
            <a:p>
              <a:endParaRPr lang="en-ZM">
                <a:solidFill>
                  <a:prstClr val="black"/>
                </a:solidFill>
                <a:latin typeface="Aptos"/>
              </a:endParaRPr>
            </a:p>
          </p:txBody>
        </p:sp>
      </p:grpSp>
      <p:pic>
        <p:nvPicPr>
          <p:cNvPr id="37" name="Picture 36">
            <a:extLst>
              <a:ext uri="{FF2B5EF4-FFF2-40B4-BE49-F238E27FC236}">
                <a16:creationId xmlns:a16="http://schemas.microsoft.com/office/drawing/2014/main" id="{EBCE3A12-0E6A-614A-A1C5-3368A7FCD749}"/>
              </a:ext>
            </a:extLst>
          </p:cNvPr>
          <p:cNvPicPr>
            <a:picLocks noChangeAspect="1"/>
          </p:cNvPicPr>
          <p:nvPr/>
        </p:nvPicPr>
        <p:blipFill>
          <a:blip r:embed="rId3"/>
          <a:stretch>
            <a:fillRect/>
          </a:stretch>
        </p:blipFill>
        <p:spPr>
          <a:xfrm>
            <a:off x="0" y="6150803"/>
            <a:ext cx="688908" cy="707197"/>
          </a:xfrm>
          <a:prstGeom prst="rect">
            <a:avLst/>
          </a:prstGeom>
        </p:spPr>
      </p:pic>
    </p:spTree>
    <p:extLst>
      <p:ext uri="{BB962C8B-B14F-4D97-AF65-F5344CB8AC3E}">
        <p14:creationId xmlns:p14="http://schemas.microsoft.com/office/powerpoint/2010/main" val="3849662558"/>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D3D7E8-392F-F4C0-3EC8-48C04E6A7A9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43DDCC2-6D9E-AB64-CD1F-011D947FC0B4}"/>
              </a:ext>
            </a:extLst>
          </p:cNvPr>
          <p:cNvSpPr txBox="1"/>
          <p:nvPr/>
        </p:nvSpPr>
        <p:spPr>
          <a:xfrm>
            <a:off x="290514" y="304801"/>
            <a:ext cx="10225086" cy="762000"/>
          </a:xfrm>
          <a:prstGeom prst="rect">
            <a:avLst/>
          </a:prstGeom>
        </p:spPr>
        <p:txBody>
          <a:bodyPr vert="horz" lIns="91440" tIns="45720" rIns="91440" bIns="45720" rtlCol="0" anchor="ctr">
            <a:normAutofit/>
          </a:bodyPr>
          <a:lstStyle/>
          <a:p>
            <a:pPr lvl="0" algn="ctr">
              <a:lnSpc>
                <a:spcPct val="90000"/>
              </a:lnSpc>
              <a:spcBef>
                <a:spcPct val="0"/>
              </a:spcBef>
              <a:spcAft>
                <a:spcPts val="600"/>
              </a:spcAft>
              <a:defRPr/>
            </a:pPr>
            <a:r>
              <a:rPr lang="en-US" sz="3200" b="1" dirty="0">
                <a:solidFill>
                  <a:srgbClr val="00B050"/>
                </a:solidFill>
                <a:latin typeface="Arial" panose="020B0604020202020204" pitchFamily="34" charset="0"/>
                <a:ea typeface="+mj-ea"/>
                <a:cs typeface="Arial" panose="020B0604020202020204" pitchFamily="34" charset="0"/>
              </a:rPr>
              <a:t>EUROCONTROL Network Manager</a:t>
            </a:r>
            <a:r>
              <a:rPr lang="en-US" sz="3200" b="1" dirty="0">
                <a:latin typeface="Arial" panose="020B0604020202020204" pitchFamily="34" charset="0"/>
                <a:ea typeface="+mj-ea"/>
                <a:cs typeface="Arial" panose="020B0604020202020204" pitchFamily="34" charset="0"/>
              </a:rPr>
              <a:t>.</a:t>
            </a: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2" name="TextBox 1">
            <a:extLst>
              <a:ext uri="{FF2B5EF4-FFF2-40B4-BE49-F238E27FC236}">
                <a16:creationId xmlns:a16="http://schemas.microsoft.com/office/drawing/2014/main" id="{E49B5A11-55E6-FC5E-5BCE-FD20C2C28D9C}"/>
              </a:ext>
            </a:extLst>
          </p:cNvPr>
          <p:cNvSpPr txBox="1"/>
          <p:nvPr/>
        </p:nvSpPr>
        <p:spPr>
          <a:xfrm>
            <a:off x="518351" y="3761993"/>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194148D8-AC61-939B-9ABE-0CD1A28F98A0}"/>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10ACDCC5-D4E9-0FD2-BEF8-75C4F87050A5}"/>
              </a:ext>
            </a:extLst>
          </p:cNvPr>
          <p:cNvGrpSpPr/>
          <p:nvPr/>
        </p:nvGrpSpPr>
        <p:grpSpPr>
          <a:xfrm>
            <a:off x="290514" y="1295400"/>
            <a:ext cx="11520486" cy="5181600"/>
            <a:chOff x="749808" y="1463040"/>
            <a:chExt cx="10680192" cy="4315968"/>
          </a:xfrm>
        </p:grpSpPr>
        <p:sp>
          <p:nvSpPr>
            <p:cNvPr id="7" name="Shape 6">
              <a:extLst>
                <a:ext uri="{FF2B5EF4-FFF2-40B4-BE49-F238E27FC236}">
                  <a16:creationId xmlns:a16="http://schemas.microsoft.com/office/drawing/2014/main" id="{2A13413B-F929-D25D-E5EF-01ED8354A89B}"/>
                </a:ext>
              </a:extLst>
            </p:cNvPr>
            <p:cNvSpPr/>
            <p:nvPr/>
          </p:nvSpPr>
          <p:spPr>
            <a:xfrm>
              <a:off x="749808" y="1463040"/>
              <a:ext cx="4572000" cy="932688"/>
            </a:xfrm>
            <a:prstGeom prst="roundRect">
              <a:avLst>
                <a:gd name="adj" fmla="val 13725"/>
              </a:avLst>
            </a:prstGeom>
            <a:solidFill>
              <a:srgbClr val="FFFFFF"/>
            </a:solidFill>
            <a:ln w="12700">
              <a:solidFill>
                <a:srgbClr val="DDE6F0"/>
              </a:solidFill>
              <a:prstDash val="solid"/>
            </a:ln>
            <a:effectLst>
              <a:outerShdw algn="bl" rotWithShape="0">
                <a:srgbClr val="203040">
                  <a:alpha val="0"/>
                </a:srgbClr>
              </a:outerShdw>
            </a:effectLst>
          </p:spPr>
          <p:txBody>
            <a:bodyPr/>
            <a:lstStyle/>
            <a:p>
              <a:endParaRPr lang="en-ZM"/>
            </a:p>
          </p:txBody>
        </p:sp>
        <p:sp>
          <p:nvSpPr>
            <p:cNvPr id="8" name="Text 7">
              <a:extLst>
                <a:ext uri="{FF2B5EF4-FFF2-40B4-BE49-F238E27FC236}">
                  <a16:creationId xmlns:a16="http://schemas.microsoft.com/office/drawing/2014/main" id="{A1FA4B24-3E09-8A30-5663-F2BDD0585E5F}"/>
                </a:ext>
              </a:extLst>
            </p:cNvPr>
            <p:cNvSpPr/>
            <p:nvPr/>
          </p:nvSpPr>
          <p:spPr>
            <a:xfrm>
              <a:off x="950975" y="1510375"/>
              <a:ext cx="4572000" cy="611034"/>
            </a:xfrm>
            <a:prstGeom prst="rect">
              <a:avLst/>
            </a:prstGeom>
            <a:noFill/>
            <a:ln/>
          </p:spPr>
          <p:txBody>
            <a:bodyPr wrap="square" lIns="0" tIns="0" rIns="0" bIns="0" rtlCol="0" anchor="ctr"/>
            <a:lstStyle/>
            <a:p>
              <a:pPr marL="0" indent="0" algn="ctr">
                <a:buNone/>
              </a:pPr>
              <a:r>
                <a:rPr lang="en-US" dirty="0">
                  <a:solidFill>
                    <a:srgbClr val="11263F"/>
                  </a:solidFill>
                  <a:latin typeface="Arial" panose="020B0604020202020204" pitchFamily="34" charset="0"/>
                  <a:cs typeface="Arial" panose="020B0604020202020204" pitchFamily="34" charset="0"/>
                </a:rPr>
                <a:t>AI-driven strategic flow management uses reinforcement learning to recommend ground delays, reroutes, and flow regulations across the European network.</a:t>
              </a:r>
              <a:endParaRPr lang="en-US" dirty="0">
                <a:latin typeface="Arial" panose="020B0604020202020204" pitchFamily="34" charset="0"/>
                <a:cs typeface="Arial" panose="020B0604020202020204" pitchFamily="34" charset="0"/>
              </a:endParaRPr>
            </a:p>
          </p:txBody>
        </p:sp>
        <p:sp>
          <p:nvSpPr>
            <p:cNvPr id="9" name="Shape 8">
              <a:extLst>
                <a:ext uri="{FF2B5EF4-FFF2-40B4-BE49-F238E27FC236}">
                  <a16:creationId xmlns:a16="http://schemas.microsoft.com/office/drawing/2014/main" id="{583FFD3E-5574-8AD4-1863-ABCBF71624D9}"/>
                </a:ext>
              </a:extLst>
            </p:cNvPr>
            <p:cNvSpPr/>
            <p:nvPr/>
          </p:nvSpPr>
          <p:spPr>
            <a:xfrm>
              <a:off x="749808" y="2651760"/>
              <a:ext cx="1389888" cy="969264"/>
            </a:xfrm>
            <a:prstGeom prst="roundRect">
              <a:avLst>
                <a:gd name="adj" fmla="val 13208"/>
              </a:avLst>
            </a:prstGeom>
            <a:solidFill>
              <a:srgbClr val="FFFFFF"/>
            </a:solidFill>
            <a:ln w="12700">
              <a:solidFill>
                <a:srgbClr val="DDE6F0"/>
              </a:solidFill>
              <a:prstDash val="solid"/>
            </a:ln>
          </p:spPr>
          <p:txBody>
            <a:bodyPr/>
            <a:lstStyle/>
            <a:p>
              <a:endParaRPr lang="en-ZM"/>
            </a:p>
          </p:txBody>
        </p:sp>
        <p:sp>
          <p:nvSpPr>
            <p:cNvPr id="10" name="Shape 9">
              <a:extLst>
                <a:ext uri="{FF2B5EF4-FFF2-40B4-BE49-F238E27FC236}">
                  <a16:creationId xmlns:a16="http://schemas.microsoft.com/office/drawing/2014/main" id="{C5C0D5BC-C98B-202E-98FE-9E9E179C3514}"/>
                </a:ext>
              </a:extLst>
            </p:cNvPr>
            <p:cNvSpPr/>
            <p:nvPr/>
          </p:nvSpPr>
          <p:spPr>
            <a:xfrm>
              <a:off x="859536" y="2743200"/>
              <a:ext cx="1170432" cy="64008"/>
            </a:xfrm>
            <a:prstGeom prst="roundRect">
              <a:avLst>
                <a:gd name="adj" fmla="val 50000"/>
              </a:avLst>
            </a:prstGeom>
            <a:solidFill>
              <a:srgbClr val="3E7BFA"/>
            </a:solidFill>
            <a:ln w="12700">
              <a:solidFill>
                <a:srgbClr val="3E7BFA">
                  <a:alpha val="0"/>
                </a:srgbClr>
              </a:solidFill>
              <a:prstDash val="solid"/>
            </a:ln>
          </p:spPr>
          <p:txBody>
            <a:bodyPr/>
            <a:lstStyle/>
            <a:p>
              <a:endParaRPr lang="en-ZM"/>
            </a:p>
          </p:txBody>
        </p:sp>
        <p:sp>
          <p:nvSpPr>
            <p:cNvPr id="11" name="Text 10">
              <a:extLst>
                <a:ext uri="{FF2B5EF4-FFF2-40B4-BE49-F238E27FC236}">
                  <a16:creationId xmlns:a16="http://schemas.microsoft.com/office/drawing/2014/main" id="{CF68F355-D166-04D9-6E1B-77A00EED6143}"/>
                </a:ext>
              </a:extLst>
            </p:cNvPr>
            <p:cNvSpPr/>
            <p:nvPr/>
          </p:nvSpPr>
          <p:spPr>
            <a:xfrm>
              <a:off x="914400" y="2889504"/>
              <a:ext cx="1060704" cy="329184"/>
            </a:xfrm>
            <a:prstGeom prst="rect">
              <a:avLst/>
            </a:prstGeom>
            <a:noFill/>
            <a:ln/>
          </p:spPr>
          <p:txBody>
            <a:bodyPr wrap="square" lIns="0" tIns="0" rIns="0" bIns="0" rtlCol="0" anchor="ctr"/>
            <a:lstStyle/>
            <a:p>
              <a:pPr marL="0" indent="0">
                <a:buNone/>
              </a:pPr>
              <a:r>
                <a:rPr lang="en-US" sz="2150" b="1" dirty="0">
                  <a:solidFill>
                    <a:srgbClr val="11263F"/>
                  </a:solidFill>
                  <a:latin typeface="Aptos" pitchFamily="34" charset="0"/>
                  <a:ea typeface="Aptos" pitchFamily="34" charset="-122"/>
                  <a:cs typeface="Aptos" pitchFamily="34" charset="-120"/>
                </a:rPr>
                <a:t>41</a:t>
              </a:r>
              <a:endParaRPr lang="en-US" sz="2150" dirty="0"/>
            </a:p>
          </p:txBody>
        </p:sp>
        <p:sp>
          <p:nvSpPr>
            <p:cNvPr id="12" name="Text 11">
              <a:extLst>
                <a:ext uri="{FF2B5EF4-FFF2-40B4-BE49-F238E27FC236}">
                  <a16:creationId xmlns:a16="http://schemas.microsoft.com/office/drawing/2014/main" id="{568B2A12-63AB-0119-CF36-D5FE87F38D63}"/>
                </a:ext>
              </a:extLst>
            </p:cNvPr>
            <p:cNvSpPr/>
            <p:nvPr/>
          </p:nvSpPr>
          <p:spPr>
            <a:xfrm>
              <a:off x="914400" y="3310128"/>
              <a:ext cx="1060704" cy="201168"/>
            </a:xfrm>
            <a:prstGeom prst="rect">
              <a:avLst/>
            </a:prstGeom>
            <a:noFill/>
            <a:ln/>
          </p:spPr>
          <p:txBody>
            <a:bodyPr wrap="square" lIns="0" tIns="0" rIns="0" bIns="0" rtlCol="0" anchor="ctr"/>
            <a:lstStyle/>
            <a:p>
              <a:pPr marL="0" indent="0">
                <a:buNone/>
              </a:pPr>
              <a:r>
                <a:rPr lang="en-US" sz="1100" dirty="0">
                  <a:solidFill>
                    <a:srgbClr val="5A6C82"/>
                  </a:solidFill>
                  <a:latin typeface="Aptos" pitchFamily="34" charset="0"/>
                  <a:ea typeface="Aptos" pitchFamily="34" charset="-122"/>
                  <a:cs typeface="Aptos" pitchFamily="34" charset="-120"/>
                </a:rPr>
                <a:t>ANSPs in network scope</a:t>
              </a:r>
              <a:endParaRPr lang="en-US" sz="1100" dirty="0"/>
            </a:p>
          </p:txBody>
        </p:sp>
        <p:sp>
          <p:nvSpPr>
            <p:cNvPr id="14" name="Shape 12">
              <a:extLst>
                <a:ext uri="{FF2B5EF4-FFF2-40B4-BE49-F238E27FC236}">
                  <a16:creationId xmlns:a16="http://schemas.microsoft.com/office/drawing/2014/main" id="{F73B70FE-DDB6-564A-B31E-C94F515D9D43}"/>
                </a:ext>
              </a:extLst>
            </p:cNvPr>
            <p:cNvSpPr/>
            <p:nvPr/>
          </p:nvSpPr>
          <p:spPr>
            <a:xfrm>
              <a:off x="2340864" y="2651760"/>
              <a:ext cx="1389888" cy="969264"/>
            </a:xfrm>
            <a:prstGeom prst="roundRect">
              <a:avLst>
                <a:gd name="adj" fmla="val 13208"/>
              </a:avLst>
            </a:prstGeom>
            <a:solidFill>
              <a:srgbClr val="FFFFFF"/>
            </a:solidFill>
            <a:ln w="12700">
              <a:solidFill>
                <a:srgbClr val="DDE6F0"/>
              </a:solidFill>
              <a:prstDash val="solid"/>
            </a:ln>
          </p:spPr>
          <p:txBody>
            <a:bodyPr/>
            <a:lstStyle/>
            <a:p>
              <a:endParaRPr lang="en-ZM"/>
            </a:p>
          </p:txBody>
        </p:sp>
        <p:sp>
          <p:nvSpPr>
            <p:cNvPr id="15" name="Shape 13">
              <a:extLst>
                <a:ext uri="{FF2B5EF4-FFF2-40B4-BE49-F238E27FC236}">
                  <a16:creationId xmlns:a16="http://schemas.microsoft.com/office/drawing/2014/main" id="{9ABCE558-9A7B-8575-50D9-F8F7E581B337}"/>
                </a:ext>
              </a:extLst>
            </p:cNvPr>
            <p:cNvSpPr/>
            <p:nvPr/>
          </p:nvSpPr>
          <p:spPr>
            <a:xfrm>
              <a:off x="2450592" y="2743200"/>
              <a:ext cx="1170432" cy="64008"/>
            </a:xfrm>
            <a:prstGeom prst="roundRect">
              <a:avLst>
                <a:gd name="adj" fmla="val 50000"/>
              </a:avLst>
            </a:prstGeom>
            <a:solidFill>
              <a:srgbClr val="27C6F5"/>
            </a:solidFill>
            <a:ln w="12700">
              <a:solidFill>
                <a:srgbClr val="27C6F5">
                  <a:alpha val="0"/>
                </a:srgbClr>
              </a:solidFill>
              <a:prstDash val="solid"/>
            </a:ln>
          </p:spPr>
          <p:txBody>
            <a:bodyPr/>
            <a:lstStyle/>
            <a:p>
              <a:endParaRPr lang="en-ZM"/>
            </a:p>
          </p:txBody>
        </p:sp>
        <p:sp>
          <p:nvSpPr>
            <p:cNvPr id="16" name="Text 14">
              <a:extLst>
                <a:ext uri="{FF2B5EF4-FFF2-40B4-BE49-F238E27FC236}">
                  <a16:creationId xmlns:a16="http://schemas.microsoft.com/office/drawing/2014/main" id="{9EAF2DAF-83A6-C5BA-B52E-C41ECBE9F296}"/>
                </a:ext>
              </a:extLst>
            </p:cNvPr>
            <p:cNvSpPr/>
            <p:nvPr/>
          </p:nvSpPr>
          <p:spPr>
            <a:xfrm>
              <a:off x="2505456" y="2889504"/>
              <a:ext cx="1060704" cy="329184"/>
            </a:xfrm>
            <a:prstGeom prst="rect">
              <a:avLst/>
            </a:prstGeom>
            <a:noFill/>
            <a:ln/>
          </p:spPr>
          <p:txBody>
            <a:bodyPr wrap="square" lIns="0" tIns="0" rIns="0" bIns="0" rtlCol="0" anchor="ctr"/>
            <a:lstStyle/>
            <a:p>
              <a:pPr marL="0" indent="0">
                <a:buNone/>
              </a:pPr>
              <a:r>
                <a:rPr lang="en-US" sz="2150" b="1" dirty="0">
                  <a:solidFill>
                    <a:srgbClr val="11263F"/>
                  </a:solidFill>
                  <a:latin typeface="Aptos" pitchFamily="34" charset="0"/>
                  <a:ea typeface="Aptos" pitchFamily="34" charset="-122"/>
                  <a:cs typeface="Aptos" pitchFamily="34" charset="-120"/>
                </a:rPr>
                <a:t>11.1M</a:t>
              </a:r>
              <a:endParaRPr lang="en-US" sz="2150" dirty="0"/>
            </a:p>
          </p:txBody>
        </p:sp>
        <p:sp>
          <p:nvSpPr>
            <p:cNvPr id="17" name="Text 15">
              <a:extLst>
                <a:ext uri="{FF2B5EF4-FFF2-40B4-BE49-F238E27FC236}">
                  <a16:creationId xmlns:a16="http://schemas.microsoft.com/office/drawing/2014/main" id="{0E3AAA2E-517D-D8F2-4D86-D2F72BD74EB6}"/>
                </a:ext>
              </a:extLst>
            </p:cNvPr>
            <p:cNvSpPr/>
            <p:nvPr/>
          </p:nvSpPr>
          <p:spPr>
            <a:xfrm>
              <a:off x="2505456" y="3310128"/>
              <a:ext cx="1060704" cy="201168"/>
            </a:xfrm>
            <a:prstGeom prst="rect">
              <a:avLst/>
            </a:prstGeom>
            <a:noFill/>
            <a:ln/>
          </p:spPr>
          <p:txBody>
            <a:bodyPr wrap="square" lIns="0" tIns="0" rIns="0" bIns="0" rtlCol="0" anchor="ctr"/>
            <a:lstStyle/>
            <a:p>
              <a:pPr marL="0" indent="0">
                <a:buNone/>
              </a:pPr>
              <a:r>
                <a:rPr lang="en-US" sz="1100" dirty="0">
                  <a:solidFill>
                    <a:srgbClr val="5A6C82"/>
                  </a:solidFill>
                  <a:latin typeface="Aptos" pitchFamily="34" charset="0"/>
                  <a:ea typeface="Aptos" pitchFamily="34" charset="-122"/>
                  <a:cs typeface="Aptos" pitchFamily="34" charset="-120"/>
                </a:rPr>
                <a:t>Flights handled in 2019</a:t>
              </a:r>
              <a:endParaRPr lang="en-US" sz="1100" dirty="0"/>
            </a:p>
          </p:txBody>
        </p:sp>
        <p:sp>
          <p:nvSpPr>
            <p:cNvPr id="18" name="Shape 16">
              <a:extLst>
                <a:ext uri="{FF2B5EF4-FFF2-40B4-BE49-F238E27FC236}">
                  <a16:creationId xmlns:a16="http://schemas.microsoft.com/office/drawing/2014/main" id="{25404CF9-0A13-E08F-6B7E-FAF3FF42F49F}"/>
                </a:ext>
              </a:extLst>
            </p:cNvPr>
            <p:cNvSpPr/>
            <p:nvPr/>
          </p:nvSpPr>
          <p:spPr>
            <a:xfrm>
              <a:off x="3931920" y="2651760"/>
              <a:ext cx="1389888" cy="969264"/>
            </a:xfrm>
            <a:prstGeom prst="roundRect">
              <a:avLst>
                <a:gd name="adj" fmla="val 13208"/>
              </a:avLst>
            </a:prstGeom>
            <a:solidFill>
              <a:srgbClr val="FFFFFF"/>
            </a:solidFill>
            <a:ln w="12700">
              <a:solidFill>
                <a:srgbClr val="DDE6F0"/>
              </a:solidFill>
              <a:prstDash val="solid"/>
            </a:ln>
          </p:spPr>
          <p:txBody>
            <a:bodyPr/>
            <a:lstStyle/>
            <a:p>
              <a:endParaRPr lang="en-ZM"/>
            </a:p>
          </p:txBody>
        </p:sp>
        <p:sp>
          <p:nvSpPr>
            <p:cNvPr id="19" name="Shape 17">
              <a:extLst>
                <a:ext uri="{FF2B5EF4-FFF2-40B4-BE49-F238E27FC236}">
                  <a16:creationId xmlns:a16="http://schemas.microsoft.com/office/drawing/2014/main" id="{B498C2AD-C15A-31E1-F842-5D2BD58DD39D}"/>
                </a:ext>
              </a:extLst>
            </p:cNvPr>
            <p:cNvSpPr/>
            <p:nvPr/>
          </p:nvSpPr>
          <p:spPr>
            <a:xfrm>
              <a:off x="4041648" y="2743200"/>
              <a:ext cx="1170432" cy="64008"/>
            </a:xfrm>
            <a:prstGeom prst="roundRect">
              <a:avLst>
                <a:gd name="adj" fmla="val 50000"/>
              </a:avLst>
            </a:prstGeom>
            <a:solidFill>
              <a:srgbClr val="27C497"/>
            </a:solidFill>
            <a:ln w="12700">
              <a:solidFill>
                <a:srgbClr val="27C497">
                  <a:alpha val="0"/>
                </a:srgbClr>
              </a:solidFill>
              <a:prstDash val="solid"/>
            </a:ln>
          </p:spPr>
          <p:txBody>
            <a:bodyPr/>
            <a:lstStyle/>
            <a:p>
              <a:endParaRPr lang="en-ZM"/>
            </a:p>
          </p:txBody>
        </p:sp>
        <p:sp>
          <p:nvSpPr>
            <p:cNvPr id="20" name="Text 18">
              <a:extLst>
                <a:ext uri="{FF2B5EF4-FFF2-40B4-BE49-F238E27FC236}">
                  <a16:creationId xmlns:a16="http://schemas.microsoft.com/office/drawing/2014/main" id="{515E9DAE-F72F-5E4F-99AB-46ADC5355D60}"/>
                </a:ext>
              </a:extLst>
            </p:cNvPr>
            <p:cNvSpPr/>
            <p:nvPr/>
          </p:nvSpPr>
          <p:spPr>
            <a:xfrm>
              <a:off x="4096512" y="2889504"/>
              <a:ext cx="1060704" cy="329184"/>
            </a:xfrm>
            <a:prstGeom prst="rect">
              <a:avLst/>
            </a:prstGeom>
            <a:noFill/>
            <a:ln/>
          </p:spPr>
          <p:txBody>
            <a:bodyPr wrap="square" lIns="0" tIns="0" rIns="0" bIns="0" rtlCol="0" anchor="ctr"/>
            <a:lstStyle/>
            <a:p>
              <a:pPr marL="0" indent="0">
                <a:buNone/>
              </a:pPr>
              <a:r>
                <a:rPr lang="en-US" sz="2150" b="1" dirty="0">
                  <a:solidFill>
                    <a:srgbClr val="11263F"/>
                  </a:solidFill>
                  <a:latin typeface="Aptos" pitchFamily="34" charset="0"/>
                  <a:ea typeface="Aptos" pitchFamily="34" charset="-122"/>
                  <a:cs typeface="Aptos" pitchFamily="34" charset="-120"/>
                </a:rPr>
                <a:t>1.57 min</a:t>
              </a:r>
              <a:endParaRPr lang="en-US" sz="2150" dirty="0"/>
            </a:p>
          </p:txBody>
        </p:sp>
        <p:sp>
          <p:nvSpPr>
            <p:cNvPr id="21" name="Text 19">
              <a:extLst>
                <a:ext uri="{FF2B5EF4-FFF2-40B4-BE49-F238E27FC236}">
                  <a16:creationId xmlns:a16="http://schemas.microsoft.com/office/drawing/2014/main" id="{3FE11917-A908-39BC-A729-AEB821D5F427}"/>
                </a:ext>
              </a:extLst>
            </p:cNvPr>
            <p:cNvSpPr/>
            <p:nvPr/>
          </p:nvSpPr>
          <p:spPr>
            <a:xfrm>
              <a:off x="4096512" y="3310128"/>
              <a:ext cx="1060704" cy="201168"/>
            </a:xfrm>
            <a:prstGeom prst="rect">
              <a:avLst/>
            </a:prstGeom>
            <a:noFill/>
            <a:ln/>
          </p:spPr>
          <p:txBody>
            <a:bodyPr wrap="square" lIns="0" tIns="0" rIns="0" bIns="0" rtlCol="0" anchor="ctr"/>
            <a:lstStyle/>
            <a:p>
              <a:pPr marL="0" indent="0">
                <a:buNone/>
              </a:pPr>
              <a:r>
                <a:rPr lang="en-US" sz="1100" dirty="0">
                  <a:solidFill>
                    <a:srgbClr val="5A6C82"/>
                  </a:solidFill>
                  <a:latin typeface="Aptos" pitchFamily="34" charset="0"/>
                  <a:ea typeface="Aptos" pitchFamily="34" charset="-122"/>
                  <a:cs typeface="Aptos" pitchFamily="34" charset="-120"/>
                </a:rPr>
                <a:t>Average delay per flight</a:t>
              </a:r>
              <a:endParaRPr lang="en-US" sz="1100" dirty="0"/>
            </a:p>
          </p:txBody>
        </p:sp>
        <p:sp>
          <p:nvSpPr>
            <p:cNvPr id="22" name="Shape 20">
              <a:extLst>
                <a:ext uri="{FF2B5EF4-FFF2-40B4-BE49-F238E27FC236}">
                  <a16:creationId xmlns:a16="http://schemas.microsoft.com/office/drawing/2014/main" id="{AF421E8B-F46C-8A11-373A-DC03B02135EC}"/>
                </a:ext>
              </a:extLst>
            </p:cNvPr>
            <p:cNvSpPr/>
            <p:nvPr/>
          </p:nvSpPr>
          <p:spPr>
            <a:xfrm>
              <a:off x="749808" y="3822192"/>
              <a:ext cx="4572000" cy="1956816"/>
            </a:xfrm>
            <a:prstGeom prst="roundRect">
              <a:avLst>
                <a:gd name="adj" fmla="val 6542"/>
              </a:avLst>
            </a:prstGeom>
            <a:solidFill>
              <a:srgbClr val="0B1F33"/>
            </a:solidFill>
            <a:ln w="12700">
              <a:solidFill>
                <a:srgbClr val="0B1F33"/>
              </a:solidFill>
              <a:prstDash val="solid"/>
            </a:ln>
            <a:effectLst>
              <a:outerShdw algn="bl" rotWithShape="0">
                <a:srgbClr val="10253E">
                  <a:alpha val="0"/>
                </a:srgbClr>
              </a:outerShdw>
            </a:effectLst>
          </p:spPr>
          <p:txBody>
            <a:bodyPr/>
            <a:lstStyle/>
            <a:p>
              <a:endParaRPr lang="en-ZM"/>
            </a:p>
          </p:txBody>
        </p:sp>
        <p:sp>
          <p:nvSpPr>
            <p:cNvPr id="23" name="Text 21">
              <a:extLst>
                <a:ext uri="{FF2B5EF4-FFF2-40B4-BE49-F238E27FC236}">
                  <a16:creationId xmlns:a16="http://schemas.microsoft.com/office/drawing/2014/main" id="{9E97D24C-617E-2AA7-5A58-57ADD811DBE1}"/>
                </a:ext>
              </a:extLst>
            </p:cNvPr>
            <p:cNvSpPr/>
            <p:nvPr/>
          </p:nvSpPr>
          <p:spPr>
            <a:xfrm>
              <a:off x="969264" y="4059936"/>
              <a:ext cx="2084832" cy="164592"/>
            </a:xfrm>
            <a:prstGeom prst="rect">
              <a:avLst/>
            </a:prstGeom>
            <a:noFill/>
            <a:ln/>
          </p:spPr>
          <p:txBody>
            <a:bodyPr wrap="square" lIns="0" tIns="0" rIns="0" bIns="0" rtlCol="0" anchor="ctr"/>
            <a:lstStyle/>
            <a:p>
              <a:pPr marL="0" indent="0">
                <a:buNone/>
              </a:pPr>
              <a:r>
                <a:rPr lang="en-US" sz="1500" b="1" dirty="0">
                  <a:solidFill>
                    <a:srgbClr val="FFFFFF"/>
                  </a:solidFill>
                </a:rPr>
                <a:t>En-route delays (million minutes)</a:t>
              </a:r>
              <a:endParaRPr lang="en-US" sz="1500" dirty="0"/>
            </a:p>
          </p:txBody>
        </p:sp>
        <p:sp>
          <p:nvSpPr>
            <p:cNvPr id="24" name="Text 22">
              <a:extLst>
                <a:ext uri="{FF2B5EF4-FFF2-40B4-BE49-F238E27FC236}">
                  <a16:creationId xmlns:a16="http://schemas.microsoft.com/office/drawing/2014/main" id="{B12822E2-28D3-4CC3-3176-97B79D58A735}"/>
                </a:ext>
              </a:extLst>
            </p:cNvPr>
            <p:cNvSpPr/>
            <p:nvPr/>
          </p:nvSpPr>
          <p:spPr>
            <a:xfrm>
              <a:off x="969264" y="4535424"/>
              <a:ext cx="402336" cy="146304"/>
            </a:xfrm>
            <a:prstGeom prst="rect">
              <a:avLst/>
            </a:prstGeom>
            <a:noFill/>
            <a:ln/>
          </p:spPr>
          <p:txBody>
            <a:bodyPr wrap="square" lIns="0" tIns="0" rIns="0" bIns="0" rtlCol="0" anchor="ctr"/>
            <a:lstStyle/>
            <a:p>
              <a:pPr marL="0" indent="0">
                <a:buNone/>
              </a:pPr>
              <a:r>
                <a:rPr lang="en-US" sz="1140" dirty="0">
                  <a:solidFill>
                    <a:srgbClr val="D0DBE7"/>
                  </a:solidFill>
                </a:rPr>
                <a:t>2018</a:t>
              </a:r>
              <a:endParaRPr lang="en-US" sz="1140" dirty="0"/>
            </a:p>
          </p:txBody>
        </p:sp>
        <p:sp>
          <p:nvSpPr>
            <p:cNvPr id="25" name="Text 23">
              <a:extLst>
                <a:ext uri="{FF2B5EF4-FFF2-40B4-BE49-F238E27FC236}">
                  <a16:creationId xmlns:a16="http://schemas.microsoft.com/office/drawing/2014/main" id="{A01E4A60-8953-158F-DD80-37D5A52F1EC6}"/>
                </a:ext>
              </a:extLst>
            </p:cNvPr>
            <p:cNvSpPr/>
            <p:nvPr/>
          </p:nvSpPr>
          <p:spPr>
            <a:xfrm>
              <a:off x="969264" y="4992624"/>
              <a:ext cx="402336" cy="146304"/>
            </a:xfrm>
            <a:prstGeom prst="rect">
              <a:avLst/>
            </a:prstGeom>
            <a:noFill/>
            <a:ln/>
          </p:spPr>
          <p:txBody>
            <a:bodyPr wrap="square" lIns="0" tIns="0" rIns="0" bIns="0" rtlCol="0" anchor="ctr"/>
            <a:lstStyle/>
            <a:p>
              <a:pPr marL="0" indent="0">
                <a:buNone/>
              </a:pPr>
              <a:r>
                <a:rPr lang="en-US" sz="1140" dirty="0">
                  <a:solidFill>
                    <a:srgbClr val="D0DBE7"/>
                  </a:solidFill>
                </a:rPr>
                <a:t>2019</a:t>
              </a:r>
              <a:endParaRPr lang="en-US" sz="1140" dirty="0"/>
            </a:p>
          </p:txBody>
        </p:sp>
        <p:sp>
          <p:nvSpPr>
            <p:cNvPr id="26" name="Shape 24">
              <a:extLst>
                <a:ext uri="{FF2B5EF4-FFF2-40B4-BE49-F238E27FC236}">
                  <a16:creationId xmlns:a16="http://schemas.microsoft.com/office/drawing/2014/main" id="{3E5E0E7F-382D-BCF7-DE97-E6D339D12E96}"/>
                </a:ext>
              </a:extLst>
            </p:cNvPr>
            <p:cNvSpPr/>
            <p:nvPr/>
          </p:nvSpPr>
          <p:spPr>
            <a:xfrm>
              <a:off x="1554480" y="4590288"/>
              <a:ext cx="2697480" cy="128016"/>
            </a:xfrm>
            <a:prstGeom prst="roundRect">
              <a:avLst>
                <a:gd name="adj" fmla="val 50000"/>
              </a:avLst>
            </a:prstGeom>
            <a:solidFill>
              <a:srgbClr val="234766"/>
            </a:solidFill>
            <a:ln w="12700">
              <a:solidFill>
                <a:srgbClr val="234766"/>
              </a:solidFill>
              <a:prstDash val="solid"/>
            </a:ln>
          </p:spPr>
          <p:txBody>
            <a:bodyPr/>
            <a:lstStyle/>
            <a:p>
              <a:endParaRPr lang="en-ZM"/>
            </a:p>
          </p:txBody>
        </p:sp>
        <p:sp>
          <p:nvSpPr>
            <p:cNvPr id="27" name="Shape 25">
              <a:extLst>
                <a:ext uri="{FF2B5EF4-FFF2-40B4-BE49-F238E27FC236}">
                  <a16:creationId xmlns:a16="http://schemas.microsoft.com/office/drawing/2014/main" id="{0EE8AF1F-05A9-9C83-3D65-9FE6287FCDC1}"/>
                </a:ext>
              </a:extLst>
            </p:cNvPr>
            <p:cNvSpPr/>
            <p:nvPr/>
          </p:nvSpPr>
          <p:spPr>
            <a:xfrm>
              <a:off x="1554480" y="5047488"/>
              <a:ext cx="2697480" cy="128016"/>
            </a:xfrm>
            <a:prstGeom prst="roundRect">
              <a:avLst>
                <a:gd name="adj" fmla="val 50000"/>
              </a:avLst>
            </a:prstGeom>
            <a:solidFill>
              <a:srgbClr val="234766"/>
            </a:solidFill>
            <a:ln w="12700">
              <a:solidFill>
                <a:srgbClr val="234766"/>
              </a:solidFill>
              <a:prstDash val="solid"/>
            </a:ln>
          </p:spPr>
          <p:txBody>
            <a:bodyPr/>
            <a:lstStyle/>
            <a:p>
              <a:endParaRPr lang="en-ZM"/>
            </a:p>
          </p:txBody>
        </p:sp>
        <p:sp>
          <p:nvSpPr>
            <p:cNvPr id="28" name="Shape 26">
              <a:extLst>
                <a:ext uri="{FF2B5EF4-FFF2-40B4-BE49-F238E27FC236}">
                  <a16:creationId xmlns:a16="http://schemas.microsoft.com/office/drawing/2014/main" id="{36C580EC-54D1-B566-B033-2DD4818E805F}"/>
                </a:ext>
              </a:extLst>
            </p:cNvPr>
            <p:cNvSpPr/>
            <p:nvPr/>
          </p:nvSpPr>
          <p:spPr>
            <a:xfrm>
              <a:off x="1554480" y="4590288"/>
              <a:ext cx="2560320" cy="128016"/>
            </a:xfrm>
            <a:prstGeom prst="roundRect">
              <a:avLst>
                <a:gd name="adj" fmla="val 50000"/>
              </a:avLst>
            </a:prstGeom>
            <a:solidFill>
              <a:srgbClr val="FFB347"/>
            </a:solidFill>
            <a:ln w="12700">
              <a:solidFill>
                <a:srgbClr val="FFB347"/>
              </a:solidFill>
              <a:prstDash val="solid"/>
            </a:ln>
          </p:spPr>
          <p:txBody>
            <a:bodyPr/>
            <a:lstStyle/>
            <a:p>
              <a:endParaRPr lang="en-ZM"/>
            </a:p>
          </p:txBody>
        </p:sp>
        <p:sp>
          <p:nvSpPr>
            <p:cNvPr id="29" name="Shape 27">
              <a:extLst>
                <a:ext uri="{FF2B5EF4-FFF2-40B4-BE49-F238E27FC236}">
                  <a16:creationId xmlns:a16="http://schemas.microsoft.com/office/drawing/2014/main" id="{3382F1D4-1C21-AF85-295D-8D2F553A2447}"/>
                </a:ext>
              </a:extLst>
            </p:cNvPr>
            <p:cNvSpPr/>
            <p:nvPr/>
          </p:nvSpPr>
          <p:spPr>
            <a:xfrm>
              <a:off x="1554480" y="5047488"/>
              <a:ext cx="2359152" cy="128016"/>
            </a:xfrm>
            <a:prstGeom prst="roundRect">
              <a:avLst>
                <a:gd name="adj" fmla="val 50000"/>
              </a:avLst>
            </a:prstGeom>
            <a:solidFill>
              <a:srgbClr val="27C6F5"/>
            </a:solidFill>
            <a:ln w="12700">
              <a:solidFill>
                <a:srgbClr val="27C6F5"/>
              </a:solidFill>
              <a:prstDash val="solid"/>
            </a:ln>
          </p:spPr>
          <p:txBody>
            <a:bodyPr/>
            <a:lstStyle/>
            <a:p>
              <a:endParaRPr lang="en-ZM"/>
            </a:p>
          </p:txBody>
        </p:sp>
        <p:sp>
          <p:nvSpPr>
            <p:cNvPr id="30" name="Text 28">
              <a:extLst>
                <a:ext uri="{FF2B5EF4-FFF2-40B4-BE49-F238E27FC236}">
                  <a16:creationId xmlns:a16="http://schemas.microsoft.com/office/drawing/2014/main" id="{8E3D1AC0-C014-F24E-70D3-23438C32C398}"/>
                </a:ext>
              </a:extLst>
            </p:cNvPr>
            <p:cNvSpPr/>
            <p:nvPr/>
          </p:nvSpPr>
          <p:spPr>
            <a:xfrm>
              <a:off x="4498848" y="4526280"/>
              <a:ext cx="420624" cy="146304"/>
            </a:xfrm>
            <a:prstGeom prst="rect">
              <a:avLst/>
            </a:prstGeom>
            <a:noFill/>
            <a:ln/>
          </p:spPr>
          <p:txBody>
            <a:bodyPr wrap="square" lIns="0" tIns="0" rIns="0" bIns="0" rtlCol="0" anchor="ctr"/>
            <a:lstStyle/>
            <a:p>
              <a:pPr marL="0" indent="0" algn="r">
                <a:buNone/>
              </a:pPr>
              <a:r>
                <a:rPr lang="en-US" sz="1200" b="1" dirty="0">
                  <a:solidFill>
                    <a:srgbClr val="FFFFFF"/>
                  </a:solidFill>
                </a:rPr>
                <a:t>19.0</a:t>
              </a:r>
              <a:endParaRPr lang="en-US" sz="1200" dirty="0"/>
            </a:p>
          </p:txBody>
        </p:sp>
        <p:sp>
          <p:nvSpPr>
            <p:cNvPr id="31" name="Text 29">
              <a:extLst>
                <a:ext uri="{FF2B5EF4-FFF2-40B4-BE49-F238E27FC236}">
                  <a16:creationId xmlns:a16="http://schemas.microsoft.com/office/drawing/2014/main" id="{45FD985B-783B-0442-2404-67D56A49C2D8}"/>
                </a:ext>
              </a:extLst>
            </p:cNvPr>
            <p:cNvSpPr/>
            <p:nvPr/>
          </p:nvSpPr>
          <p:spPr>
            <a:xfrm>
              <a:off x="4498848" y="4983480"/>
              <a:ext cx="420624" cy="146304"/>
            </a:xfrm>
            <a:prstGeom prst="rect">
              <a:avLst/>
            </a:prstGeom>
            <a:noFill/>
            <a:ln/>
          </p:spPr>
          <p:txBody>
            <a:bodyPr wrap="square" lIns="0" tIns="0" rIns="0" bIns="0" rtlCol="0" anchor="ctr"/>
            <a:lstStyle/>
            <a:p>
              <a:pPr marL="0" indent="0" algn="r">
                <a:buNone/>
              </a:pPr>
              <a:r>
                <a:rPr lang="en-US" sz="1200" b="1" dirty="0">
                  <a:solidFill>
                    <a:srgbClr val="FFFFFF"/>
                  </a:solidFill>
                </a:rPr>
                <a:t>17.5</a:t>
              </a:r>
              <a:endParaRPr lang="en-US" sz="1200" dirty="0"/>
            </a:p>
          </p:txBody>
        </p:sp>
        <p:sp>
          <p:nvSpPr>
            <p:cNvPr id="32" name="Text 30">
              <a:extLst>
                <a:ext uri="{FF2B5EF4-FFF2-40B4-BE49-F238E27FC236}">
                  <a16:creationId xmlns:a16="http://schemas.microsoft.com/office/drawing/2014/main" id="{CC8CFD47-27EE-A5A6-1632-8559F8F7D4E6}"/>
                </a:ext>
              </a:extLst>
            </p:cNvPr>
            <p:cNvSpPr/>
            <p:nvPr/>
          </p:nvSpPr>
          <p:spPr>
            <a:xfrm>
              <a:off x="969264" y="5431536"/>
              <a:ext cx="2450592" cy="164592"/>
            </a:xfrm>
            <a:prstGeom prst="rect">
              <a:avLst/>
            </a:prstGeom>
            <a:noFill/>
            <a:ln/>
          </p:spPr>
          <p:txBody>
            <a:bodyPr wrap="square" lIns="0" tIns="0" rIns="0" bIns="0" rtlCol="0" anchor="ctr"/>
            <a:lstStyle/>
            <a:p>
              <a:pPr marL="0" indent="0">
                <a:buNone/>
              </a:pPr>
              <a:r>
                <a:rPr lang="en-US" sz="1100" dirty="0">
                  <a:solidFill>
                    <a:srgbClr val="C7D5E3"/>
                  </a:solidFill>
                </a:rPr>
                <a:t>The reported outcome: delay fell despite a higher-traffic network.</a:t>
              </a:r>
              <a:endParaRPr lang="en-US" sz="1100" dirty="0"/>
            </a:p>
          </p:txBody>
        </p:sp>
        <p:sp>
          <p:nvSpPr>
            <p:cNvPr id="33" name="Shape 31">
              <a:extLst>
                <a:ext uri="{FF2B5EF4-FFF2-40B4-BE49-F238E27FC236}">
                  <a16:creationId xmlns:a16="http://schemas.microsoft.com/office/drawing/2014/main" id="{646762BA-378E-18C4-6F2C-151190387FEE}"/>
                </a:ext>
              </a:extLst>
            </p:cNvPr>
            <p:cNvSpPr/>
            <p:nvPr/>
          </p:nvSpPr>
          <p:spPr>
            <a:xfrm>
              <a:off x="3584448" y="5394960"/>
              <a:ext cx="1316736" cy="310896"/>
            </a:xfrm>
            <a:prstGeom prst="roundRect">
              <a:avLst>
                <a:gd name="adj" fmla="val 50000"/>
              </a:avLst>
            </a:prstGeom>
            <a:solidFill>
              <a:srgbClr val="EAFBF6"/>
            </a:solidFill>
            <a:ln w="12700">
              <a:solidFill>
                <a:srgbClr val="EAFBF6"/>
              </a:solidFill>
              <a:prstDash val="solid"/>
            </a:ln>
          </p:spPr>
          <p:txBody>
            <a:bodyPr/>
            <a:lstStyle/>
            <a:p>
              <a:endParaRPr lang="en-ZM"/>
            </a:p>
          </p:txBody>
        </p:sp>
        <p:sp>
          <p:nvSpPr>
            <p:cNvPr id="34" name="Text 32">
              <a:extLst>
                <a:ext uri="{FF2B5EF4-FFF2-40B4-BE49-F238E27FC236}">
                  <a16:creationId xmlns:a16="http://schemas.microsoft.com/office/drawing/2014/main" id="{DB5C20F4-0BB3-3B99-DCB5-B356DBE9666E}"/>
                </a:ext>
              </a:extLst>
            </p:cNvPr>
            <p:cNvSpPr/>
            <p:nvPr/>
          </p:nvSpPr>
          <p:spPr>
            <a:xfrm>
              <a:off x="3584448" y="5404104"/>
              <a:ext cx="1316736" cy="292608"/>
            </a:xfrm>
            <a:prstGeom prst="rect">
              <a:avLst/>
            </a:prstGeom>
            <a:noFill/>
            <a:ln/>
          </p:spPr>
          <p:txBody>
            <a:bodyPr wrap="square" lIns="0" tIns="0" rIns="0" bIns="0" rtlCol="0" anchor="ctr"/>
            <a:lstStyle/>
            <a:p>
              <a:pPr marL="0" indent="0" algn="ctr">
                <a:buNone/>
              </a:pPr>
              <a:r>
                <a:rPr lang="en-US" sz="1120" b="1" dirty="0">
                  <a:solidFill>
                    <a:srgbClr val="11263F"/>
                  </a:solidFill>
                  <a:latin typeface="Aptos" pitchFamily="34" charset="0"/>
                  <a:ea typeface="Aptos" pitchFamily="34" charset="-122"/>
                  <a:cs typeface="Aptos" pitchFamily="34" charset="-120"/>
                </a:rPr>
                <a:t>8% decline</a:t>
              </a:r>
              <a:endParaRPr lang="en-US" sz="1120" dirty="0"/>
            </a:p>
          </p:txBody>
        </p:sp>
        <p:sp>
          <p:nvSpPr>
            <p:cNvPr id="35" name="Shape 33">
              <a:extLst>
                <a:ext uri="{FF2B5EF4-FFF2-40B4-BE49-F238E27FC236}">
                  <a16:creationId xmlns:a16="http://schemas.microsoft.com/office/drawing/2014/main" id="{672DB574-9A34-10D7-7957-8C59269946A5}"/>
                </a:ext>
              </a:extLst>
            </p:cNvPr>
            <p:cNvSpPr/>
            <p:nvPr/>
          </p:nvSpPr>
          <p:spPr>
            <a:xfrm>
              <a:off x="5577840" y="1463040"/>
              <a:ext cx="5852160" cy="4315968"/>
            </a:xfrm>
            <a:prstGeom prst="roundRect">
              <a:avLst>
                <a:gd name="adj" fmla="val 2966"/>
              </a:avLst>
            </a:prstGeom>
            <a:solidFill>
              <a:srgbClr val="FFFFFF"/>
            </a:solidFill>
            <a:ln w="12700">
              <a:solidFill>
                <a:srgbClr val="DDE6F0"/>
              </a:solidFill>
              <a:prstDash val="solid"/>
            </a:ln>
            <a:effectLst>
              <a:outerShdw algn="bl" rotWithShape="0">
                <a:srgbClr val="10253E">
                  <a:alpha val="0"/>
                </a:srgbClr>
              </a:outerShdw>
            </a:effectLst>
          </p:spPr>
          <p:txBody>
            <a:bodyPr/>
            <a:lstStyle/>
            <a:p>
              <a:endParaRPr lang="en-ZM"/>
            </a:p>
          </p:txBody>
        </p:sp>
        <p:sp>
          <p:nvSpPr>
            <p:cNvPr id="36" name="Text 34">
              <a:extLst>
                <a:ext uri="{FF2B5EF4-FFF2-40B4-BE49-F238E27FC236}">
                  <a16:creationId xmlns:a16="http://schemas.microsoft.com/office/drawing/2014/main" id="{A0EFAB50-69C3-0FFD-1D4D-3022E7AFB112}"/>
                </a:ext>
              </a:extLst>
            </p:cNvPr>
            <p:cNvSpPr/>
            <p:nvPr/>
          </p:nvSpPr>
          <p:spPr>
            <a:xfrm>
              <a:off x="5797296" y="1719072"/>
              <a:ext cx="2468880" cy="164592"/>
            </a:xfrm>
            <a:prstGeom prst="rect">
              <a:avLst/>
            </a:prstGeom>
            <a:noFill/>
            <a:ln/>
          </p:spPr>
          <p:txBody>
            <a:bodyPr wrap="square" lIns="0" tIns="0" rIns="0" bIns="0" rtlCol="0" anchor="ctr"/>
            <a:lstStyle/>
            <a:p>
              <a:pPr marL="0" indent="0">
                <a:buNone/>
              </a:pPr>
              <a:r>
                <a:rPr lang="en-US" sz="1520" b="1" dirty="0">
                  <a:solidFill>
                    <a:srgbClr val="11263F"/>
                  </a:solidFill>
                </a:rPr>
                <a:t>EUROCONTROL network footprint</a:t>
              </a:r>
              <a:endParaRPr lang="en-US" sz="1520" dirty="0"/>
            </a:p>
          </p:txBody>
        </p:sp>
        <p:pic>
          <p:nvPicPr>
            <p:cNvPr id="37" name="Image 0" descr="/mnt/data/atm_deck/assets/euro_states.png">
              <a:extLst>
                <a:ext uri="{FF2B5EF4-FFF2-40B4-BE49-F238E27FC236}">
                  <a16:creationId xmlns:a16="http://schemas.microsoft.com/office/drawing/2014/main" id="{DF3EF01C-4620-E873-B8E2-DA078D1A905A}"/>
                </a:ext>
              </a:extLst>
            </p:cNvPr>
            <p:cNvPicPr>
              <a:picLocks noChangeAspect="1"/>
            </p:cNvPicPr>
            <p:nvPr/>
          </p:nvPicPr>
          <p:blipFill>
            <a:blip r:embed="rId2"/>
            <a:stretch>
              <a:fillRect/>
            </a:stretch>
          </p:blipFill>
          <p:spPr>
            <a:xfrm>
              <a:off x="6693408" y="1972056"/>
              <a:ext cx="4224899" cy="3566160"/>
            </a:xfrm>
            <a:prstGeom prst="rect">
              <a:avLst/>
            </a:prstGeom>
          </p:spPr>
        </p:pic>
      </p:grpSp>
      <p:pic>
        <p:nvPicPr>
          <p:cNvPr id="38" name="Picture 37">
            <a:extLst>
              <a:ext uri="{FF2B5EF4-FFF2-40B4-BE49-F238E27FC236}">
                <a16:creationId xmlns:a16="http://schemas.microsoft.com/office/drawing/2014/main" id="{B2285B78-B158-70E7-D498-4CD861AF581E}"/>
              </a:ext>
            </a:extLst>
          </p:cNvPr>
          <p:cNvPicPr>
            <a:picLocks noChangeAspect="1"/>
          </p:cNvPicPr>
          <p:nvPr/>
        </p:nvPicPr>
        <p:blipFill>
          <a:blip r:embed="rId3"/>
          <a:stretch>
            <a:fillRect/>
          </a:stretch>
        </p:blipFill>
        <p:spPr>
          <a:xfrm>
            <a:off x="0" y="6318082"/>
            <a:ext cx="688908" cy="707197"/>
          </a:xfrm>
          <a:prstGeom prst="rect">
            <a:avLst/>
          </a:prstGeom>
        </p:spPr>
      </p:pic>
    </p:spTree>
    <p:extLst>
      <p:ext uri="{BB962C8B-B14F-4D97-AF65-F5344CB8AC3E}">
        <p14:creationId xmlns:p14="http://schemas.microsoft.com/office/powerpoint/2010/main" val="1561228148"/>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994312-A837-0A22-A156-6878FB4663F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F7289CA-4C59-3CDC-F07C-1213B97BE644}"/>
              </a:ext>
            </a:extLst>
          </p:cNvPr>
          <p:cNvSpPr txBox="1"/>
          <p:nvPr/>
        </p:nvSpPr>
        <p:spPr>
          <a:xfrm>
            <a:off x="290514" y="304801"/>
            <a:ext cx="10225086" cy="538437"/>
          </a:xfrm>
          <a:prstGeom prst="rect">
            <a:avLst/>
          </a:prstGeom>
        </p:spPr>
        <p:txBody>
          <a:bodyPr vert="horz" lIns="91440" tIns="45720" rIns="91440" bIns="45720" rtlCol="0" anchor="ctr">
            <a:normAutofit/>
          </a:bodyPr>
          <a:lstStyle/>
          <a:p>
            <a:pPr lvl="0" algn="ctr">
              <a:lnSpc>
                <a:spcPct val="90000"/>
              </a:lnSpc>
              <a:spcBef>
                <a:spcPct val="0"/>
              </a:spcBef>
              <a:spcAft>
                <a:spcPts val="600"/>
              </a:spcAft>
              <a:defRPr/>
            </a:pPr>
            <a:r>
              <a:rPr lang="en-US" sz="3200" b="1" dirty="0">
                <a:solidFill>
                  <a:srgbClr val="00B050"/>
                </a:solidFill>
                <a:latin typeface="Arial" panose="020B0604020202020204" pitchFamily="34" charset="0"/>
                <a:ea typeface="+mj-ea"/>
                <a:cs typeface="Arial" panose="020B0604020202020204" pitchFamily="34" charset="0"/>
              </a:rPr>
              <a:t>NATS Intelligent Assistant</a:t>
            </a:r>
            <a:r>
              <a:rPr lang="en-US" sz="3200" b="1" dirty="0">
                <a:latin typeface="Arial" panose="020B0604020202020204" pitchFamily="34" charset="0"/>
                <a:ea typeface="+mj-ea"/>
                <a:cs typeface="Arial" panose="020B0604020202020204" pitchFamily="34" charset="0"/>
              </a:rPr>
              <a:t>.</a:t>
            </a: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2" name="TextBox 1">
            <a:extLst>
              <a:ext uri="{FF2B5EF4-FFF2-40B4-BE49-F238E27FC236}">
                <a16:creationId xmlns:a16="http://schemas.microsoft.com/office/drawing/2014/main" id="{6715C119-6E82-91A3-C6BA-1C3B9FAC4AB4}"/>
              </a:ext>
            </a:extLst>
          </p:cNvPr>
          <p:cNvSpPr txBox="1"/>
          <p:nvPr/>
        </p:nvSpPr>
        <p:spPr>
          <a:xfrm>
            <a:off x="518351" y="3761993"/>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DF8A9699-39F5-8EC1-CD95-83CE40D551AC}"/>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4DD53C75-63DC-7F76-5165-462434FE596D}"/>
              </a:ext>
            </a:extLst>
          </p:cNvPr>
          <p:cNvGrpSpPr/>
          <p:nvPr/>
        </p:nvGrpSpPr>
        <p:grpSpPr>
          <a:xfrm>
            <a:off x="457200" y="914400"/>
            <a:ext cx="11494008" cy="5623560"/>
            <a:chOff x="621792" y="896112"/>
            <a:chExt cx="10972800" cy="4937760"/>
          </a:xfrm>
        </p:grpSpPr>
        <p:sp>
          <p:nvSpPr>
            <p:cNvPr id="13" name="Text 4">
              <a:extLst>
                <a:ext uri="{FF2B5EF4-FFF2-40B4-BE49-F238E27FC236}">
                  <a16:creationId xmlns:a16="http://schemas.microsoft.com/office/drawing/2014/main" id="{84E3FC6D-5D93-9F49-F65A-00FC3FC019C8}"/>
                </a:ext>
              </a:extLst>
            </p:cNvPr>
            <p:cNvSpPr/>
            <p:nvPr/>
          </p:nvSpPr>
          <p:spPr>
            <a:xfrm>
              <a:off x="621792" y="896112"/>
              <a:ext cx="10149840" cy="201168"/>
            </a:xfrm>
            <a:prstGeom prst="rect">
              <a:avLst/>
            </a:prstGeom>
            <a:noFill/>
            <a:ln/>
          </p:spPr>
          <p:txBody>
            <a:bodyPr wrap="square" lIns="0" tIns="0" rIns="0" bIns="0" rtlCol="0" anchor="ctr"/>
            <a:lstStyle/>
            <a:p>
              <a:r>
                <a:rPr lang="en-US" sz="1260" dirty="0">
                  <a:solidFill>
                    <a:srgbClr val="BFD0E1"/>
                  </a:solidFill>
                  <a:latin typeface="Aptos" pitchFamily="34" charset="0"/>
                  <a:ea typeface="Aptos" pitchFamily="34" charset="-122"/>
                  <a:cs typeface="Aptos" pitchFamily="34" charset="-120"/>
                </a:rPr>
                <a:t>Operational AI for real-time ATC speech transcription and high-confidence data-entry support.</a:t>
              </a:r>
              <a:endParaRPr lang="en-US" sz="1260" dirty="0">
                <a:solidFill>
                  <a:prstClr val="black"/>
                </a:solidFill>
                <a:latin typeface="Aptos"/>
              </a:endParaRPr>
            </a:p>
          </p:txBody>
        </p:sp>
        <p:sp>
          <p:nvSpPr>
            <p:cNvPr id="38" name="Shape 5">
              <a:extLst>
                <a:ext uri="{FF2B5EF4-FFF2-40B4-BE49-F238E27FC236}">
                  <a16:creationId xmlns:a16="http://schemas.microsoft.com/office/drawing/2014/main" id="{C114AF44-BDC1-612C-002B-23EADFDF18AE}"/>
                </a:ext>
              </a:extLst>
            </p:cNvPr>
            <p:cNvSpPr/>
            <p:nvPr/>
          </p:nvSpPr>
          <p:spPr>
            <a:xfrm>
              <a:off x="621792" y="1133856"/>
              <a:ext cx="10972800" cy="22860"/>
            </a:xfrm>
            <a:prstGeom prst="rect">
              <a:avLst/>
            </a:prstGeom>
            <a:solidFill>
              <a:srgbClr val="234766">
                <a:alpha val="90000"/>
              </a:srgbClr>
            </a:solidFill>
            <a:ln w="12700">
              <a:solidFill>
                <a:srgbClr val="234766">
                  <a:alpha val="0"/>
                </a:srgbClr>
              </a:solidFill>
              <a:prstDash val="solid"/>
            </a:ln>
          </p:spPr>
          <p:txBody>
            <a:bodyPr/>
            <a:lstStyle/>
            <a:p>
              <a:endParaRPr lang="en-ZM">
                <a:solidFill>
                  <a:prstClr val="black"/>
                </a:solidFill>
                <a:latin typeface="Aptos"/>
              </a:endParaRPr>
            </a:p>
          </p:txBody>
        </p:sp>
        <p:sp>
          <p:nvSpPr>
            <p:cNvPr id="39" name="Shape 6">
              <a:extLst>
                <a:ext uri="{FF2B5EF4-FFF2-40B4-BE49-F238E27FC236}">
                  <a16:creationId xmlns:a16="http://schemas.microsoft.com/office/drawing/2014/main" id="{547BF2A6-624C-1E30-3080-C4DD83F232B8}"/>
                </a:ext>
              </a:extLst>
            </p:cNvPr>
            <p:cNvSpPr/>
            <p:nvPr/>
          </p:nvSpPr>
          <p:spPr>
            <a:xfrm>
              <a:off x="749808" y="1463040"/>
              <a:ext cx="5486400" cy="4370832"/>
            </a:xfrm>
            <a:prstGeom prst="roundRect">
              <a:avLst>
                <a:gd name="adj" fmla="val 2929"/>
              </a:avLst>
            </a:prstGeom>
            <a:solidFill>
              <a:srgbClr val="132B45">
                <a:alpha val="92000"/>
              </a:srgbClr>
            </a:solidFill>
            <a:ln w="12700">
              <a:solidFill>
                <a:srgbClr val="264A6E"/>
              </a:solidFill>
              <a:prstDash val="solid"/>
            </a:ln>
            <a:effectLst>
              <a:outerShdw algn="bl" rotWithShape="0">
                <a:srgbClr val="10253E">
                  <a:alpha val="0"/>
                </a:srgbClr>
              </a:outerShdw>
            </a:effectLst>
          </p:spPr>
          <p:txBody>
            <a:bodyPr/>
            <a:lstStyle/>
            <a:p>
              <a:endParaRPr lang="en-ZM">
                <a:solidFill>
                  <a:prstClr val="black"/>
                </a:solidFill>
                <a:latin typeface="Aptos"/>
              </a:endParaRPr>
            </a:p>
          </p:txBody>
        </p:sp>
        <p:sp>
          <p:nvSpPr>
            <p:cNvPr id="40" name="Text 7">
              <a:extLst>
                <a:ext uri="{FF2B5EF4-FFF2-40B4-BE49-F238E27FC236}">
                  <a16:creationId xmlns:a16="http://schemas.microsoft.com/office/drawing/2014/main" id="{7812F13E-598D-4191-7BF0-485BDBB71787}"/>
                </a:ext>
              </a:extLst>
            </p:cNvPr>
            <p:cNvSpPr/>
            <p:nvPr/>
          </p:nvSpPr>
          <p:spPr>
            <a:xfrm>
              <a:off x="969264" y="1700784"/>
              <a:ext cx="1810512" cy="164592"/>
            </a:xfrm>
            <a:prstGeom prst="rect">
              <a:avLst/>
            </a:prstGeom>
            <a:noFill/>
            <a:ln/>
          </p:spPr>
          <p:txBody>
            <a:bodyPr wrap="square" lIns="0" tIns="0" rIns="0" bIns="0" rtlCol="0" anchor="ctr"/>
            <a:lstStyle/>
            <a:p>
              <a:r>
                <a:rPr lang="en-US" sz="1520" b="1" dirty="0">
                  <a:solidFill>
                    <a:srgbClr val="FFFFFF"/>
                  </a:solidFill>
                  <a:latin typeface="Aptos"/>
                </a:rPr>
                <a:t>Speech-processing flow</a:t>
              </a:r>
              <a:endParaRPr lang="en-US" sz="1520" dirty="0">
                <a:solidFill>
                  <a:prstClr val="black"/>
                </a:solidFill>
                <a:latin typeface="Aptos"/>
              </a:endParaRPr>
            </a:p>
          </p:txBody>
        </p:sp>
        <p:pic>
          <p:nvPicPr>
            <p:cNvPr id="41" name="Image 0" descr="/mnt/data/atm_deck/assets/ksea_dark.jpg">
              <a:extLst>
                <a:ext uri="{FF2B5EF4-FFF2-40B4-BE49-F238E27FC236}">
                  <a16:creationId xmlns:a16="http://schemas.microsoft.com/office/drawing/2014/main" id="{E17597A1-C490-D70B-1A6D-70C6B87C94CE}"/>
                </a:ext>
              </a:extLst>
            </p:cNvPr>
            <p:cNvPicPr>
              <a:picLocks noChangeAspect="1"/>
            </p:cNvPicPr>
            <p:nvPr/>
          </p:nvPicPr>
          <p:blipFill>
            <a:blip r:embed="rId2"/>
            <a:srcRect t="28487" b="28487"/>
            <a:stretch/>
          </p:blipFill>
          <p:spPr>
            <a:xfrm>
              <a:off x="950976" y="2095119"/>
              <a:ext cx="5157216" cy="1664208"/>
            </a:xfrm>
            <a:prstGeom prst="rect">
              <a:avLst/>
            </a:prstGeom>
          </p:spPr>
        </p:pic>
        <p:sp>
          <p:nvSpPr>
            <p:cNvPr id="42" name="Shape 9">
              <a:extLst>
                <a:ext uri="{FF2B5EF4-FFF2-40B4-BE49-F238E27FC236}">
                  <a16:creationId xmlns:a16="http://schemas.microsoft.com/office/drawing/2014/main" id="{71092C35-CC6F-21C4-ADE7-7BF64D19DACF}"/>
                </a:ext>
              </a:extLst>
            </p:cNvPr>
            <p:cNvSpPr/>
            <p:nvPr/>
          </p:nvSpPr>
          <p:spPr>
            <a:xfrm>
              <a:off x="1938528" y="4425696"/>
              <a:ext cx="768096" cy="0"/>
            </a:xfrm>
            <a:prstGeom prst="line">
              <a:avLst/>
            </a:prstGeom>
            <a:noFill/>
            <a:ln w="27940">
              <a:solidFill>
                <a:srgbClr val="27C6F5">
                  <a:alpha val="90000"/>
                </a:srgbClr>
              </a:solidFill>
              <a:prstDash val="solid"/>
              <a:tailEnd type="triangle"/>
            </a:ln>
          </p:spPr>
          <p:txBody>
            <a:bodyPr/>
            <a:lstStyle/>
            <a:p>
              <a:endParaRPr lang="en-ZM">
                <a:solidFill>
                  <a:prstClr val="black"/>
                </a:solidFill>
                <a:latin typeface="Aptos"/>
              </a:endParaRPr>
            </a:p>
          </p:txBody>
        </p:sp>
        <p:sp>
          <p:nvSpPr>
            <p:cNvPr id="43" name="Shape 10">
              <a:extLst>
                <a:ext uri="{FF2B5EF4-FFF2-40B4-BE49-F238E27FC236}">
                  <a16:creationId xmlns:a16="http://schemas.microsoft.com/office/drawing/2014/main" id="{47C76B61-0E61-672A-A8EC-72A93C9469E1}"/>
                </a:ext>
              </a:extLst>
            </p:cNvPr>
            <p:cNvSpPr/>
            <p:nvPr/>
          </p:nvSpPr>
          <p:spPr>
            <a:xfrm>
              <a:off x="3200400" y="4425696"/>
              <a:ext cx="768096" cy="0"/>
            </a:xfrm>
            <a:prstGeom prst="line">
              <a:avLst/>
            </a:prstGeom>
            <a:noFill/>
            <a:ln w="27940">
              <a:solidFill>
                <a:srgbClr val="27C6F5">
                  <a:alpha val="90000"/>
                </a:srgbClr>
              </a:solidFill>
              <a:prstDash val="solid"/>
              <a:tailEnd type="triangle"/>
            </a:ln>
          </p:spPr>
          <p:txBody>
            <a:bodyPr/>
            <a:lstStyle/>
            <a:p>
              <a:endParaRPr lang="en-ZM">
                <a:solidFill>
                  <a:prstClr val="black"/>
                </a:solidFill>
                <a:latin typeface="Aptos"/>
              </a:endParaRPr>
            </a:p>
          </p:txBody>
        </p:sp>
        <p:sp>
          <p:nvSpPr>
            <p:cNvPr id="44" name="Shape 11">
              <a:extLst>
                <a:ext uri="{FF2B5EF4-FFF2-40B4-BE49-F238E27FC236}">
                  <a16:creationId xmlns:a16="http://schemas.microsoft.com/office/drawing/2014/main" id="{CC769940-F927-22CC-EFBE-0F287E7AC297}"/>
                </a:ext>
              </a:extLst>
            </p:cNvPr>
            <p:cNvSpPr/>
            <p:nvPr/>
          </p:nvSpPr>
          <p:spPr>
            <a:xfrm>
              <a:off x="4535424" y="4425696"/>
              <a:ext cx="749808" cy="0"/>
            </a:xfrm>
            <a:prstGeom prst="line">
              <a:avLst/>
            </a:prstGeom>
            <a:noFill/>
            <a:ln w="27940">
              <a:solidFill>
                <a:srgbClr val="27C6F5">
                  <a:alpha val="90000"/>
                </a:srgbClr>
              </a:solidFill>
              <a:prstDash val="solid"/>
              <a:tailEnd type="triangle"/>
            </a:ln>
          </p:spPr>
          <p:txBody>
            <a:bodyPr/>
            <a:lstStyle/>
            <a:p>
              <a:endParaRPr lang="en-ZM">
                <a:solidFill>
                  <a:prstClr val="black"/>
                </a:solidFill>
                <a:latin typeface="Aptos"/>
              </a:endParaRPr>
            </a:p>
          </p:txBody>
        </p:sp>
        <p:sp>
          <p:nvSpPr>
            <p:cNvPr id="45" name="Shape 12">
              <a:extLst>
                <a:ext uri="{FF2B5EF4-FFF2-40B4-BE49-F238E27FC236}">
                  <a16:creationId xmlns:a16="http://schemas.microsoft.com/office/drawing/2014/main" id="{2A535B50-718F-ED1B-F0B5-7A1BD8C29A6F}"/>
                </a:ext>
              </a:extLst>
            </p:cNvPr>
            <p:cNvSpPr/>
            <p:nvPr/>
          </p:nvSpPr>
          <p:spPr>
            <a:xfrm>
              <a:off x="914400" y="3968496"/>
              <a:ext cx="1024128" cy="969264"/>
            </a:xfrm>
            <a:prstGeom prst="roundRect">
              <a:avLst>
                <a:gd name="adj" fmla="val 13208"/>
              </a:avLst>
            </a:prstGeom>
            <a:solidFill>
              <a:srgbClr val="FFFFFF"/>
            </a:solidFill>
            <a:ln w="12700">
              <a:solidFill>
                <a:srgbClr val="27C6F5"/>
              </a:solidFill>
              <a:prstDash val="solid"/>
            </a:ln>
          </p:spPr>
          <p:txBody>
            <a:bodyPr/>
            <a:lstStyle/>
            <a:p>
              <a:endParaRPr lang="en-ZM">
                <a:solidFill>
                  <a:prstClr val="black"/>
                </a:solidFill>
                <a:latin typeface="Aptos"/>
              </a:endParaRPr>
            </a:p>
          </p:txBody>
        </p:sp>
        <p:sp>
          <p:nvSpPr>
            <p:cNvPr id="46" name="Text 13">
              <a:extLst>
                <a:ext uri="{FF2B5EF4-FFF2-40B4-BE49-F238E27FC236}">
                  <a16:creationId xmlns:a16="http://schemas.microsoft.com/office/drawing/2014/main" id="{A44CE34E-AE97-D19D-601C-629449B64B46}"/>
                </a:ext>
              </a:extLst>
            </p:cNvPr>
            <p:cNvSpPr/>
            <p:nvPr/>
          </p:nvSpPr>
          <p:spPr>
            <a:xfrm>
              <a:off x="969264" y="4096512"/>
              <a:ext cx="914400" cy="310896"/>
            </a:xfrm>
            <a:prstGeom prst="rect">
              <a:avLst/>
            </a:prstGeom>
            <a:noFill/>
            <a:ln/>
          </p:spPr>
          <p:txBody>
            <a:bodyPr wrap="square" lIns="0" tIns="0" rIns="0" bIns="0" rtlCol="0" anchor="ctr"/>
            <a:lstStyle/>
            <a:p>
              <a:pPr algn="ctr"/>
              <a:r>
                <a:rPr lang="en-US" sz="1310" b="1" dirty="0">
                  <a:solidFill>
                    <a:srgbClr val="11263F"/>
                  </a:solidFill>
                  <a:latin typeface="Aptos"/>
                </a:rPr>
                <a:t>ATC speech</a:t>
              </a:r>
              <a:endParaRPr lang="en-US" sz="1310" dirty="0">
                <a:solidFill>
                  <a:prstClr val="black"/>
                </a:solidFill>
                <a:latin typeface="Aptos"/>
              </a:endParaRPr>
            </a:p>
          </p:txBody>
        </p:sp>
        <p:sp>
          <p:nvSpPr>
            <p:cNvPr id="47" name="Text 14">
              <a:extLst>
                <a:ext uri="{FF2B5EF4-FFF2-40B4-BE49-F238E27FC236}">
                  <a16:creationId xmlns:a16="http://schemas.microsoft.com/office/drawing/2014/main" id="{BDA0068D-8480-1B1C-8F4C-2445A5D1B407}"/>
                </a:ext>
              </a:extLst>
            </p:cNvPr>
            <p:cNvSpPr/>
            <p:nvPr/>
          </p:nvSpPr>
          <p:spPr>
            <a:xfrm>
              <a:off x="969264" y="4480560"/>
              <a:ext cx="914400" cy="237744"/>
            </a:xfrm>
            <a:prstGeom prst="rect">
              <a:avLst/>
            </a:prstGeom>
            <a:noFill/>
            <a:ln/>
          </p:spPr>
          <p:txBody>
            <a:bodyPr wrap="square" lIns="0" tIns="0" rIns="0" bIns="0" rtlCol="0" anchor="ctr"/>
            <a:lstStyle/>
            <a:p>
              <a:pPr algn="ctr"/>
              <a:r>
                <a:rPr lang="en-US" sz="960" dirty="0">
                  <a:solidFill>
                    <a:srgbClr val="5A6C82"/>
                  </a:solidFill>
                  <a:latin typeface="Aptos"/>
                </a:rPr>
                <a:t>Real-time radio audio</a:t>
              </a:r>
              <a:endParaRPr lang="en-US" sz="960" dirty="0">
                <a:solidFill>
                  <a:prstClr val="black"/>
                </a:solidFill>
                <a:latin typeface="Aptos"/>
              </a:endParaRPr>
            </a:p>
          </p:txBody>
        </p:sp>
        <p:sp>
          <p:nvSpPr>
            <p:cNvPr id="48" name="Shape 15">
              <a:extLst>
                <a:ext uri="{FF2B5EF4-FFF2-40B4-BE49-F238E27FC236}">
                  <a16:creationId xmlns:a16="http://schemas.microsoft.com/office/drawing/2014/main" id="{826EA112-E2A1-9DA0-900F-4658E40912C6}"/>
                </a:ext>
              </a:extLst>
            </p:cNvPr>
            <p:cNvSpPr/>
            <p:nvPr/>
          </p:nvSpPr>
          <p:spPr>
            <a:xfrm>
              <a:off x="2176272" y="3968496"/>
              <a:ext cx="1024128" cy="969264"/>
            </a:xfrm>
            <a:prstGeom prst="roundRect">
              <a:avLst>
                <a:gd name="adj" fmla="val 13208"/>
              </a:avLst>
            </a:prstGeom>
            <a:solidFill>
              <a:srgbClr val="FFFFFF"/>
            </a:solidFill>
            <a:ln w="12700">
              <a:solidFill>
                <a:srgbClr val="3E7BFA"/>
              </a:solidFill>
              <a:prstDash val="solid"/>
            </a:ln>
          </p:spPr>
          <p:txBody>
            <a:bodyPr/>
            <a:lstStyle/>
            <a:p>
              <a:endParaRPr lang="en-ZM">
                <a:solidFill>
                  <a:prstClr val="black"/>
                </a:solidFill>
                <a:latin typeface="Aptos"/>
              </a:endParaRPr>
            </a:p>
          </p:txBody>
        </p:sp>
        <p:sp>
          <p:nvSpPr>
            <p:cNvPr id="49" name="Text 16">
              <a:extLst>
                <a:ext uri="{FF2B5EF4-FFF2-40B4-BE49-F238E27FC236}">
                  <a16:creationId xmlns:a16="http://schemas.microsoft.com/office/drawing/2014/main" id="{6195140E-3B75-0BF8-10D4-7EAC30D323EC}"/>
                </a:ext>
              </a:extLst>
            </p:cNvPr>
            <p:cNvSpPr/>
            <p:nvPr/>
          </p:nvSpPr>
          <p:spPr>
            <a:xfrm>
              <a:off x="2231136" y="4096512"/>
              <a:ext cx="914400" cy="310896"/>
            </a:xfrm>
            <a:prstGeom prst="rect">
              <a:avLst/>
            </a:prstGeom>
            <a:noFill/>
            <a:ln/>
          </p:spPr>
          <p:txBody>
            <a:bodyPr wrap="square" lIns="0" tIns="0" rIns="0" bIns="0" rtlCol="0" anchor="ctr"/>
            <a:lstStyle/>
            <a:p>
              <a:pPr algn="ctr"/>
              <a:r>
                <a:rPr lang="en-US" sz="1220" b="1" dirty="0">
                  <a:solidFill>
                    <a:srgbClr val="11263F"/>
                  </a:solidFill>
                  <a:latin typeface="Aptos"/>
                </a:rPr>
                <a:t>Bi-LSTM</a:t>
              </a:r>
              <a:endParaRPr lang="en-US" sz="1220" dirty="0">
                <a:solidFill>
                  <a:prstClr val="black"/>
                </a:solidFill>
                <a:latin typeface="Aptos"/>
              </a:endParaRPr>
            </a:p>
            <a:p>
              <a:pPr algn="ctr"/>
              <a:r>
                <a:rPr lang="en-US" sz="1220" b="1" dirty="0">
                  <a:solidFill>
                    <a:srgbClr val="11263F"/>
                  </a:solidFill>
                  <a:latin typeface="Aptos"/>
                </a:rPr>
                <a:t>acoustic model</a:t>
              </a:r>
              <a:endParaRPr lang="en-US" sz="1220" dirty="0">
                <a:solidFill>
                  <a:prstClr val="black"/>
                </a:solidFill>
                <a:latin typeface="Aptos"/>
              </a:endParaRPr>
            </a:p>
          </p:txBody>
        </p:sp>
        <p:sp>
          <p:nvSpPr>
            <p:cNvPr id="50" name="Text 17">
              <a:extLst>
                <a:ext uri="{FF2B5EF4-FFF2-40B4-BE49-F238E27FC236}">
                  <a16:creationId xmlns:a16="http://schemas.microsoft.com/office/drawing/2014/main" id="{FFA8BF79-106B-4AD1-787E-B6024BE84D4D}"/>
                </a:ext>
              </a:extLst>
            </p:cNvPr>
            <p:cNvSpPr/>
            <p:nvPr/>
          </p:nvSpPr>
          <p:spPr>
            <a:xfrm>
              <a:off x="2231136" y="4512565"/>
              <a:ext cx="914400" cy="237744"/>
            </a:xfrm>
            <a:prstGeom prst="rect">
              <a:avLst/>
            </a:prstGeom>
            <a:noFill/>
            <a:ln/>
          </p:spPr>
          <p:txBody>
            <a:bodyPr wrap="square" lIns="0" tIns="0" rIns="0" bIns="0" rtlCol="0" anchor="ctr"/>
            <a:lstStyle/>
            <a:p>
              <a:pPr algn="ctr"/>
              <a:r>
                <a:rPr lang="en-US" sz="960" dirty="0">
                  <a:solidFill>
                    <a:srgbClr val="5A6C82"/>
                  </a:solidFill>
                  <a:latin typeface="Aptos"/>
                </a:rPr>
                <a:t>Recognizes ATC language</a:t>
              </a:r>
              <a:endParaRPr lang="en-US" sz="960" dirty="0">
                <a:solidFill>
                  <a:prstClr val="black"/>
                </a:solidFill>
                <a:latin typeface="Aptos"/>
              </a:endParaRPr>
            </a:p>
          </p:txBody>
        </p:sp>
        <p:sp>
          <p:nvSpPr>
            <p:cNvPr id="51" name="Shape 18">
              <a:extLst>
                <a:ext uri="{FF2B5EF4-FFF2-40B4-BE49-F238E27FC236}">
                  <a16:creationId xmlns:a16="http://schemas.microsoft.com/office/drawing/2014/main" id="{39C20F2F-1C11-14C2-8AF0-5E3917D78266}"/>
                </a:ext>
              </a:extLst>
            </p:cNvPr>
            <p:cNvSpPr/>
            <p:nvPr/>
          </p:nvSpPr>
          <p:spPr>
            <a:xfrm>
              <a:off x="3511296" y="3968496"/>
              <a:ext cx="1024128" cy="969264"/>
            </a:xfrm>
            <a:prstGeom prst="roundRect">
              <a:avLst>
                <a:gd name="adj" fmla="val 13208"/>
              </a:avLst>
            </a:prstGeom>
            <a:solidFill>
              <a:srgbClr val="FFFFFF"/>
            </a:solidFill>
            <a:ln w="12700">
              <a:solidFill>
                <a:srgbClr val="8D7CFF"/>
              </a:solidFill>
              <a:prstDash val="solid"/>
            </a:ln>
          </p:spPr>
          <p:txBody>
            <a:bodyPr/>
            <a:lstStyle/>
            <a:p>
              <a:endParaRPr lang="en-ZM">
                <a:solidFill>
                  <a:prstClr val="black"/>
                </a:solidFill>
                <a:latin typeface="Aptos"/>
              </a:endParaRPr>
            </a:p>
          </p:txBody>
        </p:sp>
        <p:sp>
          <p:nvSpPr>
            <p:cNvPr id="52" name="Text 19">
              <a:extLst>
                <a:ext uri="{FF2B5EF4-FFF2-40B4-BE49-F238E27FC236}">
                  <a16:creationId xmlns:a16="http://schemas.microsoft.com/office/drawing/2014/main" id="{5C73AE50-F7CC-1101-A8CB-BD37AD9DE731}"/>
                </a:ext>
              </a:extLst>
            </p:cNvPr>
            <p:cNvSpPr/>
            <p:nvPr/>
          </p:nvSpPr>
          <p:spPr>
            <a:xfrm>
              <a:off x="3566160" y="4096512"/>
              <a:ext cx="914400" cy="310896"/>
            </a:xfrm>
            <a:prstGeom prst="rect">
              <a:avLst/>
            </a:prstGeom>
            <a:noFill/>
            <a:ln/>
          </p:spPr>
          <p:txBody>
            <a:bodyPr wrap="square" lIns="0" tIns="0" rIns="0" bIns="0" rtlCol="0" anchor="ctr"/>
            <a:lstStyle/>
            <a:p>
              <a:pPr algn="ctr"/>
              <a:r>
                <a:rPr lang="en-US" sz="1220" b="1" dirty="0">
                  <a:solidFill>
                    <a:srgbClr val="11263F"/>
                  </a:solidFill>
                  <a:latin typeface="Aptos"/>
                </a:rPr>
                <a:t>Transformer</a:t>
              </a:r>
              <a:endParaRPr lang="en-US" sz="1220" dirty="0">
                <a:solidFill>
                  <a:prstClr val="black"/>
                </a:solidFill>
                <a:latin typeface="Aptos"/>
              </a:endParaRPr>
            </a:p>
            <a:p>
              <a:pPr algn="ctr"/>
              <a:r>
                <a:rPr lang="en-US" sz="1220" b="1" dirty="0">
                  <a:solidFill>
                    <a:srgbClr val="11263F"/>
                  </a:solidFill>
                  <a:latin typeface="Aptos"/>
                </a:rPr>
                <a:t>NLP</a:t>
              </a:r>
              <a:endParaRPr lang="en-US" sz="1220" dirty="0">
                <a:solidFill>
                  <a:prstClr val="black"/>
                </a:solidFill>
                <a:latin typeface="Aptos"/>
              </a:endParaRPr>
            </a:p>
          </p:txBody>
        </p:sp>
        <p:sp>
          <p:nvSpPr>
            <p:cNvPr id="53" name="Text 20">
              <a:extLst>
                <a:ext uri="{FF2B5EF4-FFF2-40B4-BE49-F238E27FC236}">
                  <a16:creationId xmlns:a16="http://schemas.microsoft.com/office/drawing/2014/main" id="{8D470BFA-D644-786E-EE7B-FF61E0F6E651}"/>
                </a:ext>
              </a:extLst>
            </p:cNvPr>
            <p:cNvSpPr/>
            <p:nvPr/>
          </p:nvSpPr>
          <p:spPr>
            <a:xfrm>
              <a:off x="3566160" y="4480560"/>
              <a:ext cx="914400" cy="237744"/>
            </a:xfrm>
            <a:prstGeom prst="rect">
              <a:avLst/>
            </a:prstGeom>
            <a:noFill/>
            <a:ln/>
          </p:spPr>
          <p:txBody>
            <a:bodyPr wrap="square" lIns="0" tIns="0" rIns="0" bIns="0" rtlCol="0" anchor="ctr"/>
            <a:lstStyle/>
            <a:p>
              <a:pPr algn="ctr"/>
              <a:r>
                <a:rPr lang="en-US" sz="890" dirty="0">
                  <a:solidFill>
                    <a:srgbClr val="5A6C82"/>
                  </a:solidFill>
                  <a:latin typeface="Aptos"/>
                </a:rPr>
                <a:t>Extracts heading, altitude, squawk, frequency</a:t>
              </a:r>
              <a:endParaRPr lang="en-US" sz="890" dirty="0">
                <a:solidFill>
                  <a:prstClr val="black"/>
                </a:solidFill>
                <a:latin typeface="Aptos"/>
              </a:endParaRPr>
            </a:p>
          </p:txBody>
        </p:sp>
        <p:sp>
          <p:nvSpPr>
            <p:cNvPr id="54" name="Shape 21">
              <a:extLst>
                <a:ext uri="{FF2B5EF4-FFF2-40B4-BE49-F238E27FC236}">
                  <a16:creationId xmlns:a16="http://schemas.microsoft.com/office/drawing/2014/main" id="{9DF8E4AD-8499-05E9-23BA-D30E656394A9}"/>
                </a:ext>
              </a:extLst>
            </p:cNvPr>
            <p:cNvSpPr/>
            <p:nvPr/>
          </p:nvSpPr>
          <p:spPr>
            <a:xfrm>
              <a:off x="4773168" y="3968496"/>
              <a:ext cx="1024128" cy="969264"/>
            </a:xfrm>
            <a:prstGeom prst="roundRect">
              <a:avLst>
                <a:gd name="adj" fmla="val 13208"/>
              </a:avLst>
            </a:prstGeom>
            <a:solidFill>
              <a:srgbClr val="FFFFFF"/>
            </a:solidFill>
            <a:ln w="12700">
              <a:solidFill>
                <a:srgbClr val="27C497"/>
              </a:solidFill>
              <a:prstDash val="solid"/>
            </a:ln>
          </p:spPr>
          <p:txBody>
            <a:bodyPr/>
            <a:lstStyle/>
            <a:p>
              <a:endParaRPr lang="en-ZM">
                <a:solidFill>
                  <a:prstClr val="black"/>
                </a:solidFill>
                <a:latin typeface="Aptos"/>
              </a:endParaRPr>
            </a:p>
          </p:txBody>
        </p:sp>
        <p:sp>
          <p:nvSpPr>
            <p:cNvPr id="55" name="Text 22">
              <a:extLst>
                <a:ext uri="{FF2B5EF4-FFF2-40B4-BE49-F238E27FC236}">
                  <a16:creationId xmlns:a16="http://schemas.microsoft.com/office/drawing/2014/main" id="{A416D685-0C4B-F653-F820-E060EC59D135}"/>
                </a:ext>
              </a:extLst>
            </p:cNvPr>
            <p:cNvSpPr/>
            <p:nvPr/>
          </p:nvSpPr>
          <p:spPr>
            <a:xfrm>
              <a:off x="4828032" y="4096512"/>
              <a:ext cx="914400" cy="310896"/>
            </a:xfrm>
            <a:prstGeom prst="rect">
              <a:avLst/>
            </a:prstGeom>
            <a:noFill/>
            <a:ln/>
          </p:spPr>
          <p:txBody>
            <a:bodyPr wrap="square" lIns="0" tIns="0" rIns="0" bIns="0" rtlCol="0" anchor="ctr"/>
            <a:lstStyle/>
            <a:p>
              <a:pPr algn="ctr"/>
              <a:r>
                <a:rPr lang="en-US" sz="1220" b="1" dirty="0">
                  <a:solidFill>
                    <a:srgbClr val="11263F"/>
                  </a:solidFill>
                  <a:latin typeface="Aptos"/>
                </a:rPr>
                <a:t>Flight-data</a:t>
              </a:r>
              <a:endParaRPr lang="en-US" sz="1220" dirty="0">
                <a:solidFill>
                  <a:prstClr val="black"/>
                </a:solidFill>
                <a:latin typeface="Aptos"/>
              </a:endParaRPr>
            </a:p>
            <a:p>
              <a:pPr algn="ctr"/>
              <a:r>
                <a:rPr lang="en-US" sz="1220" b="1" dirty="0">
                  <a:solidFill>
                    <a:srgbClr val="11263F"/>
                  </a:solidFill>
                  <a:latin typeface="Aptos"/>
                </a:rPr>
                <a:t>update</a:t>
              </a:r>
              <a:endParaRPr lang="en-US" sz="1220" dirty="0">
                <a:solidFill>
                  <a:prstClr val="black"/>
                </a:solidFill>
                <a:latin typeface="Aptos"/>
              </a:endParaRPr>
            </a:p>
          </p:txBody>
        </p:sp>
        <p:sp>
          <p:nvSpPr>
            <p:cNvPr id="56" name="Text 23">
              <a:extLst>
                <a:ext uri="{FF2B5EF4-FFF2-40B4-BE49-F238E27FC236}">
                  <a16:creationId xmlns:a16="http://schemas.microsoft.com/office/drawing/2014/main" id="{BB75A838-0A1B-D8B3-D361-BC284C0ECF98}"/>
                </a:ext>
              </a:extLst>
            </p:cNvPr>
            <p:cNvSpPr/>
            <p:nvPr/>
          </p:nvSpPr>
          <p:spPr>
            <a:xfrm>
              <a:off x="4828032" y="4488181"/>
              <a:ext cx="914400" cy="237744"/>
            </a:xfrm>
            <a:prstGeom prst="rect">
              <a:avLst/>
            </a:prstGeom>
            <a:noFill/>
            <a:ln/>
          </p:spPr>
          <p:txBody>
            <a:bodyPr wrap="square" lIns="0" tIns="0" rIns="0" bIns="0" rtlCol="0" anchor="ctr"/>
            <a:lstStyle/>
            <a:p>
              <a:pPr algn="ctr"/>
              <a:r>
                <a:rPr lang="en-US" sz="960" dirty="0">
                  <a:solidFill>
                    <a:srgbClr val="5A6C82"/>
                  </a:solidFill>
                  <a:latin typeface="Aptos"/>
                </a:rPr>
                <a:t>Auto-entry only at high confidence</a:t>
              </a:r>
              <a:endParaRPr lang="en-US" sz="960" dirty="0">
                <a:solidFill>
                  <a:prstClr val="black"/>
                </a:solidFill>
                <a:latin typeface="Aptos"/>
              </a:endParaRPr>
            </a:p>
          </p:txBody>
        </p:sp>
        <p:sp>
          <p:nvSpPr>
            <p:cNvPr id="57" name="Shape 24">
              <a:extLst>
                <a:ext uri="{FF2B5EF4-FFF2-40B4-BE49-F238E27FC236}">
                  <a16:creationId xmlns:a16="http://schemas.microsoft.com/office/drawing/2014/main" id="{8BA3DC21-0946-6978-DA99-08147A153FFC}"/>
                </a:ext>
              </a:extLst>
            </p:cNvPr>
            <p:cNvSpPr/>
            <p:nvPr/>
          </p:nvSpPr>
          <p:spPr>
            <a:xfrm>
              <a:off x="6419088" y="1463040"/>
              <a:ext cx="5010912" cy="4370832"/>
            </a:xfrm>
            <a:prstGeom prst="roundRect">
              <a:avLst>
                <a:gd name="adj" fmla="val 2929"/>
              </a:avLst>
            </a:prstGeom>
            <a:solidFill>
              <a:srgbClr val="132B45">
                <a:alpha val="94000"/>
              </a:srgbClr>
            </a:solidFill>
            <a:ln w="12700">
              <a:solidFill>
                <a:srgbClr val="264A6E"/>
              </a:solidFill>
              <a:prstDash val="solid"/>
            </a:ln>
            <a:effectLst>
              <a:outerShdw algn="bl" rotWithShape="0">
                <a:srgbClr val="10253E">
                  <a:alpha val="0"/>
                </a:srgbClr>
              </a:outerShdw>
            </a:effectLst>
          </p:spPr>
          <p:txBody>
            <a:bodyPr/>
            <a:lstStyle/>
            <a:p>
              <a:endParaRPr lang="en-ZM">
                <a:solidFill>
                  <a:prstClr val="black"/>
                </a:solidFill>
                <a:latin typeface="Aptos"/>
              </a:endParaRPr>
            </a:p>
          </p:txBody>
        </p:sp>
        <p:sp>
          <p:nvSpPr>
            <p:cNvPr id="58" name="Text 25">
              <a:extLst>
                <a:ext uri="{FF2B5EF4-FFF2-40B4-BE49-F238E27FC236}">
                  <a16:creationId xmlns:a16="http://schemas.microsoft.com/office/drawing/2014/main" id="{9E6FD209-702A-0DF3-2439-8DE8BF3050CD}"/>
                </a:ext>
              </a:extLst>
            </p:cNvPr>
            <p:cNvSpPr/>
            <p:nvPr/>
          </p:nvSpPr>
          <p:spPr>
            <a:xfrm>
              <a:off x="6675120" y="1700784"/>
              <a:ext cx="1920240" cy="164592"/>
            </a:xfrm>
            <a:prstGeom prst="rect">
              <a:avLst/>
            </a:prstGeom>
            <a:noFill/>
            <a:ln/>
          </p:spPr>
          <p:txBody>
            <a:bodyPr wrap="square" lIns="0" tIns="0" rIns="0" bIns="0" rtlCol="0" anchor="ctr"/>
            <a:lstStyle/>
            <a:p>
              <a:r>
                <a:rPr lang="en-US" sz="1680" b="1" dirty="0">
                  <a:solidFill>
                    <a:srgbClr val="FFFFFF"/>
                  </a:solidFill>
                  <a:latin typeface="Aptos"/>
                </a:rPr>
                <a:t>Reported performance</a:t>
              </a:r>
              <a:endParaRPr lang="en-US" sz="1680" dirty="0">
                <a:solidFill>
                  <a:prstClr val="black"/>
                </a:solidFill>
                <a:latin typeface="Aptos"/>
              </a:endParaRPr>
            </a:p>
          </p:txBody>
        </p:sp>
        <p:sp>
          <p:nvSpPr>
            <p:cNvPr id="59" name="Shape 26">
              <a:extLst>
                <a:ext uri="{FF2B5EF4-FFF2-40B4-BE49-F238E27FC236}">
                  <a16:creationId xmlns:a16="http://schemas.microsoft.com/office/drawing/2014/main" id="{FB3EDD91-A4FE-29BC-1D9F-5CDC42328A86}"/>
                </a:ext>
              </a:extLst>
            </p:cNvPr>
            <p:cNvSpPr/>
            <p:nvPr/>
          </p:nvSpPr>
          <p:spPr>
            <a:xfrm>
              <a:off x="6638544" y="2048256"/>
              <a:ext cx="1993392" cy="1042416"/>
            </a:xfrm>
            <a:prstGeom prst="roundRect">
              <a:avLst>
                <a:gd name="adj" fmla="val 12281"/>
              </a:avLst>
            </a:prstGeom>
            <a:solidFill>
              <a:srgbClr val="132B45">
                <a:alpha val="88000"/>
              </a:srgbClr>
            </a:solidFill>
            <a:ln w="12700">
              <a:solidFill>
                <a:srgbClr val="27C6F5"/>
              </a:solidFill>
              <a:prstDash val="solid"/>
            </a:ln>
          </p:spPr>
          <p:txBody>
            <a:bodyPr/>
            <a:lstStyle/>
            <a:p>
              <a:endParaRPr lang="en-ZM">
                <a:solidFill>
                  <a:prstClr val="black"/>
                </a:solidFill>
                <a:latin typeface="Aptos"/>
              </a:endParaRPr>
            </a:p>
          </p:txBody>
        </p:sp>
        <p:sp>
          <p:nvSpPr>
            <p:cNvPr id="60" name="Shape 27">
              <a:extLst>
                <a:ext uri="{FF2B5EF4-FFF2-40B4-BE49-F238E27FC236}">
                  <a16:creationId xmlns:a16="http://schemas.microsoft.com/office/drawing/2014/main" id="{223D6EFE-BECB-E711-8627-742A179E0302}"/>
                </a:ext>
              </a:extLst>
            </p:cNvPr>
            <p:cNvSpPr/>
            <p:nvPr/>
          </p:nvSpPr>
          <p:spPr>
            <a:xfrm>
              <a:off x="6748272" y="2139696"/>
              <a:ext cx="1773936" cy="64008"/>
            </a:xfrm>
            <a:prstGeom prst="roundRect">
              <a:avLst>
                <a:gd name="adj" fmla="val 50000"/>
              </a:avLst>
            </a:prstGeom>
            <a:solidFill>
              <a:srgbClr val="27C6F5"/>
            </a:solidFill>
            <a:ln w="12700">
              <a:solidFill>
                <a:srgbClr val="27C6F5">
                  <a:alpha val="0"/>
                </a:srgbClr>
              </a:solidFill>
              <a:prstDash val="solid"/>
            </a:ln>
          </p:spPr>
          <p:txBody>
            <a:bodyPr/>
            <a:lstStyle/>
            <a:p>
              <a:endParaRPr lang="en-ZM">
                <a:solidFill>
                  <a:prstClr val="black"/>
                </a:solidFill>
                <a:latin typeface="Aptos"/>
              </a:endParaRPr>
            </a:p>
          </p:txBody>
        </p:sp>
        <p:sp>
          <p:nvSpPr>
            <p:cNvPr id="61" name="Text 28">
              <a:extLst>
                <a:ext uri="{FF2B5EF4-FFF2-40B4-BE49-F238E27FC236}">
                  <a16:creationId xmlns:a16="http://schemas.microsoft.com/office/drawing/2014/main" id="{129A48CC-AEB5-A1DF-232E-7F8DB4D86E63}"/>
                </a:ext>
              </a:extLst>
            </p:cNvPr>
            <p:cNvSpPr/>
            <p:nvPr/>
          </p:nvSpPr>
          <p:spPr>
            <a:xfrm>
              <a:off x="6803136" y="2286000"/>
              <a:ext cx="1664208" cy="329184"/>
            </a:xfrm>
            <a:prstGeom prst="rect">
              <a:avLst/>
            </a:prstGeom>
            <a:noFill/>
            <a:ln/>
          </p:spPr>
          <p:txBody>
            <a:bodyPr wrap="square" lIns="0" tIns="0" rIns="0" bIns="0" rtlCol="0" anchor="ctr"/>
            <a:lstStyle/>
            <a:p>
              <a:r>
                <a:rPr lang="en-US" sz="2150" b="1" dirty="0">
                  <a:solidFill>
                    <a:srgbClr val="FFFFFF"/>
                  </a:solidFill>
                  <a:latin typeface="Aptos" pitchFamily="34" charset="0"/>
                  <a:ea typeface="Aptos" pitchFamily="34" charset="-122"/>
                  <a:cs typeface="Aptos" pitchFamily="34" charset="-120"/>
                </a:rPr>
                <a:t>50,000 h</a:t>
              </a:r>
              <a:endParaRPr lang="en-US" sz="2150" dirty="0">
                <a:solidFill>
                  <a:prstClr val="black"/>
                </a:solidFill>
                <a:latin typeface="Aptos"/>
              </a:endParaRPr>
            </a:p>
          </p:txBody>
        </p:sp>
        <p:sp>
          <p:nvSpPr>
            <p:cNvPr id="62" name="Text 29">
              <a:extLst>
                <a:ext uri="{FF2B5EF4-FFF2-40B4-BE49-F238E27FC236}">
                  <a16:creationId xmlns:a16="http://schemas.microsoft.com/office/drawing/2014/main" id="{168316B3-43AA-B490-C017-C54C6084401E}"/>
                </a:ext>
              </a:extLst>
            </p:cNvPr>
            <p:cNvSpPr/>
            <p:nvPr/>
          </p:nvSpPr>
          <p:spPr>
            <a:xfrm>
              <a:off x="6803136" y="2706624"/>
              <a:ext cx="1664208" cy="274320"/>
            </a:xfrm>
            <a:prstGeom prst="rect">
              <a:avLst/>
            </a:prstGeom>
            <a:noFill/>
            <a:ln/>
          </p:spPr>
          <p:txBody>
            <a:bodyPr wrap="square" lIns="0" tIns="0" rIns="0" bIns="0" rtlCol="0" anchor="ctr"/>
            <a:lstStyle/>
            <a:p>
              <a:r>
                <a:rPr lang="en-US" sz="1100" dirty="0">
                  <a:solidFill>
                    <a:srgbClr val="D3DEE9"/>
                  </a:solidFill>
                  <a:latin typeface="Aptos" pitchFamily="34" charset="0"/>
                  <a:ea typeface="Aptos" pitchFamily="34" charset="-122"/>
                  <a:cs typeface="Aptos" pitchFamily="34" charset="-120"/>
                </a:rPr>
                <a:t>Domain-specific ATC speech used for training</a:t>
              </a:r>
              <a:endParaRPr lang="en-US" sz="1100" dirty="0">
                <a:solidFill>
                  <a:prstClr val="black"/>
                </a:solidFill>
                <a:latin typeface="Aptos"/>
              </a:endParaRPr>
            </a:p>
          </p:txBody>
        </p:sp>
        <p:sp>
          <p:nvSpPr>
            <p:cNvPr id="63" name="Shape 30">
              <a:extLst>
                <a:ext uri="{FF2B5EF4-FFF2-40B4-BE49-F238E27FC236}">
                  <a16:creationId xmlns:a16="http://schemas.microsoft.com/office/drawing/2014/main" id="{AC758A42-DDDA-1672-59F6-CA5765CD7574}"/>
                </a:ext>
              </a:extLst>
            </p:cNvPr>
            <p:cNvSpPr/>
            <p:nvPr/>
          </p:nvSpPr>
          <p:spPr>
            <a:xfrm>
              <a:off x="8997696" y="2048256"/>
              <a:ext cx="1993392" cy="1042416"/>
            </a:xfrm>
            <a:prstGeom prst="roundRect">
              <a:avLst>
                <a:gd name="adj" fmla="val 12281"/>
              </a:avLst>
            </a:prstGeom>
            <a:solidFill>
              <a:srgbClr val="132B45">
                <a:alpha val="88000"/>
              </a:srgbClr>
            </a:solidFill>
            <a:ln w="12700">
              <a:solidFill>
                <a:srgbClr val="27C497"/>
              </a:solidFill>
              <a:prstDash val="solid"/>
            </a:ln>
          </p:spPr>
          <p:txBody>
            <a:bodyPr/>
            <a:lstStyle/>
            <a:p>
              <a:endParaRPr lang="en-ZM">
                <a:solidFill>
                  <a:prstClr val="black"/>
                </a:solidFill>
                <a:latin typeface="Aptos"/>
              </a:endParaRPr>
            </a:p>
          </p:txBody>
        </p:sp>
        <p:sp>
          <p:nvSpPr>
            <p:cNvPr id="64" name="Shape 31">
              <a:extLst>
                <a:ext uri="{FF2B5EF4-FFF2-40B4-BE49-F238E27FC236}">
                  <a16:creationId xmlns:a16="http://schemas.microsoft.com/office/drawing/2014/main" id="{088AAE08-5F4C-1F44-641F-605A996C9236}"/>
                </a:ext>
              </a:extLst>
            </p:cNvPr>
            <p:cNvSpPr/>
            <p:nvPr/>
          </p:nvSpPr>
          <p:spPr>
            <a:xfrm>
              <a:off x="9107424" y="2139696"/>
              <a:ext cx="1773936" cy="64008"/>
            </a:xfrm>
            <a:prstGeom prst="roundRect">
              <a:avLst>
                <a:gd name="adj" fmla="val 50000"/>
              </a:avLst>
            </a:prstGeom>
            <a:solidFill>
              <a:srgbClr val="27C497"/>
            </a:solidFill>
            <a:ln w="12700">
              <a:solidFill>
                <a:srgbClr val="27C497">
                  <a:alpha val="0"/>
                </a:srgbClr>
              </a:solidFill>
              <a:prstDash val="solid"/>
            </a:ln>
          </p:spPr>
          <p:txBody>
            <a:bodyPr/>
            <a:lstStyle/>
            <a:p>
              <a:endParaRPr lang="en-ZM">
                <a:solidFill>
                  <a:prstClr val="black"/>
                </a:solidFill>
                <a:latin typeface="Aptos"/>
              </a:endParaRPr>
            </a:p>
          </p:txBody>
        </p:sp>
        <p:sp>
          <p:nvSpPr>
            <p:cNvPr id="65" name="Text 32">
              <a:extLst>
                <a:ext uri="{FF2B5EF4-FFF2-40B4-BE49-F238E27FC236}">
                  <a16:creationId xmlns:a16="http://schemas.microsoft.com/office/drawing/2014/main" id="{F9C6759E-811D-1C5D-4225-C7C7AD3C170A}"/>
                </a:ext>
              </a:extLst>
            </p:cNvPr>
            <p:cNvSpPr/>
            <p:nvPr/>
          </p:nvSpPr>
          <p:spPr>
            <a:xfrm>
              <a:off x="9162288" y="2286000"/>
              <a:ext cx="1664208" cy="329184"/>
            </a:xfrm>
            <a:prstGeom prst="rect">
              <a:avLst/>
            </a:prstGeom>
            <a:noFill/>
            <a:ln/>
          </p:spPr>
          <p:txBody>
            <a:bodyPr wrap="square" lIns="0" tIns="0" rIns="0" bIns="0" rtlCol="0" anchor="ctr"/>
            <a:lstStyle/>
            <a:p>
              <a:r>
                <a:rPr lang="en-US" sz="2150" b="1" dirty="0">
                  <a:solidFill>
                    <a:srgbClr val="FFFFFF"/>
                  </a:solidFill>
                  <a:latin typeface="Aptos" pitchFamily="34" charset="0"/>
                  <a:ea typeface="Aptos" pitchFamily="34" charset="-122"/>
                  <a:cs typeface="Aptos" pitchFamily="34" charset="-120"/>
                </a:rPr>
                <a:t>&lt; 5%</a:t>
              </a:r>
              <a:endParaRPr lang="en-US" sz="2150" dirty="0">
                <a:solidFill>
                  <a:prstClr val="black"/>
                </a:solidFill>
                <a:latin typeface="Aptos"/>
              </a:endParaRPr>
            </a:p>
          </p:txBody>
        </p:sp>
        <p:sp>
          <p:nvSpPr>
            <p:cNvPr id="66" name="Text 33">
              <a:extLst>
                <a:ext uri="{FF2B5EF4-FFF2-40B4-BE49-F238E27FC236}">
                  <a16:creationId xmlns:a16="http://schemas.microsoft.com/office/drawing/2014/main" id="{FC299632-1C25-F149-8421-92607D86AFE1}"/>
                </a:ext>
              </a:extLst>
            </p:cNvPr>
            <p:cNvSpPr/>
            <p:nvPr/>
          </p:nvSpPr>
          <p:spPr>
            <a:xfrm>
              <a:off x="9162288" y="2706624"/>
              <a:ext cx="1664208" cy="274320"/>
            </a:xfrm>
            <a:prstGeom prst="rect">
              <a:avLst/>
            </a:prstGeom>
            <a:noFill/>
            <a:ln/>
          </p:spPr>
          <p:txBody>
            <a:bodyPr wrap="square" lIns="0" tIns="0" rIns="0" bIns="0" rtlCol="0" anchor="ctr"/>
            <a:lstStyle/>
            <a:p>
              <a:r>
                <a:rPr lang="en-US" sz="1100" dirty="0">
                  <a:solidFill>
                    <a:srgbClr val="D3DEE9"/>
                  </a:solidFill>
                  <a:latin typeface="Aptos" pitchFamily="34" charset="0"/>
                  <a:ea typeface="Aptos" pitchFamily="34" charset="-122"/>
                  <a:cs typeface="Aptos" pitchFamily="34" charset="-120"/>
                </a:rPr>
                <a:t>Word-error rate in reported use</a:t>
              </a:r>
              <a:endParaRPr lang="en-US" sz="1100" dirty="0">
                <a:solidFill>
                  <a:prstClr val="black"/>
                </a:solidFill>
                <a:latin typeface="Aptos"/>
              </a:endParaRPr>
            </a:p>
          </p:txBody>
        </p:sp>
        <p:sp>
          <p:nvSpPr>
            <p:cNvPr id="67" name="Shape 34">
              <a:extLst>
                <a:ext uri="{FF2B5EF4-FFF2-40B4-BE49-F238E27FC236}">
                  <a16:creationId xmlns:a16="http://schemas.microsoft.com/office/drawing/2014/main" id="{95024127-0C04-07EA-33A9-7F9674F4E523}"/>
                </a:ext>
              </a:extLst>
            </p:cNvPr>
            <p:cNvSpPr/>
            <p:nvPr/>
          </p:nvSpPr>
          <p:spPr>
            <a:xfrm>
              <a:off x="6638544" y="3310128"/>
              <a:ext cx="1993392" cy="1042416"/>
            </a:xfrm>
            <a:prstGeom prst="roundRect">
              <a:avLst>
                <a:gd name="adj" fmla="val 12281"/>
              </a:avLst>
            </a:prstGeom>
            <a:solidFill>
              <a:srgbClr val="132B45">
                <a:alpha val="88000"/>
              </a:srgbClr>
            </a:solidFill>
            <a:ln w="12700">
              <a:solidFill>
                <a:srgbClr val="FFB347"/>
              </a:solidFill>
              <a:prstDash val="solid"/>
            </a:ln>
          </p:spPr>
          <p:txBody>
            <a:bodyPr/>
            <a:lstStyle/>
            <a:p>
              <a:endParaRPr lang="en-ZM">
                <a:solidFill>
                  <a:prstClr val="black"/>
                </a:solidFill>
                <a:latin typeface="Aptos"/>
              </a:endParaRPr>
            </a:p>
          </p:txBody>
        </p:sp>
        <p:sp>
          <p:nvSpPr>
            <p:cNvPr id="68" name="Shape 35">
              <a:extLst>
                <a:ext uri="{FF2B5EF4-FFF2-40B4-BE49-F238E27FC236}">
                  <a16:creationId xmlns:a16="http://schemas.microsoft.com/office/drawing/2014/main" id="{294FD137-E0DE-0ADA-E9F3-CCFE6AD5B85B}"/>
                </a:ext>
              </a:extLst>
            </p:cNvPr>
            <p:cNvSpPr/>
            <p:nvPr/>
          </p:nvSpPr>
          <p:spPr>
            <a:xfrm>
              <a:off x="6748272" y="3401568"/>
              <a:ext cx="1773936" cy="64008"/>
            </a:xfrm>
            <a:prstGeom prst="roundRect">
              <a:avLst>
                <a:gd name="adj" fmla="val 50000"/>
              </a:avLst>
            </a:prstGeom>
            <a:solidFill>
              <a:srgbClr val="FFB347"/>
            </a:solidFill>
            <a:ln w="12700">
              <a:solidFill>
                <a:srgbClr val="FFB347">
                  <a:alpha val="0"/>
                </a:srgbClr>
              </a:solidFill>
              <a:prstDash val="solid"/>
            </a:ln>
          </p:spPr>
          <p:txBody>
            <a:bodyPr/>
            <a:lstStyle/>
            <a:p>
              <a:endParaRPr lang="en-ZM">
                <a:solidFill>
                  <a:prstClr val="black"/>
                </a:solidFill>
                <a:latin typeface="Aptos"/>
              </a:endParaRPr>
            </a:p>
          </p:txBody>
        </p:sp>
        <p:sp>
          <p:nvSpPr>
            <p:cNvPr id="69" name="Text 36">
              <a:extLst>
                <a:ext uri="{FF2B5EF4-FFF2-40B4-BE49-F238E27FC236}">
                  <a16:creationId xmlns:a16="http://schemas.microsoft.com/office/drawing/2014/main" id="{91D864A7-1A07-DF18-1297-F254BA5C1405}"/>
                </a:ext>
              </a:extLst>
            </p:cNvPr>
            <p:cNvSpPr/>
            <p:nvPr/>
          </p:nvSpPr>
          <p:spPr>
            <a:xfrm>
              <a:off x="6803136" y="3547872"/>
              <a:ext cx="1664208" cy="329184"/>
            </a:xfrm>
            <a:prstGeom prst="rect">
              <a:avLst/>
            </a:prstGeom>
            <a:noFill/>
            <a:ln/>
          </p:spPr>
          <p:txBody>
            <a:bodyPr wrap="square" lIns="0" tIns="0" rIns="0" bIns="0" rtlCol="0" anchor="ctr"/>
            <a:lstStyle/>
            <a:p>
              <a:r>
                <a:rPr lang="en-US" sz="2150" b="1" dirty="0">
                  <a:solidFill>
                    <a:srgbClr val="FFFFFF"/>
                  </a:solidFill>
                  <a:latin typeface="Aptos" pitchFamily="34" charset="0"/>
                  <a:ea typeface="Aptos" pitchFamily="34" charset="-122"/>
                  <a:cs typeface="Aptos" pitchFamily="34" charset="-120"/>
                </a:rPr>
                <a:t>&gt; 98%</a:t>
              </a:r>
              <a:endParaRPr lang="en-US" sz="2150" dirty="0">
                <a:solidFill>
                  <a:prstClr val="black"/>
                </a:solidFill>
                <a:latin typeface="Aptos"/>
              </a:endParaRPr>
            </a:p>
          </p:txBody>
        </p:sp>
        <p:sp>
          <p:nvSpPr>
            <p:cNvPr id="70" name="Text 37">
              <a:extLst>
                <a:ext uri="{FF2B5EF4-FFF2-40B4-BE49-F238E27FC236}">
                  <a16:creationId xmlns:a16="http://schemas.microsoft.com/office/drawing/2014/main" id="{B8DE7710-7EA1-1B41-7FD8-6933493BF95A}"/>
                </a:ext>
              </a:extLst>
            </p:cNvPr>
            <p:cNvSpPr/>
            <p:nvPr/>
          </p:nvSpPr>
          <p:spPr>
            <a:xfrm>
              <a:off x="6803136" y="3968496"/>
              <a:ext cx="1664208" cy="274320"/>
            </a:xfrm>
            <a:prstGeom prst="rect">
              <a:avLst/>
            </a:prstGeom>
            <a:noFill/>
            <a:ln/>
          </p:spPr>
          <p:txBody>
            <a:bodyPr wrap="square" lIns="0" tIns="0" rIns="0" bIns="0" rtlCol="0" anchor="ctr"/>
            <a:lstStyle/>
            <a:p>
              <a:r>
                <a:rPr lang="en-US" sz="1100" dirty="0">
                  <a:solidFill>
                    <a:srgbClr val="D3DEE9"/>
                  </a:solidFill>
                  <a:latin typeface="Aptos" pitchFamily="34" charset="0"/>
                  <a:ea typeface="Aptos" pitchFamily="34" charset="-122"/>
                  <a:cs typeface="Aptos" pitchFamily="34" charset="-120"/>
                </a:rPr>
                <a:t>Confidence threshold before automated entry</a:t>
              </a:r>
              <a:endParaRPr lang="en-US" sz="1100" dirty="0">
                <a:solidFill>
                  <a:prstClr val="black"/>
                </a:solidFill>
                <a:latin typeface="Aptos"/>
              </a:endParaRPr>
            </a:p>
          </p:txBody>
        </p:sp>
        <p:sp>
          <p:nvSpPr>
            <p:cNvPr id="71" name="Shape 38">
              <a:extLst>
                <a:ext uri="{FF2B5EF4-FFF2-40B4-BE49-F238E27FC236}">
                  <a16:creationId xmlns:a16="http://schemas.microsoft.com/office/drawing/2014/main" id="{9DA59E18-20EF-0E7A-A0F4-33927DB5E167}"/>
                </a:ext>
              </a:extLst>
            </p:cNvPr>
            <p:cNvSpPr/>
            <p:nvPr/>
          </p:nvSpPr>
          <p:spPr>
            <a:xfrm>
              <a:off x="8997696" y="3310128"/>
              <a:ext cx="1993392" cy="1042416"/>
            </a:xfrm>
            <a:prstGeom prst="roundRect">
              <a:avLst>
                <a:gd name="adj" fmla="val 12281"/>
              </a:avLst>
            </a:prstGeom>
            <a:solidFill>
              <a:srgbClr val="132B45">
                <a:alpha val="88000"/>
              </a:srgbClr>
            </a:solidFill>
            <a:ln w="12700">
              <a:solidFill>
                <a:srgbClr val="8D7CFF"/>
              </a:solidFill>
              <a:prstDash val="solid"/>
            </a:ln>
          </p:spPr>
          <p:txBody>
            <a:bodyPr/>
            <a:lstStyle/>
            <a:p>
              <a:endParaRPr lang="en-ZM">
                <a:solidFill>
                  <a:prstClr val="black"/>
                </a:solidFill>
                <a:latin typeface="Aptos"/>
              </a:endParaRPr>
            </a:p>
          </p:txBody>
        </p:sp>
        <p:sp>
          <p:nvSpPr>
            <p:cNvPr id="72" name="Shape 39">
              <a:extLst>
                <a:ext uri="{FF2B5EF4-FFF2-40B4-BE49-F238E27FC236}">
                  <a16:creationId xmlns:a16="http://schemas.microsoft.com/office/drawing/2014/main" id="{DBF6C615-24A3-85EE-D4F3-BF4B18984B23}"/>
                </a:ext>
              </a:extLst>
            </p:cNvPr>
            <p:cNvSpPr/>
            <p:nvPr/>
          </p:nvSpPr>
          <p:spPr>
            <a:xfrm>
              <a:off x="9107424" y="3401568"/>
              <a:ext cx="1773936" cy="64008"/>
            </a:xfrm>
            <a:prstGeom prst="roundRect">
              <a:avLst>
                <a:gd name="adj" fmla="val 50000"/>
              </a:avLst>
            </a:prstGeom>
            <a:solidFill>
              <a:srgbClr val="8D7CFF"/>
            </a:solidFill>
            <a:ln w="12700">
              <a:solidFill>
                <a:srgbClr val="8D7CFF">
                  <a:alpha val="0"/>
                </a:srgbClr>
              </a:solidFill>
              <a:prstDash val="solid"/>
            </a:ln>
          </p:spPr>
          <p:txBody>
            <a:bodyPr/>
            <a:lstStyle/>
            <a:p>
              <a:endParaRPr lang="en-ZM">
                <a:solidFill>
                  <a:prstClr val="black"/>
                </a:solidFill>
                <a:latin typeface="Aptos"/>
              </a:endParaRPr>
            </a:p>
          </p:txBody>
        </p:sp>
        <p:sp>
          <p:nvSpPr>
            <p:cNvPr id="73" name="Text 40">
              <a:extLst>
                <a:ext uri="{FF2B5EF4-FFF2-40B4-BE49-F238E27FC236}">
                  <a16:creationId xmlns:a16="http://schemas.microsoft.com/office/drawing/2014/main" id="{2B0AF502-370F-7DCB-74DF-1BD82F533910}"/>
                </a:ext>
              </a:extLst>
            </p:cNvPr>
            <p:cNvSpPr/>
            <p:nvPr/>
          </p:nvSpPr>
          <p:spPr>
            <a:xfrm>
              <a:off x="9162288" y="3547872"/>
              <a:ext cx="1664208" cy="329184"/>
            </a:xfrm>
            <a:prstGeom prst="rect">
              <a:avLst/>
            </a:prstGeom>
            <a:noFill/>
            <a:ln/>
          </p:spPr>
          <p:txBody>
            <a:bodyPr wrap="square" lIns="0" tIns="0" rIns="0" bIns="0" rtlCol="0" anchor="ctr"/>
            <a:lstStyle/>
            <a:p>
              <a:r>
                <a:rPr lang="en-US" sz="2150" b="1" dirty="0">
                  <a:solidFill>
                    <a:srgbClr val="FFFFFF"/>
                  </a:solidFill>
                  <a:latin typeface="Aptos" pitchFamily="34" charset="0"/>
                  <a:ea typeface="Aptos" pitchFamily="34" charset="-122"/>
                  <a:cs typeface="Aptos" pitchFamily="34" charset="-120"/>
                </a:rPr>
                <a:t>99.97%</a:t>
              </a:r>
              <a:endParaRPr lang="en-US" sz="2150" dirty="0">
                <a:solidFill>
                  <a:prstClr val="black"/>
                </a:solidFill>
                <a:latin typeface="Aptos"/>
              </a:endParaRPr>
            </a:p>
          </p:txBody>
        </p:sp>
        <p:sp>
          <p:nvSpPr>
            <p:cNvPr id="74" name="Text 41">
              <a:extLst>
                <a:ext uri="{FF2B5EF4-FFF2-40B4-BE49-F238E27FC236}">
                  <a16:creationId xmlns:a16="http://schemas.microsoft.com/office/drawing/2014/main" id="{A36A8188-7532-7E2B-747F-4B74C42A6DEB}"/>
                </a:ext>
              </a:extLst>
            </p:cNvPr>
            <p:cNvSpPr/>
            <p:nvPr/>
          </p:nvSpPr>
          <p:spPr>
            <a:xfrm>
              <a:off x="9162288" y="3968496"/>
              <a:ext cx="1664208" cy="274320"/>
            </a:xfrm>
            <a:prstGeom prst="rect">
              <a:avLst/>
            </a:prstGeom>
            <a:noFill/>
            <a:ln/>
          </p:spPr>
          <p:txBody>
            <a:bodyPr wrap="square" lIns="0" tIns="0" rIns="0" bIns="0" rtlCol="0" anchor="ctr"/>
            <a:lstStyle/>
            <a:p>
              <a:r>
                <a:rPr lang="en-US" sz="1100" dirty="0">
                  <a:solidFill>
                    <a:srgbClr val="D3DEE9"/>
                  </a:solidFill>
                  <a:latin typeface="Aptos" pitchFamily="34" charset="0"/>
                  <a:ea typeface="Aptos" pitchFamily="34" charset="-122"/>
                  <a:cs typeface="Aptos" pitchFamily="34" charset="-120"/>
                </a:rPr>
                <a:t>Accuracy for validated transactions</a:t>
              </a:r>
              <a:endParaRPr lang="en-US" sz="1100" dirty="0">
                <a:solidFill>
                  <a:prstClr val="black"/>
                </a:solidFill>
                <a:latin typeface="Aptos"/>
              </a:endParaRPr>
            </a:p>
          </p:txBody>
        </p:sp>
        <p:sp>
          <p:nvSpPr>
            <p:cNvPr id="75" name="Shape 42">
              <a:extLst>
                <a:ext uri="{FF2B5EF4-FFF2-40B4-BE49-F238E27FC236}">
                  <a16:creationId xmlns:a16="http://schemas.microsoft.com/office/drawing/2014/main" id="{E8E8E049-9D93-0BEA-28A4-BA023A595CAF}"/>
                </a:ext>
              </a:extLst>
            </p:cNvPr>
            <p:cNvSpPr/>
            <p:nvPr/>
          </p:nvSpPr>
          <p:spPr>
            <a:xfrm>
              <a:off x="6638544" y="4645152"/>
              <a:ext cx="4352544" cy="804672"/>
            </a:xfrm>
            <a:prstGeom prst="roundRect">
              <a:avLst>
                <a:gd name="adj" fmla="val 15909"/>
              </a:avLst>
            </a:prstGeom>
            <a:solidFill>
              <a:srgbClr val="1A3654"/>
            </a:solidFill>
            <a:ln w="12700">
              <a:solidFill>
                <a:srgbClr val="1A3654"/>
              </a:solidFill>
              <a:prstDash val="solid"/>
            </a:ln>
          </p:spPr>
          <p:txBody>
            <a:bodyPr/>
            <a:lstStyle/>
            <a:p>
              <a:endParaRPr lang="en-ZM">
                <a:solidFill>
                  <a:prstClr val="black"/>
                </a:solidFill>
                <a:latin typeface="Aptos"/>
              </a:endParaRPr>
            </a:p>
          </p:txBody>
        </p:sp>
        <p:sp>
          <p:nvSpPr>
            <p:cNvPr id="76" name="Text 43">
              <a:extLst>
                <a:ext uri="{FF2B5EF4-FFF2-40B4-BE49-F238E27FC236}">
                  <a16:creationId xmlns:a16="http://schemas.microsoft.com/office/drawing/2014/main" id="{09F06400-3AEE-FE64-32B9-1A519672E7A6}"/>
                </a:ext>
              </a:extLst>
            </p:cNvPr>
            <p:cNvSpPr/>
            <p:nvPr/>
          </p:nvSpPr>
          <p:spPr>
            <a:xfrm>
              <a:off x="6894576" y="4901184"/>
              <a:ext cx="3822192" cy="201168"/>
            </a:xfrm>
            <a:prstGeom prst="rect">
              <a:avLst/>
            </a:prstGeom>
            <a:noFill/>
            <a:ln/>
          </p:spPr>
          <p:txBody>
            <a:bodyPr wrap="square" lIns="0" tIns="0" rIns="0" bIns="0" rtlCol="0" anchor="ctr"/>
            <a:lstStyle/>
            <a:p>
              <a:r>
                <a:rPr lang="en-US" sz="1280" b="1" dirty="0">
                  <a:solidFill>
                    <a:srgbClr val="FFFFFF"/>
                  </a:solidFill>
                  <a:latin typeface="Aptos"/>
                </a:rPr>
                <a:t>Operational effect: reduced manual data-entry workload and fewer readback-related errors.</a:t>
              </a:r>
              <a:endParaRPr lang="en-US" sz="1280" dirty="0">
                <a:solidFill>
                  <a:prstClr val="black"/>
                </a:solidFill>
                <a:latin typeface="Aptos"/>
              </a:endParaRPr>
            </a:p>
          </p:txBody>
        </p:sp>
      </p:grpSp>
      <p:pic>
        <p:nvPicPr>
          <p:cNvPr id="77" name="Picture 76">
            <a:extLst>
              <a:ext uri="{FF2B5EF4-FFF2-40B4-BE49-F238E27FC236}">
                <a16:creationId xmlns:a16="http://schemas.microsoft.com/office/drawing/2014/main" id="{EDF99458-5155-B710-F0C6-1909CF43E73E}"/>
              </a:ext>
            </a:extLst>
          </p:cNvPr>
          <p:cNvPicPr>
            <a:picLocks noChangeAspect="1"/>
          </p:cNvPicPr>
          <p:nvPr/>
        </p:nvPicPr>
        <p:blipFill>
          <a:blip r:embed="rId3"/>
          <a:stretch>
            <a:fillRect/>
          </a:stretch>
        </p:blipFill>
        <p:spPr>
          <a:xfrm>
            <a:off x="21118" y="6214680"/>
            <a:ext cx="688908" cy="707197"/>
          </a:xfrm>
          <a:prstGeom prst="rect">
            <a:avLst/>
          </a:prstGeom>
        </p:spPr>
      </p:pic>
    </p:spTree>
    <p:extLst>
      <p:ext uri="{BB962C8B-B14F-4D97-AF65-F5344CB8AC3E}">
        <p14:creationId xmlns:p14="http://schemas.microsoft.com/office/powerpoint/2010/main" val="799936517"/>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31FCF0-173D-9A30-B338-F9C9F06C469D}"/>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E6428EC-F796-7E24-3966-E952A0FF3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865C49F-7EC0-3D0F-F745-EBE2D858C8B4}"/>
              </a:ext>
            </a:extLst>
          </p:cNvPr>
          <p:cNvSpPr txBox="1"/>
          <p:nvPr/>
        </p:nvSpPr>
        <p:spPr>
          <a:xfrm>
            <a:off x="481013" y="3752849"/>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9B5466A4-38CB-EB0F-8B76-89574038E4D9}"/>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31DA4589-7CA3-5B1A-BF1B-DC2CD51F50AB}"/>
              </a:ext>
            </a:extLst>
          </p:cNvPr>
          <p:cNvSpPr txBox="1"/>
          <p:nvPr/>
        </p:nvSpPr>
        <p:spPr>
          <a:xfrm>
            <a:off x="304800" y="152400"/>
            <a:ext cx="6781800" cy="984885"/>
          </a:xfrm>
          <a:prstGeom prst="rect">
            <a:avLst/>
          </a:prstGeom>
          <a:noFill/>
        </p:spPr>
        <p:txBody>
          <a:bodyPr wrap="square" rtlCol="0">
            <a:spAutoFit/>
          </a:bodyPr>
          <a:lstStyle/>
          <a:p>
            <a:r>
              <a:rPr kumimoji="0" lang="en-US" sz="2900" b="1" i="0" u="none" strike="noStrike" kern="1200" cap="all" spc="0" normalizeH="0" baseline="0" noProof="0" dirty="0">
                <a:ln>
                  <a:noFill/>
                </a:ln>
                <a:solidFill>
                  <a:prstClr val="white"/>
                </a:solidFill>
                <a:effectLst/>
                <a:uLnTx/>
                <a:uFillTx/>
                <a:latin typeface="Gill Sans MT" panose="020B0502020104020203"/>
                <a:ea typeface="+mj-ea"/>
                <a:cs typeface="+mj-cs"/>
              </a:rPr>
              <a:t>Why AI in Air Traffic Management</a:t>
            </a:r>
            <a:endParaRPr lang="en-ZM" dirty="0"/>
          </a:p>
        </p:txBody>
      </p:sp>
      <p:sp>
        <p:nvSpPr>
          <p:cNvPr id="9" name="TextBox 8">
            <a:extLst>
              <a:ext uri="{FF2B5EF4-FFF2-40B4-BE49-F238E27FC236}">
                <a16:creationId xmlns:a16="http://schemas.microsoft.com/office/drawing/2014/main" id="{B4C0DD42-15C3-F1E2-17E0-E0F65AD688BF}"/>
              </a:ext>
            </a:extLst>
          </p:cNvPr>
          <p:cNvSpPr txBox="1"/>
          <p:nvPr/>
        </p:nvSpPr>
        <p:spPr>
          <a:xfrm>
            <a:off x="76200" y="152400"/>
            <a:ext cx="6781800" cy="584775"/>
          </a:xfrm>
          <a:prstGeom prst="rect">
            <a:avLst/>
          </a:prstGeom>
          <a:noFill/>
        </p:spPr>
        <p:txBody>
          <a:bodyPr wrap="square" rtlCol="0">
            <a:spAutoFit/>
          </a:bodyPr>
          <a:lstStyle/>
          <a:p>
            <a:r>
              <a:rPr lang="en-US" sz="3200" dirty="0">
                <a:solidFill>
                  <a:srgbClr val="00B050"/>
                </a:solidFill>
                <a:latin typeface="Arial" panose="020B0604020202020204" pitchFamily="34" charset="0"/>
                <a:cs typeface="Arial" panose="020B0604020202020204" pitchFamily="34" charset="0"/>
              </a:rPr>
              <a:t>What Slows Adoption?</a:t>
            </a:r>
          </a:p>
        </p:txBody>
      </p:sp>
      <p:sp>
        <p:nvSpPr>
          <p:cNvPr id="10" name="Shape 6">
            <a:extLst>
              <a:ext uri="{FF2B5EF4-FFF2-40B4-BE49-F238E27FC236}">
                <a16:creationId xmlns:a16="http://schemas.microsoft.com/office/drawing/2014/main" id="{3A0E6EBF-925D-9147-1D1E-460C25B7E4CB}"/>
              </a:ext>
            </a:extLst>
          </p:cNvPr>
          <p:cNvSpPr/>
          <p:nvPr/>
        </p:nvSpPr>
        <p:spPr>
          <a:xfrm>
            <a:off x="749808" y="1298448"/>
            <a:ext cx="10698480" cy="731520"/>
          </a:xfrm>
          <a:prstGeom prst="roundRect">
            <a:avLst>
              <a:gd name="adj" fmla="val 23333"/>
            </a:avLst>
          </a:prstGeom>
          <a:solidFill>
            <a:srgbClr val="1C3654"/>
          </a:solidFill>
          <a:ln w="12700">
            <a:solidFill>
              <a:srgbClr val="1C3654"/>
            </a:solidFill>
            <a:prstDash val="solid"/>
          </a:ln>
        </p:spPr>
        <p:txBody>
          <a:bodyPr/>
          <a:lstStyle/>
          <a:p>
            <a:endParaRPr lang="en-ZM" sz="2000" dirty="0">
              <a:latin typeface="Arial" panose="020B0604020202020204" pitchFamily="34" charset="0"/>
              <a:cs typeface="Arial" panose="020B0604020202020204" pitchFamily="34" charset="0"/>
            </a:endParaRPr>
          </a:p>
        </p:txBody>
      </p:sp>
      <p:sp>
        <p:nvSpPr>
          <p:cNvPr id="11" name="Text 7">
            <a:extLst>
              <a:ext uri="{FF2B5EF4-FFF2-40B4-BE49-F238E27FC236}">
                <a16:creationId xmlns:a16="http://schemas.microsoft.com/office/drawing/2014/main" id="{5B741C70-A354-2E13-0EED-0142C3D5D92E}"/>
              </a:ext>
            </a:extLst>
          </p:cNvPr>
          <p:cNvSpPr/>
          <p:nvPr/>
        </p:nvSpPr>
        <p:spPr>
          <a:xfrm>
            <a:off x="950976" y="1499616"/>
            <a:ext cx="10277856" cy="438912"/>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cs typeface="Arial" panose="020B0604020202020204" pitchFamily="34" charset="0"/>
              </a:rPr>
              <a:t>These</a:t>
            </a:r>
            <a:r>
              <a:rPr lang="en-US" b="1" dirty="0">
                <a:solidFill>
                  <a:srgbClr val="FFFFFF"/>
                </a:solidFill>
              </a:rPr>
              <a:t> are deployment barriers and not evidence that AI has no value. They define the conditions under which it must be trusted</a:t>
            </a:r>
            <a:r>
              <a:rPr lang="en-US" sz="1200" b="1" dirty="0">
                <a:solidFill>
                  <a:srgbClr val="FFFFFF"/>
                </a:solidFill>
              </a:rPr>
              <a:t>.</a:t>
            </a:r>
            <a:endParaRPr lang="en-US" sz="1200" dirty="0"/>
          </a:p>
        </p:txBody>
      </p:sp>
      <p:sp>
        <p:nvSpPr>
          <p:cNvPr id="12" name="Shape 8">
            <a:extLst>
              <a:ext uri="{FF2B5EF4-FFF2-40B4-BE49-F238E27FC236}">
                <a16:creationId xmlns:a16="http://schemas.microsoft.com/office/drawing/2014/main" id="{461F184A-0C09-675D-9D80-FE5ED2CE8718}"/>
              </a:ext>
            </a:extLst>
          </p:cNvPr>
          <p:cNvSpPr/>
          <p:nvPr/>
        </p:nvSpPr>
        <p:spPr>
          <a:xfrm>
            <a:off x="804672" y="2359152"/>
            <a:ext cx="5157216" cy="1572768"/>
          </a:xfrm>
          <a:prstGeom prst="roundRect">
            <a:avLst>
              <a:gd name="adj" fmla="val 8140"/>
            </a:avLst>
          </a:prstGeom>
          <a:solidFill>
            <a:srgbClr val="132B45">
              <a:alpha val="90000"/>
            </a:srgbClr>
          </a:solidFill>
          <a:ln w="12700">
            <a:solidFill>
              <a:srgbClr val="FFB347"/>
            </a:solidFill>
            <a:prstDash val="solid"/>
          </a:ln>
        </p:spPr>
        <p:txBody>
          <a:bodyPr/>
          <a:lstStyle/>
          <a:p>
            <a:endParaRPr lang="en-ZM"/>
          </a:p>
        </p:txBody>
      </p:sp>
      <p:sp>
        <p:nvSpPr>
          <p:cNvPr id="13" name="Shape 9">
            <a:extLst>
              <a:ext uri="{FF2B5EF4-FFF2-40B4-BE49-F238E27FC236}">
                <a16:creationId xmlns:a16="http://schemas.microsoft.com/office/drawing/2014/main" id="{5234B0F2-3B18-4C68-D57C-A6F79446E9D9}"/>
              </a:ext>
            </a:extLst>
          </p:cNvPr>
          <p:cNvSpPr/>
          <p:nvPr/>
        </p:nvSpPr>
        <p:spPr>
          <a:xfrm>
            <a:off x="804672" y="2359152"/>
            <a:ext cx="146304" cy="1572768"/>
          </a:xfrm>
          <a:prstGeom prst="rect">
            <a:avLst/>
          </a:prstGeom>
          <a:solidFill>
            <a:srgbClr val="FFB347"/>
          </a:solidFill>
          <a:ln w="12700">
            <a:solidFill>
              <a:srgbClr val="FFB347">
                <a:alpha val="0"/>
              </a:srgbClr>
            </a:solidFill>
            <a:prstDash val="solid"/>
          </a:ln>
        </p:spPr>
        <p:txBody>
          <a:bodyPr/>
          <a:lstStyle/>
          <a:p>
            <a:endParaRPr lang="en-ZM"/>
          </a:p>
        </p:txBody>
      </p:sp>
      <p:sp>
        <p:nvSpPr>
          <p:cNvPr id="14" name="Shape 10">
            <a:extLst>
              <a:ext uri="{FF2B5EF4-FFF2-40B4-BE49-F238E27FC236}">
                <a16:creationId xmlns:a16="http://schemas.microsoft.com/office/drawing/2014/main" id="{F0B75F93-F9AE-6D9F-1610-0F4C4DD5C7CA}"/>
              </a:ext>
            </a:extLst>
          </p:cNvPr>
          <p:cNvSpPr/>
          <p:nvPr/>
        </p:nvSpPr>
        <p:spPr>
          <a:xfrm>
            <a:off x="1060704" y="2596896"/>
            <a:ext cx="365760" cy="365760"/>
          </a:xfrm>
          <a:prstGeom prst="ellipse">
            <a:avLst/>
          </a:prstGeom>
          <a:solidFill>
            <a:srgbClr val="FFB347"/>
          </a:solidFill>
          <a:ln w="12700">
            <a:solidFill>
              <a:srgbClr val="FFB347"/>
            </a:solidFill>
            <a:prstDash val="solid"/>
          </a:ln>
        </p:spPr>
        <p:txBody>
          <a:bodyPr/>
          <a:lstStyle/>
          <a:p>
            <a:endParaRPr lang="en-ZM"/>
          </a:p>
        </p:txBody>
      </p:sp>
      <p:sp>
        <p:nvSpPr>
          <p:cNvPr id="15" name="Text 11">
            <a:extLst>
              <a:ext uri="{FF2B5EF4-FFF2-40B4-BE49-F238E27FC236}">
                <a16:creationId xmlns:a16="http://schemas.microsoft.com/office/drawing/2014/main" id="{A4432647-9881-DE98-AF78-E756B688F5D1}"/>
              </a:ext>
            </a:extLst>
          </p:cNvPr>
          <p:cNvSpPr/>
          <p:nvPr/>
        </p:nvSpPr>
        <p:spPr>
          <a:xfrm>
            <a:off x="1060704" y="2606040"/>
            <a:ext cx="365760" cy="347472"/>
          </a:xfrm>
          <a:prstGeom prst="rect">
            <a:avLst/>
          </a:prstGeom>
          <a:noFill/>
          <a:ln/>
        </p:spPr>
        <p:txBody>
          <a:bodyPr wrap="square" lIns="0" tIns="0" rIns="0" bIns="0" rtlCol="0" anchor="ctr"/>
          <a:lstStyle/>
          <a:p>
            <a:pPr marL="0" indent="0" algn="ctr">
              <a:buNone/>
            </a:pPr>
            <a:r>
              <a:rPr lang="en-US" sz="1120" b="1" dirty="0">
                <a:solidFill>
                  <a:srgbClr val="FFFFFF"/>
                </a:solidFill>
                <a:latin typeface="Aptos" pitchFamily="34" charset="0"/>
                <a:ea typeface="Aptos" pitchFamily="34" charset="-122"/>
                <a:cs typeface="Aptos" pitchFamily="34" charset="-120"/>
              </a:rPr>
              <a:t>1</a:t>
            </a:r>
            <a:endParaRPr lang="en-US" sz="1120" dirty="0"/>
          </a:p>
        </p:txBody>
      </p:sp>
      <p:sp>
        <p:nvSpPr>
          <p:cNvPr id="16" name="Text 12">
            <a:extLst>
              <a:ext uri="{FF2B5EF4-FFF2-40B4-BE49-F238E27FC236}">
                <a16:creationId xmlns:a16="http://schemas.microsoft.com/office/drawing/2014/main" id="{F2A7141B-5DCD-86C5-3D5E-E935A452993B}"/>
              </a:ext>
            </a:extLst>
          </p:cNvPr>
          <p:cNvSpPr/>
          <p:nvPr/>
        </p:nvSpPr>
        <p:spPr>
          <a:xfrm>
            <a:off x="1554480" y="2578608"/>
            <a:ext cx="4078224" cy="201168"/>
          </a:xfrm>
          <a:prstGeom prst="rect">
            <a:avLst/>
          </a:prstGeom>
          <a:noFill/>
          <a:ln/>
        </p:spPr>
        <p:txBody>
          <a:bodyPr wrap="square" lIns="0" tIns="0" rIns="0" bIns="0" rtlCol="0" anchor="ctr"/>
          <a:lstStyle/>
          <a:p>
            <a:pPr marL="0" indent="0">
              <a:buNone/>
            </a:pPr>
            <a:r>
              <a:rPr lang="en-US" sz="1710" b="1" dirty="0">
                <a:solidFill>
                  <a:srgbClr val="FFFFFF"/>
                </a:solidFill>
              </a:rPr>
              <a:t>Certification &amp; </a:t>
            </a:r>
            <a:r>
              <a:rPr lang="en-US" sz="2000" b="1" dirty="0">
                <a:solidFill>
                  <a:srgbClr val="FFFFFF"/>
                </a:solidFill>
                <a:latin typeface="Arial" panose="020B0604020202020204" pitchFamily="34" charset="0"/>
                <a:cs typeface="Arial" panose="020B0604020202020204" pitchFamily="34" charset="0"/>
              </a:rPr>
              <a:t>deterministic</a:t>
            </a:r>
            <a:r>
              <a:rPr lang="en-US" sz="1710" b="1" dirty="0">
                <a:solidFill>
                  <a:srgbClr val="FFFFFF"/>
                </a:solidFill>
              </a:rPr>
              <a:t> behavior</a:t>
            </a:r>
            <a:endParaRPr lang="en-US" sz="1710" dirty="0"/>
          </a:p>
        </p:txBody>
      </p:sp>
      <p:sp>
        <p:nvSpPr>
          <p:cNvPr id="18" name="Text 13">
            <a:extLst>
              <a:ext uri="{FF2B5EF4-FFF2-40B4-BE49-F238E27FC236}">
                <a16:creationId xmlns:a16="http://schemas.microsoft.com/office/drawing/2014/main" id="{853602BF-26A6-DAB7-896A-5F07169D5A45}"/>
              </a:ext>
            </a:extLst>
          </p:cNvPr>
          <p:cNvSpPr/>
          <p:nvPr/>
        </p:nvSpPr>
        <p:spPr>
          <a:xfrm>
            <a:off x="1274635" y="2926079"/>
            <a:ext cx="4449509" cy="826769"/>
          </a:xfrm>
          <a:prstGeom prst="rect">
            <a:avLst/>
          </a:prstGeom>
          <a:noFill/>
          <a:ln/>
        </p:spPr>
        <p:txBody>
          <a:bodyPr wrap="square" lIns="0" tIns="0" rIns="0" bIns="0" rtlCol="0" anchor="ctr"/>
          <a:lstStyle/>
          <a:p>
            <a:pPr marL="0" indent="0" algn="ctr">
              <a:buNone/>
            </a:pPr>
            <a:r>
              <a:rPr lang="en-US" sz="1600" dirty="0">
                <a:solidFill>
                  <a:schemeClr val="bg1"/>
                </a:solidFill>
                <a:latin typeface="Arial" panose="020B0604020202020204" pitchFamily="34" charset="0"/>
                <a:cs typeface="Arial" panose="020B0604020202020204" pitchFamily="34" charset="0"/>
              </a:rPr>
              <a:t>In a safety critical environment, AI must support predictable, explainable, and certifiable behavior not just high average accuracy.</a:t>
            </a:r>
          </a:p>
        </p:txBody>
      </p:sp>
      <p:sp>
        <p:nvSpPr>
          <p:cNvPr id="19" name="Shape 14">
            <a:extLst>
              <a:ext uri="{FF2B5EF4-FFF2-40B4-BE49-F238E27FC236}">
                <a16:creationId xmlns:a16="http://schemas.microsoft.com/office/drawing/2014/main" id="{C377BAF0-28C2-D0C9-E3E8-28D128AFA7A0}"/>
              </a:ext>
            </a:extLst>
          </p:cNvPr>
          <p:cNvSpPr/>
          <p:nvPr/>
        </p:nvSpPr>
        <p:spPr>
          <a:xfrm>
            <a:off x="6217920" y="2359152"/>
            <a:ext cx="5157216" cy="1572768"/>
          </a:xfrm>
          <a:prstGeom prst="roundRect">
            <a:avLst>
              <a:gd name="adj" fmla="val 8140"/>
            </a:avLst>
          </a:prstGeom>
          <a:solidFill>
            <a:srgbClr val="132B45">
              <a:alpha val="90000"/>
            </a:srgbClr>
          </a:solidFill>
          <a:ln w="12700">
            <a:solidFill>
              <a:srgbClr val="FF6B6B"/>
            </a:solidFill>
            <a:prstDash val="solid"/>
          </a:ln>
        </p:spPr>
        <p:txBody>
          <a:bodyPr/>
          <a:lstStyle/>
          <a:p>
            <a:endParaRPr lang="en-ZM"/>
          </a:p>
        </p:txBody>
      </p:sp>
      <p:sp>
        <p:nvSpPr>
          <p:cNvPr id="20" name="Shape 15">
            <a:extLst>
              <a:ext uri="{FF2B5EF4-FFF2-40B4-BE49-F238E27FC236}">
                <a16:creationId xmlns:a16="http://schemas.microsoft.com/office/drawing/2014/main" id="{605AE366-3702-BC2B-839A-EC7F2ED972B2}"/>
              </a:ext>
            </a:extLst>
          </p:cNvPr>
          <p:cNvSpPr/>
          <p:nvPr/>
        </p:nvSpPr>
        <p:spPr>
          <a:xfrm>
            <a:off x="6217920" y="2359152"/>
            <a:ext cx="146304" cy="1572768"/>
          </a:xfrm>
          <a:prstGeom prst="rect">
            <a:avLst/>
          </a:prstGeom>
          <a:solidFill>
            <a:srgbClr val="FF6B6B"/>
          </a:solidFill>
          <a:ln w="12700">
            <a:solidFill>
              <a:srgbClr val="FF6B6B">
                <a:alpha val="0"/>
              </a:srgbClr>
            </a:solidFill>
            <a:prstDash val="solid"/>
          </a:ln>
        </p:spPr>
        <p:txBody>
          <a:bodyPr/>
          <a:lstStyle/>
          <a:p>
            <a:endParaRPr lang="en-ZM"/>
          </a:p>
        </p:txBody>
      </p:sp>
      <p:sp>
        <p:nvSpPr>
          <p:cNvPr id="21" name="Shape 16">
            <a:extLst>
              <a:ext uri="{FF2B5EF4-FFF2-40B4-BE49-F238E27FC236}">
                <a16:creationId xmlns:a16="http://schemas.microsoft.com/office/drawing/2014/main" id="{E8C31F49-2064-D1FB-9AB5-0DEB7B9E2A10}"/>
              </a:ext>
            </a:extLst>
          </p:cNvPr>
          <p:cNvSpPr/>
          <p:nvPr/>
        </p:nvSpPr>
        <p:spPr>
          <a:xfrm>
            <a:off x="6473952" y="2596896"/>
            <a:ext cx="365760" cy="365760"/>
          </a:xfrm>
          <a:prstGeom prst="ellipse">
            <a:avLst/>
          </a:prstGeom>
          <a:solidFill>
            <a:srgbClr val="FF6B6B"/>
          </a:solidFill>
          <a:ln w="12700">
            <a:solidFill>
              <a:srgbClr val="FF6B6B"/>
            </a:solidFill>
            <a:prstDash val="solid"/>
          </a:ln>
        </p:spPr>
        <p:txBody>
          <a:bodyPr/>
          <a:lstStyle/>
          <a:p>
            <a:endParaRPr lang="en-ZM"/>
          </a:p>
        </p:txBody>
      </p:sp>
      <p:sp>
        <p:nvSpPr>
          <p:cNvPr id="22" name="Text 17">
            <a:extLst>
              <a:ext uri="{FF2B5EF4-FFF2-40B4-BE49-F238E27FC236}">
                <a16:creationId xmlns:a16="http://schemas.microsoft.com/office/drawing/2014/main" id="{A5C568E8-7953-B60F-2447-06C5E617F1A4}"/>
              </a:ext>
            </a:extLst>
          </p:cNvPr>
          <p:cNvSpPr/>
          <p:nvPr/>
        </p:nvSpPr>
        <p:spPr>
          <a:xfrm>
            <a:off x="6473952" y="2606040"/>
            <a:ext cx="365760" cy="347472"/>
          </a:xfrm>
          <a:prstGeom prst="rect">
            <a:avLst/>
          </a:prstGeom>
          <a:noFill/>
          <a:ln/>
        </p:spPr>
        <p:txBody>
          <a:bodyPr wrap="square" lIns="0" tIns="0" rIns="0" bIns="0" rtlCol="0" anchor="ctr"/>
          <a:lstStyle/>
          <a:p>
            <a:pPr marL="0" indent="0" algn="ctr">
              <a:buNone/>
            </a:pPr>
            <a:r>
              <a:rPr lang="en-US" sz="1120" b="1" dirty="0">
                <a:solidFill>
                  <a:srgbClr val="FFFFFF"/>
                </a:solidFill>
                <a:latin typeface="Aptos" pitchFamily="34" charset="0"/>
                <a:ea typeface="Aptos" pitchFamily="34" charset="-122"/>
                <a:cs typeface="Aptos" pitchFamily="34" charset="-120"/>
              </a:rPr>
              <a:t>2</a:t>
            </a:r>
            <a:endParaRPr lang="en-US" sz="1120" dirty="0"/>
          </a:p>
        </p:txBody>
      </p:sp>
      <p:sp>
        <p:nvSpPr>
          <p:cNvPr id="23" name="Text 18">
            <a:extLst>
              <a:ext uri="{FF2B5EF4-FFF2-40B4-BE49-F238E27FC236}">
                <a16:creationId xmlns:a16="http://schemas.microsoft.com/office/drawing/2014/main" id="{071FF847-800F-4BA6-36F7-186400194B48}"/>
              </a:ext>
            </a:extLst>
          </p:cNvPr>
          <p:cNvSpPr/>
          <p:nvPr/>
        </p:nvSpPr>
        <p:spPr>
          <a:xfrm>
            <a:off x="6967728" y="2578608"/>
            <a:ext cx="4078224" cy="201168"/>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cs typeface="Arial" panose="020B0604020202020204" pitchFamily="34" charset="0"/>
              </a:rPr>
              <a:t>Cybersecurity</a:t>
            </a:r>
            <a:endParaRPr lang="en-US" sz="2000" dirty="0">
              <a:latin typeface="Arial" panose="020B0604020202020204" pitchFamily="34" charset="0"/>
              <a:cs typeface="Arial" panose="020B0604020202020204" pitchFamily="34" charset="0"/>
            </a:endParaRPr>
          </a:p>
        </p:txBody>
      </p:sp>
      <p:sp>
        <p:nvSpPr>
          <p:cNvPr id="24" name="Text 19">
            <a:extLst>
              <a:ext uri="{FF2B5EF4-FFF2-40B4-BE49-F238E27FC236}">
                <a16:creationId xmlns:a16="http://schemas.microsoft.com/office/drawing/2014/main" id="{9F6B3387-6316-92B9-7CB0-DFE6E668994A}"/>
              </a:ext>
            </a:extLst>
          </p:cNvPr>
          <p:cNvSpPr/>
          <p:nvPr/>
        </p:nvSpPr>
        <p:spPr>
          <a:xfrm>
            <a:off x="6766561" y="2977896"/>
            <a:ext cx="4370831" cy="774952"/>
          </a:xfrm>
          <a:prstGeom prst="rect">
            <a:avLst/>
          </a:prstGeom>
          <a:noFill/>
          <a:ln/>
        </p:spPr>
        <p:txBody>
          <a:bodyPr wrap="square" lIns="0" tIns="0" rIns="0" bIns="0" rtlCol="0" anchor="ctr"/>
          <a:lstStyle/>
          <a:p>
            <a:pPr marL="0" indent="0" algn="ctr">
              <a:buNone/>
            </a:pPr>
            <a:r>
              <a:rPr lang="en-US" dirty="0">
                <a:solidFill>
                  <a:schemeClr val="bg1"/>
                </a:solidFill>
                <a:latin typeface="Arial" panose="020B0604020202020204" pitchFamily="34" charset="0"/>
                <a:cs typeface="Arial" panose="020B0604020202020204" pitchFamily="34" charset="0"/>
              </a:rPr>
              <a:t>Expanded connectivity, adversarial inputs, and data poisoning risk widen the attack surface for ATM infrastructure.</a:t>
            </a:r>
          </a:p>
        </p:txBody>
      </p:sp>
      <p:sp>
        <p:nvSpPr>
          <p:cNvPr id="25" name="Shape 20">
            <a:extLst>
              <a:ext uri="{FF2B5EF4-FFF2-40B4-BE49-F238E27FC236}">
                <a16:creationId xmlns:a16="http://schemas.microsoft.com/office/drawing/2014/main" id="{7FC4C1F4-9595-AB0C-3A0C-233DB912A6DC}"/>
              </a:ext>
            </a:extLst>
          </p:cNvPr>
          <p:cNvSpPr/>
          <p:nvPr/>
        </p:nvSpPr>
        <p:spPr>
          <a:xfrm>
            <a:off x="804672" y="4224528"/>
            <a:ext cx="5157216" cy="1572768"/>
          </a:xfrm>
          <a:prstGeom prst="roundRect">
            <a:avLst>
              <a:gd name="adj" fmla="val 8140"/>
            </a:avLst>
          </a:prstGeom>
          <a:solidFill>
            <a:srgbClr val="132B45">
              <a:alpha val="90000"/>
            </a:srgbClr>
          </a:solidFill>
          <a:ln w="12700">
            <a:solidFill>
              <a:srgbClr val="27C6F5"/>
            </a:solidFill>
            <a:prstDash val="solid"/>
          </a:ln>
        </p:spPr>
        <p:txBody>
          <a:bodyPr/>
          <a:lstStyle/>
          <a:p>
            <a:endParaRPr lang="en-ZM"/>
          </a:p>
        </p:txBody>
      </p:sp>
      <p:sp>
        <p:nvSpPr>
          <p:cNvPr id="26" name="Shape 21">
            <a:extLst>
              <a:ext uri="{FF2B5EF4-FFF2-40B4-BE49-F238E27FC236}">
                <a16:creationId xmlns:a16="http://schemas.microsoft.com/office/drawing/2014/main" id="{8A4E3F54-AB82-CE87-A24D-438D47FF2153}"/>
              </a:ext>
            </a:extLst>
          </p:cNvPr>
          <p:cNvSpPr/>
          <p:nvPr/>
        </p:nvSpPr>
        <p:spPr>
          <a:xfrm>
            <a:off x="804672" y="4224528"/>
            <a:ext cx="146304" cy="1572768"/>
          </a:xfrm>
          <a:prstGeom prst="rect">
            <a:avLst/>
          </a:prstGeom>
          <a:solidFill>
            <a:srgbClr val="27C6F5"/>
          </a:solidFill>
          <a:ln w="12700">
            <a:solidFill>
              <a:srgbClr val="27C6F5">
                <a:alpha val="0"/>
              </a:srgbClr>
            </a:solidFill>
            <a:prstDash val="solid"/>
          </a:ln>
        </p:spPr>
        <p:txBody>
          <a:bodyPr/>
          <a:lstStyle/>
          <a:p>
            <a:endParaRPr lang="en-ZM"/>
          </a:p>
        </p:txBody>
      </p:sp>
      <p:sp>
        <p:nvSpPr>
          <p:cNvPr id="27" name="Shape 22">
            <a:extLst>
              <a:ext uri="{FF2B5EF4-FFF2-40B4-BE49-F238E27FC236}">
                <a16:creationId xmlns:a16="http://schemas.microsoft.com/office/drawing/2014/main" id="{FD767259-3AED-3E3D-2A46-FF2A3BC3B687}"/>
              </a:ext>
            </a:extLst>
          </p:cNvPr>
          <p:cNvSpPr/>
          <p:nvPr/>
        </p:nvSpPr>
        <p:spPr>
          <a:xfrm>
            <a:off x="1060704" y="4462272"/>
            <a:ext cx="365760" cy="365760"/>
          </a:xfrm>
          <a:prstGeom prst="ellipse">
            <a:avLst/>
          </a:prstGeom>
          <a:solidFill>
            <a:srgbClr val="27C6F5"/>
          </a:solidFill>
          <a:ln w="12700">
            <a:solidFill>
              <a:srgbClr val="27C6F5"/>
            </a:solidFill>
            <a:prstDash val="solid"/>
          </a:ln>
        </p:spPr>
        <p:txBody>
          <a:bodyPr/>
          <a:lstStyle/>
          <a:p>
            <a:endParaRPr lang="en-ZM"/>
          </a:p>
        </p:txBody>
      </p:sp>
      <p:sp>
        <p:nvSpPr>
          <p:cNvPr id="28" name="Text 23">
            <a:extLst>
              <a:ext uri="{FF2B5EF4-FFF2-40B4-BE49-F238E27FC236}">
                <a16:creationId xmlns:a16="http://schemas.microsoft.com/office/drawing/2014/main" id="{7A2345C5-80A4-30BC-F757-0C550A4F289B}"/>
              </a:ext>
            </a:extLst>
          </p:cNvPr>
          <p:cNvSpPr/>
          <p:nvPr/>
        </p:nvSpPr>
        <p:spPr>
          <a:xfrm>
            <a:off x="1060704" y="4471416"/>
            <a:ext cx="365760" cy="347472"/>
          </a:xfrm>
          <a:prstGeom prst="rect">
            <a:avLst/>
          </a:prstGeom>
          <a:noFill/>
          <a:ln/>
        </p:spPr>
        <p:txBody>
          <a:bodyPr wrap="square" lIns="0" tIns="0" rIns="0" bIns="0" rtlCol="0" anchor="ctr"/>
          <a:lstStyle/>
          <a:p>
            <a:pPr marL="0" indent="0" algn="ctr">
              <a:buNone/>
            </a:pPr>
            <a:r>
              <a:rPr lang="en-US" sz="1120" b="1" dirty="0">
                <a:solidFill>
                  <a:srgbClr val="FFFFFF"/>
                </a:solidFill>
                <a:latin typeface="Aptos" pitchFamily="34" charset="0"/>
                <a:ea typeface="Aptos" pitchFamily="34" charset="-122"/>
                <a:cs typeface="Aptos" pitchFamily="34" charset="-120"/>
              </a:rPr>
              <a:t>3</a:t>
            </a:r>
            <a:endParaRPr lang="en-US" sz="1120" dirty="0"/>
          </a:p>
        </p:txBody>
      </p:sp>
      <p:sp>
        <p:nvSpPr>
          <p:cNvPr id="29" name="Text 24">
            <a:extLst>
              <a:ext uri="{FF2B5EF4-FFF2-40B4-BE49-F238E27FC236}">
                <a16:creationId xmlns:a16="http://schemas.microsoft.com/office/drawing/2014/main" id="{CE50818A-FE79-BE7A-922E-4902C92791D0}"/>
              </a:ext>
            </a:extLst>
          </p:cNvPr>
          <p:cNvSpPr/>
          <p:nvPr/>
        </p:nvSpPr>
        <p:spPr>
          <a:xfrm>
            <a:off x="1554479" y="4343400"/>
            <a:ext cx="4169663" cy="201168"/>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cs typeface="Arial" panose="020B0604020202020204" pitchFamily="34" charset="0"/>
              </a:rPr>
              <a:t>Data quality &amp; legacy integration</a:t>
            </a:r>
            <a:endParaRPr lang="en-US" sz="2000" dirty="0">
              <a:latin typeface="Arial" panose="020B0604020202020204" pitchFamily="34" charset="0"/>
              <a:cs typeface="Arial" panose="020B0604020202020204" pitchFamily="34" charset="0"/>
            </a:endParaRPr>
          </a:p>
        </p:txBody>
      </p:sp>
      <p:sp>
        <p:nvSpPr>
          <p:cNvPr id="30" name="Text 25">
            <a:extLst>
              <a:ext uri="{FF2B5EF4-FFF2-40B4-BE49-F238E27FC236}">
                <a16:creationId xmlns:a16="http://schemas.microsoft.com/office/drawing/2014/main" id="{5B9BEFDC-C94C-EA2B-B433-C54978DB7381}"/>
              </a:ext>
            </a:extLst>
          </p:cNvPr>
          <p:cNvSpPr/>
          <p:nvPr/>
        </p:nvSpPr>
        <p:spPr>
          <a:xfrm>
            <a:off x="1207008" y="4959096"/>
            <a:ext cx="4517136" cy="603504"/>
          </a:xfrm>
          <a:prstGeom prst="rect">
            <a:avLst/>
          </a:prstGeom>
          <a:noFill/>
          <a:ln/>
        </p:spPr>
        <p:txBody>
          <a:bodyPr wrap="square" lIns="0" tIns="0" rIns="0" bIns="0" rtlCol="0" anchor="ctr"/>
          <a:lstStyle/>
          <a:p>
            <a:pPr marL="0" indent="0" algn="ctr">
              <a:buNone/>
            </a:pPr>
            <a:r>
              <a:rPr lang="en-US" dirty="0">
                <a:solidFill>
                  <a:schemeClr val="bg1"/>
                </a:solidFill>
                <a:latin typeface="Arial" panose="020B0604020202020204" pitchFamily="34" charset="0"/>
                <a:cs typeface="Arial" panose="020B0604020202020204" pitchFamily="34" charset="0"/>
              </a:rPr>
              <a:t>Robust datasets and seamless interoperability with existing ATM systems remain difficult and expensive to achieve.</a:t>
            </a:r>
          </a:p>
        </p:txBody>
      </p:sp>
      <p:sp>
        <p:nvSpPr>
          <p:cNvPr id="31" name="Shape 26">
            <a:extLst>
              <a:ext uri="{FF2B5EF4-FFF2-40B4-BE49-F238E27FC236}">
                <a16:creationId xmlns:a16="http://schemas.microsoft.com/office/drawing/2014/main" id="{774439EA-0311-E60C-EE7D-8B831C809C35}"/>
              </a:ext>
            </a:extLst>
          </p:cNvPr>
          <p:cNvSpPr/>
          <p:nvPr/>
        </p:nvSpPr>
        <p:spPr>
          <a:xfrm>
            <a:off x="6217920" y="4224528"/>
            <a:ext cx="5157216" cy="1572768"/>
          </a:xfrm>
          <a:prstGeom prst="roundRect">
            <a:avLst>
              <a:gd name="adj" fmla="val 8140"/>
            </a:avLst>
          </a:prstGeom>
          <a:solidFill>
            <a:srgbClr val="132B45">
              <a:alpha val="90000"/>
            </a:srgbClr>
          </a:solidFill>
          <a:ln w="12700">
            <a:solidFill>
              <a:srgbClr val="8D7CFF"/>
            </a:solidFill>
            <a:prstDash val="solid"/>
          </a:ln>
        </p:spPr>
        <p:txBody>
          <a:bodyPr/>
          <a:lstStyle/>
          <a:p>
            <a:endParaRPr lang="en-ZM"/>
          </a:p>
        </p:txBody>
      </p:sp>
      <p:sp>
        <p:nvSpPr>
          <p:cNvPr id="32" name="Shape 27">
            <a:extLst>
              <a:ext uri="{FF2B5EF4-FFF2-40B4-BE49-F238E27FC236}">
                <a16:creationId xmlns:a16="http://schemas.microsoft.com/office/drawing/2014/main" id="{4211235D-8358-507C-D6B0-90120DBF32AD}"/>
              </a:ext>
            </a:extLst>
          </p:cNvPr>
          <p:cNvSpPr/>
          <p:nvPr/>
        </p:nvSpPr>
        <p:spPr>
          <a:xfrm>
            <a:off x="6217920" y="4224528"/>
            <a:ext cx="146304" cy="1572768"/>
          </a:xfrm>
          <a:prstGeom prst="rect">
            <a:avLst/>
          </a:prstGeom>
          <a:solidFill>
            <a:srgbClr val="8D7CFF"/>
          </a:solidFill>
          <a:ln w="12700">
            <a:solidFill>
              <a:srgbClr val="8D7CFF">
                <a:alpha val="0"/>
              </a:srgbClr>
            </a:solidFill>
            <a:prstDash val="solid"/>
          </a:ln>
        </p:spPr>
        <p:txBody>
          <a:bodyPr/>
          <a:lstStyle/>
          <a:p>
            <a:endParaRPr lang="en-ZM"/>
          </a:p>
        </p:txBody>
      </p:sp>
      <p:sp>
        <p:nvSpPr>
          <p:cNvPr id="33" name="Shape 28">
            <a:extLst>
              <a:ext uri="{FF2B5EF4-FFF2-40B4-BE49-F238E27FC236}">
                <a16:creationId xmlns:a16="http://schemas.microsoft.com/office/drawing/2014/main" id="{D73DA6E6-DBC6-2B9A-0456-A2F99ED2762F}"/>
              </a:ext>
            </a:extLst>
          </p:cNvPr>
          <p:cNvSpPr/>
          <p:nvPr/>
        </p:nvSpPr>
        <p:spPr>
          <a:xfrm>
            <a:off x="6473952" y="4462272"/>
            <a:ext cx="365760" cy="365760"/>
          </a:xfrm>
          <a:prstGeom prst="ellipse">
            <a:avLst/>
          </a:prstGeom>
          <a:solidFill>
            <a:srgbClr val="8D7CFF"/>
          </a:solidFill>
          <a:ln w="12700">
            <a:solidFill>
              <a:srgbClr val="8D7CFF"/>
            </a:solidFill>
            <a:prstDash val="solid"/>
          </a:ln>
        </p:spPr>
        <p:txBody>
          <a:bodyPr/>
          <a:lstStyle/>
          <a:p>
            <a:endParaRPr lang="en-ZM"/>
          </a:p>
        </p:txBody>
      </p:sp>
      <p:sp>
        <p:nvSpPr>
          <p:cNvPr id="34" name="Text 29">
            <a:extLst>
              <a:ext uri="{FF2B5EF4-FFF2-40B4-BE49-F238E27FC236}">
                <a16:creationId xmlns:a16="http://schemas.microsoft.com/office/drawing/2014/main" id="{7351B0AF-39FF-AE0B-6A80-941ACBFDB922}"/>
              </a:ext>
            </a:extLst>
          </p:cNvPr>
          <p:cNvSpPr/>
          <p:nvPr/>
        </p:nvSpPr>
        <p:spPr>
          <a:xfrm>
            <a:off x="6473952" y="4471416"/>
            <a:ext cx="365760" cy="347472"/>
          </a:xfrm>
          <a:prstGeom prst="rect">
            <a:avLst/>
          </a:prstGeom>
          <a:noFill/>
          <a:ln/>
        </p:spPr>
        <p:txBody>
          <a:bodyPr wrap="square" lIns="0" tIns="0" rIns="0" bIns="0" rtlCol="0" anchor="ctr"/>
          <a:lstStyle/>
          <a:p>
            <a:pPr marL="0" indent="0" algn="ctr">
              <a:buNone/>
            </a:pPr>
            <a:r>
              <a:rPr lang="en-US" sz="1120" b="1" dirty="0">
                <a:solidFill>
                  <a:srgbClr val="FFFFFF"/>
                </a:solidFill>
                <a:latin typeface="Aptos" pitchFamily="34" charset="0"/>
                <a:ea typeface="Aptos" pitchFamily="34" charset="-122"/>
                <a:cs typeface="Aptos" pitchFamily="34" charset="-120"/>
              </a:rPr>
              <a:t>4</a:t>
            </a:r>
            <a:endParaRPr lang="en-US" sz="1120" dirty="0"/>
          </a:p>
        </p:txBody>
      </p:sp>
      <p:sp>
        <p:nvSpPr>
          <p:cNvPr id="35" name="Text 30">
            <a:extLst>
              <a:ext uri="{FF2B5EF4-FFF2-40B4-BE49-F238E27FC236}">
                <a16:creationId xmlns:a16="http://schemas.microsoft.com/office/drawing/2014/main" id="{5AF82451-E6A2-D658-EB14-298F0B19A3FE}"/>
              </a:ext>
            </a:extLst>
          </p:cNvPr>
          <p:cNvSpPr/>
          <p:nvPr/>
        </p:nvSpPr>
        <p:spPr>
          <a:xfrm>
            <a:off x="6967728" y="4443984"/>
            <a:ext cx="4078224" cy="201168"/>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cs typeface="Arial" panose="020B0604020202020204" pitchFamily="34" charset="0"/>
              </a:rPr>
              <a:t>Human</a:t>
            </a:r>
            <a:r>
              <a:rPr lang="en-US" sz="1710" b="1" dirty="0">
                <a:solidFill>
                  <a:srgbClr val="FFFFFF"/>
                </a:solidFill>
              </a:rPr>
              <a:t> factors &amp; trust</a:t>
            </a:r>
            <a:endParaRPr lang="en-US" sz="1710" dirty="0"/>
          </a:p>
        </p:txBody>
      </p:sp>
      <p:sp>
        <p:nvSpPr>
          <p:cNvPr id="36" name="Text 31">
            <a:extLst>
              <a:ext uri="{FF2B5EF4-FFF2-40B4-BE49-F238E27FC236}">
                <a16:creationId xmlns:a16="http://schemas.microsoft.com/office/drawing/2014/main" id="{323385F0-54A5-F9F3-D11A-1B1CC7915DC1}"/>
              </a:ext>
            </a:extLst>
          </p:cNvPr>
          <p:cNvSpPr/>
          <p:nvPr/>
        </p:nvSpPr>
        <p:spPr>
          <a:xfrm>
            <a:off x="6967728" y="4791456"/>
            <a:ext cx="4261104" cy="768096"/>
          </a:xfrm>
          <a:prstGeom prst="rect">
            <a:avLst/>
          </a:prstGeom>
          <a:noFill/>
          <a:ln/>
        </p:spPr>
        <p:txBody>
          <a:bodyPr wrap="square" lIns="0" tIns="0" rIns="0" bIns="0" rtlCol="0" anchor="ctr"/>
          <a:lstStyle/>
          <a:p>
            <a:pPr marL="0" indent="0">
              <a:buNone/>
            </a:pPr>
            <a:r>
              <a:rPr lang="en-US" dirty="0">
                <a:solidFill>
                  <a:schemeClr val="bg1"/>
                </a:solidFill>
                <a:latin typeface="Arial" panose="020B0604020202020204" pitchFamily="34" charset="0"/>
                <a:cs typeface="Arial" panose="020B0604020202020204" pitchFamily="34" charset="0"/>
              </a:rPr>
              <a:t>Interpretability, over reliance, situational awareness, and job concerns affect how quickly controllers accept AI tools.</a:t>
            </a:r>
          </a:p>
        </p:txBody>
      </p:sp>
    </p:spTree>
    <p:extLst>
      <p:ext uri="{BB962C8B-B14F-4D97-AF65-F5344CB8AC3E}">
        <p14:creationId xmlns:p14="http://schemas.microsoft.com/office/powerpoint/2010/main" val="2537179626"/>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B1C2D8-33E2-782C-9CB1-CEF5D327A6FF}"/>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E4FAA5D-8751-3357-C8BF-15D940718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0A28C10-03F3-7A70-5CE2-42506FFBE234}"/>
              </a:ext>
            </a:extLst>
          </p:cNvPr>
          <p:cNvSpPr txBox="1"/>
          <p:nvPr/>
        </p:nvSpPr>
        <p:spPr>
          <a:xfrm>
            <a:off x="481013" y="3752849"/>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47F21821-5AAF-DD60-994D-04FC41BB7F28}"/>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pic>
        <p:nvPicPr>
          <p:cNvPr id="5" name="Picture 4" descr="EIZ Green Logo">
            <a:extLst>
              <a:ext uri="{FF2B5EF4-FFF2-40B4-BE49-F238E27FC236}">
                <a16:creationId xmlns:a16="http://schemas.microsoft.com/office/drawing/2014/main" id="{3B6B3D08-45D3-E132-7A82-D01E6949037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19078"/>
            <a:ext cx="685800" cy="706120"/>
          </a:xfrm>
          <a:prstGeom prst="rect">
            <a:avLst/>
          </a:prstGeom>
          <a:solidFill>
            <a:srgbClr val="FFFF00">
              <a:alpha val="0"/>
            </a:srgbClr>
          </a:solidFill>
          <a:ln>
            <a:noFill/>
          </a:ln>
        </p:spPr>
      </p:pic>
      <p:sp>
        <p:nvSpPr>
          <p:cNvPr id="7" name="TextBox 6">
            <a:extLst>
              <a:ext uri="{FF2B5EF4-FFF2-40B4-BE49-F238E27FC236}">
                <a16:creationId xmlns:a16="http://schemas.microsoft.com/office/drawing/2014/main" id="{64F8D5C0-043A-89BA-16F9-6B411C5E8126}"/>
              </a:ext>
            </a:extLst>
          </p:cNvPr>
          <p:cNvSpPr txBox="1"/>
          <p:nvPr/>
        </p:nvSpPr>
        <p:spPr>
          <a:xfrm>
            <a:off x="304800" y="152400"/>
            <a:ext cx="6781800" cy="984885"/>
          </a:xfrm>
          <a:prstGeom prst="rect">
            <a:avLst/>
          </a:prstGeom>
          <a:noFill/>
        </p:spPr>
        <p:txBody>
          <a:bodyPr wrap="square" rtlCol="0">
            <a:spAutoFit/>
          </a:bodyPr>
          <a:lstStyle/>
          <a:p>
            <a:r>
              <a:rPr kumimoji="0" lang="en-US" sz="2900" b="1" i="0" u="none" strike="noStrike" kern="1200" cap="all" spc="0" normalizeH="0" baseline="0" noProof="0" dirty="0">
                <a:ln>
                  <a:noFill/>
                </a:ln>
                <a:solidFill>
                  <a:prstClr val="white"/>
                </a:solidFill>
                <a:effectLst/>
                <a:uLnTx/>
                <a:uFillTx/>
                <a:latin typeface="Gill Sans MT" panose="020B0502020104020203"/>
                <a:ea typeface="+mj-ea"/>
                <a:cs typeface="+mj-cs"/>
              </a:rPr>
              <a:t>Why AI in Air Traffic Management</a:t>
            </a:r>
            <a:endParaRPr lang="en-ZM" dirty="0"/>
          </a:p>
        </p:txBody>
      </p:sp>
      <p:sp>
        <p:nvSpPr>
          <p:cNvPr id="9" name="TextBox 8">
            <a:extLst>
              <a:ext uri="{FF2B5EF4-FFF2-40B4-BE49-F238E27FC236}">
                <a16:creationId xmlns:a16="http://schemas.microsoft.com/office/drawing/2014/main" id="{1C5EDB10-FC81-435E-254A-6A6946EFB3B4}"/>
              </a:ext>
            </a:extLst>
          </p:cNvPr>
          <p:cNvSpPr txBox="1"/>
          <p:nvPr/>
        </p:nvSpPr>
        <p:spPr>
          <a:xfrm>
            <a:off x="76200" y="152400"/>
            <a:ext cx="6781800" cy="584775"/>
          </a:xfrm>
          <a:prstGeom prst="rect">
            <a:avLst/>
          </a:prstGeom>
          <a:noFill/>
        </p:spPr>
        <p:txBody>
          <a:bodyPr wrap="square" rtlCol="0">
            <a:spAutoFit/>
          </a:bodyPr>
          <a:lstStyle/>
          <a:p>
            <a:r>
              <a:rPr lang="en-GB" sz="3200" b="1" dirty="0">
                <a:solidFill>
                  <a:srgbClr val="00B050"/>
                </a:solidFill>
                <a:latin typeface="Century Gothic" panose="020B0502020202020204" pitchFamily="34" charset="0"/>
                <a:cs typeface="Arial" panose="020B0604020202020204" pitchFamily="34" charset="0"/>
              </a:rPr>
              <a:t>RECOMMENDATIONS</a:t>
            </a:r>
            <a:endParaRPr lang="en-ZM" sz="3200" dirty="0">
              <a:solidFill>
                <a:srgbClr val="00B050"/>
              </a:solidFill>
              <a:latin typeface="Arial" panose="020B0604020202020204" pitchFamily="34" charset="0"/>
              <a:cs typeface="Arial" panose="020B0604020202020204" pitchFamily="34" charset="0"/>
            </a:endParaRPr>
          </a:p>
        </p:txBody>
      </p:sp>
      <p:grpSp>
        <p:nvGrpSpPr>
          <p:cNvPr id="31" name="Group 30">
            <a:extLst>
              <a:ext uri="{FF2B5EF4-FFF2-40B4-BE49-F238E27FC236}">
                <a16:creationId xmlns:a16="http://schemas.microsoft.com/office/drawing/2014/main" id="{7CDDB7CE-1B79-D304-CF5D-301C779C7B91}"/>
              </a:ext>
            </a:extLst>
          </p:cNvPr>
          <p:cNvGrpSpPr/>
          <p:nvPr/>
        </p:nvGrpSpPr>
        <p:grpSpPr>
          <a:xfrm>
            <a:off x="762000" y="1295400"/>
            <a:ext cx="10744200" cy="4038600"/>
            <a:chOff x="762000" y="2632710"/>
            <a:chExt cx="10539984" cy="3310890"/>
          </a:xfrm>
        </p:grpSpPr>
        <p:sp>
          <p:nvSpPr>
            <p:cNvPr id="14" name="Shape 20">
              <a:extLst>
                <a:ext uri="{FF2B5EF4-FFF2-40B4-BE49-F238E27FC236}">
                  <a16:creationId xmlns:a16="http://schemas.microsoft.com/office/drawing/2014/main" id="{7A58204F-124C-5D66-DDB8-DCBA103CDA39}"/>
                </a:ext>
              </a:extLst>
            </p:cNvPr>
            <p:cNvSpPr/>
            <p:nvPr/>
          </p:nvSpPr>
          <p:spPr>
            <a:xfrm>
              <a:off x="762000" y="2632710"/>
              <a:ext cx="10539984" cy="670560"/>
            </a:xfrm>
            <a:prstGeom prst="roundRect">
              <a:avLst>
                <a:gd name="adj" fmla="val 21875"/>
              </a:avLst>
            </a:prstGeom>
            <a:solidFill>
              <a:srgbClr val="EEF4FA"/>
            </a:solidFill>
            <a:ln w="12700">
              <a:solidFill>
                <a:srgbClr val="DDE6F0"/>
              </a:solidFill>
              <a:prstDash val="solid"/>
            </a:ln>
          </p:spPr>
          <p:txBody>
            <a:bodyPr/>
            <a:lstStyle/>
            <a:p>
              <a:endParaRPr lang="en-ZM"/>
            </a:p>
          </p:txBody>
        </p:sp>
        <p:sp>
          <p:nvSpPr>
            <p:cNvPr id="15" name="Shape 21">
              <a:extLst>
                <a:ext uri="{FF2B5EF4-FFF2-40B4-BE49-F238E27FC236}">
                  <a16:creationId xmlns:a16="http://schemas.microsoft.com/office/drawing/2014/main" id="{07F12667-01C4-1B20-E7A4-290F4019AFEF}"/>
                </a:ext>
              </a:extLst>
            </p:cNvPr>
            <p:cNvSpPr/>
            <p:nvPr/>
          </p:nvSpPr>
          <p:spPr>
            <a:xfrm>
              <a:off x="1154607" y="2768918"/>
              <a:ext cx="513409" cy="356235"/>
            </a:xfrm>
            <a:prstGeom prst="ellipse">
              <a:avLst/>
            </a:prstGeom>
            <a:solidFill>
              <a:srgbClr val="8D7CFF"/>
            </a:solidFill>
            <a:ln w="12700">
              <a:solidFill>
                <a:srgbClr val="8D7CFF"/>
              </a:solidFill>
              <a:prstDash val="solid"/>
            </a:ln>
          </p:spPr>
          <p:txBody>
            <a:bodyPr/>
            <a:lstStyle/>
            <a:p>
              <a:endParaRPr lang="en-ZM"/>
            </a:p>
          </p:txBody>
        </p:sp>
        <p:sp>
          <p:nvSpPr>
            <p:cNvPr id="16" name="Text 22">
              <a:extLst>
                <a:ext uri="{FF2B5EF4-FFF2-40B4-BE49-F238E27FC236}">
                  <a16:creationId xmlns:a16="http://schemas.microsoft.com/office/drawing/2014/main" id="{1EDF5972-D345-398B-2E98-808223A81CCE}"/>
                </a:ext>
              </a:extLst>
            </p:cNvPr>
            <p:cNvSpPr/>
            <p:nvPr/>
          </p:nvSpPr>
          <p:spPr>
            <a:xfrm>
              <a:off x="1154607" y="2779395"/>
              <a:ext cx="513409" cy="335280"/>
            </a:xfrm>
            <a:prstGeom prst="rect">
              <a:avLst/>
            </a:prstGeom>
            <a:noFill/>
            <a:ln/>
          </p:spPr>
          <p:txBody>
            <a:bodyPr wrap="square" lIns="0" tIns="0" rIns="0" bIns="0" rtlCol="0" anchor="ctr"/>
            <a:lstStyle/>
            <a:p>
              <a:pPr marL="0" indent="0" algn="ctr">
                <a:buNone/>
              </a:pPr>
              <a:r>
                <a:rPr lang="en-US" sz="1120" b="1" dirty="0">
                  <a:solidFill>
                    <a:srgbClr val="FFFFFF"/>
                  </a:solidFill>
                  <a:latin typeface="Aptos" pitchFamily="34" charset="0"/>
                </a:rPr>
                <a:t>1</a:t>
              </a:r>
              <a:endParaRPr lang="en-US" sz="1120" dirty="0"/>
            </a:p>
          </p:txBody>
        </p:sp>
        <p:sp>
          <p:nvSpPr>
            <p:cNvPr id="18" name="Text 23">
              <a:extLst>
                <a:ext uri="{FF2B5EF4-FFF2-40B4-BE49-F238E27FC236}">
                  <a16:creationId xmlns:a16="http://schemas.microsoft.com/office/drawing/2014/main" id="{5657620B-C401-C7FB-DBDE-F622FD6F2A96}"/>
                </a:ext>
              </a:extLst>
            </p:cNvPr>
            <p:cNvSpPr/>
            <p:nvPr/>
          </p:nvSpPr>
          <p:spPr>
            <a:xfrm>
              <a:off x="1909620" y="2821305"/>
              <a:ext cx="8939356" cy="188595"/>
            </a:xfrm>
            <a:prstGeom prst="rect">
              <a:avLst/>
            </a:prstGeom>
            <a:noFill/>
            <a:ln/>
          </p:spPr>
          <p:txBody>
            <a:bodyPr wrap="square" lIns="0" tIns="0" rIns="0" bIns="0" rtlCol="0" anchor="ctr"/>
            <a:lstStyle/>
            <a:p>
              <a:pPr marL="0" indent="0">
                <a:buNone/>
              </a:pPr>
              <a:r>
                <a:rPr lang="en-US" sz="2400" b="1" dirty="0">
                  <a:solidFill>
                    <a:srgbClr val="11263F"/>
                  </a:solidFill>
                  <a:latin typeface="Arial" panose="020B0604020202020204" pitchFamily="34" charset="0"/>
                  <a:cs typeface="Arial" panose="020B0604020202020204" pitchFamily="34" charset="0"/>
                </a:rPr>
                <a:t>Review the certification process and training</a:t>
              </a:r>
              <a:endParaRPr lang="en-US" sz="2400" dirty="0">
                <a:latin typeface="Arial" panose="020B0604020202020204" pitchFamily="34" charset="0"/>
                <a:cs typeface="Arial" panose="020B0604020202020204" pitchFamily="34" charset="0"/>
              </a:endParaRPr>
            </a:p>
          </p:txBody>
        </p:sp>
        <p:sp>
          <p:nvSpPr>
            <p:cNvPr id="19" name="Shape 24">
              <a:extLst>
                <a:ext uri="{FF2B5EF4-FFF2-40B4-BE49-F238E27FC236}">
                  <a16:creationId xmlns:a16="http://schemas.microsoft.com/office/drawing/2014/main" id="{A2CD9921-929E-AA98-1C1F-B5CD488B4031}"/>
                </a:ext>
              </a:extLst>
            </p:cNvPr>
            <p:cNvSpPr/>
            <p:nvPr/>
          </p:nvSpPr>
          <p:spPr>
            <a:xfrm>
              <a:off x="762000" y="3512820"/>
              <a:ext cx="10539984" cy="670560"/>
            </a:xfrm>
            <a:prstGeom prst="roundRect">
              <a:avLst>
                <a:gd name="adj" fmla="val 21875"/>
              </a:avLst>
            </a:prstGeom>
            <a:solidFill>
              <a:srgbClr val="FFFFFF"/>
            </a:solidFill>
            <a:ln w="12700">
              <a:solidFill>
                <a:srgbClr val="DDE6F0"/>
              </a:solidFill>
              <a:prstDash val="solid"/>
            </a:ln>
          </p:spPr>
          <p:txBody>
            <a:bodyPr/>
            <a:lstStyle/>
            <a:p>
              <a:endParaRPr lang="en-ZM"/>
            </a:p>
          </p:txBody>
        </p:sp>
        <p:sp>
          <p:nvSpPr>
            <p:cNvPr id="20" name="Shape 25">
              <a:extLst>
                <a:ext uri="{FF2B5EF4-FFF2-40B4-BE49-F238E27FC236}">
                  <a16:creationId xmlns:a16="http://schemas.microsoft.com/office/drawing/2014/main" id="{5C5D71E0-A9E1-5595-DE84-5C0B5B46DBB3}"/>
                </a:ext>
              </a:extLst>
            </p:cNvPr>
            <p:cNvSpPr/>
            <p:nvPr/>
          </p:nvSpPr>
          <p:spPr>
            <a:xfrm>
              <a:off x="1154607" y="3649028"/>
              <a:ext cx="513409" cy="356235"/>
            </a:xfrm>
            <a:prstGeom prst="ellipse">
              <a:avLst/>
            </a:prstGeom>
            <a:solidFill>
              <a:srgbClr val="FFB347"/>
            </a:solidFill>
            <a:ln w="12700">
              <a:solidFill>
                <a:srgbClr val="FFB347"/>
              </a:solidFill>
              <a:prstDash val="solid"/>
            </a:ln>
          </p:spPr>
          <p:txBody>
            <a:bodyPr/>
            <a:lstStyle/>
            <a:p>
              <a:endParaRPr lang="en-ZM"/>
            </a:p>
          </p:txBody>
        </p:sp>
        <p:sp>
          <p:nvSpPr>
            <p:cNvPr id="21" name="Text 26">
              <a:extLst>
                <a:ext uri="{FF2B5EF4-FFF2-40B4-BE49-F238E27FC236}">
                  <a16:creationId xmlns:a16="http://schemas.microsoft.com/office/drawing/2014/main" id="{2523F9A0-C533-E238-44B1-59A4B0F41165}"/>
                </a:ext>
              </a:extLst>
            </p:cNvPr>
            <p:cNvSpPr/>
            <p:nvPr/>
          </p:nvSpPr>
          <p:spPr>
            <a:xfrm>
              <a:off x="1154607" y="3659505"/>
              <a:ext cx="513409" cy="335280"/>
            </a:xfrm>
            <a:prstGeom prst="rect">
              <a:avLst/>
            </a:prstGeom>
            <a:noFill/>
            <a:ln/>
          </p:spPr>
          <p:txBody>
            <a:bodyPr wrap="square" lIns="0" tIns="0" rIns="0" bIns="0" rtlCol="0" anchor="ctr"/>
            <a:lstStyle/>
            <a:p>
              <a:pPr marL="0" indent="0" algn="ctr">
                <a:buNone/>
              </a:pPr>
              <a:r>
                <a:rPr lang="en-US" sz="1120" b="1" dirty="0">
                  <a:solidFill>
                    <a:srgbClr val="FFFFFF"/>
                  </a:solidFill>
                  <a:latin typeface="Aptos" pitchFamily="34" charset="0"/>
                </a:rPr>
                <a:t>2</a:t>
              </a:r>
              <a:endParaRPr lang="en-US" sz="1120" dirty="0"/>
            </a:p>
          </p:txBody>
        </p:sp>
        <p:sp>
          <p:nvSpPr>
            <p:cNvPr id="22" name="Text 27">
              <a:extLst>
                <a:ext uri="{FF2B5EF4-FFF2-40B4-BE49-F238E27FC236}">
                  <a16:creationId xmlns:a16="http://schemas.microsoft.com/office/drawing/2014/main" id="{D027C321-C999-5593-39D4-97C07113EE62}"/>
                </a:ext>
              </a:extLst>
            </p:cNvPr>
            <p:cNvSpPr/>
            <p:nvPr/>
          </p:nvSpPr>
          <p:spPr>
            <a:xfrm>
              <a:off x="1909620" y="3701415"/>
              <a:ext cx="8939356" cy="188595"/>
            </a:xfrm>
            <a:prstGeom prst="rect">
              <a:avLst/>
            </a:prstGeom>
            <a:noFill/>
            <a:ln/>
          </p:spPr>
          <p:txBody>
            <a:bodyPr wrap="square" lIns="0" tIns="0" rIns="0" bIns="0" rtlCol="0" anchor="ctr"/>
            <a:lstStyle/>
            <a:p>
              <a:pPr marL="0" indent="0">
                <a:buNone/>
              </a:pPr>
              <a:r>
                <a:rPr lang="en-US" sz="2400" b="1" dirty="0">
                  <a:solidFill>
                    <a:srgbClr val="11263F"/>
                  </a:solidFill>
                  <a:latin typeface="Arial" panose="020B0604020202020204" pitchFamily="34" charset="0"/>
                  <a:cs typeface="Arial" panose="020B0604020202020204" pitchFamily="34" charset="0"/>
                </a:rPr>
                <a:t>Strengthen data governance and model monitoring-cybersecurity</a:t>
              </a:r>
              <a:endParaRPr lang="en-US" sz="2400" dirty="0">
                <a:latin typeface="Arial" panose="020B0604020202020204" pitchFamily="34" charset="0"/>
                <a:cs typeface="Arial" panose="020B0604020202020204" pitchFamily="34" charset="0"/>
              </a:endParaRPr>
            </a:p>
          </p:txBody>
        </p:sp>
        <p:sp>
          <p:nvSpPr>
            <p:cNvPr id="23" name="Shape 28">
              <a:extLst>
                <a:ext uri="{FF2B5EF4-FFF2-40B4-BE49-F238E27FC236}">
                  <a16:creationId xmlns:a16="http://schemas.microsoft.com/office/drawing/2014/main" id="{AD443A9F-E391-65A6-BFFA-737D95E73FE7}"/>
                </a:ext>
              </a:extLst>
            </p:cNvPr>
            <p:cNvSpPr/>
            <p:nvPr/>
          </p:nvSpPr>
          <p:spPr>
            <a:xfrm>
              <a:off x="762000" y="4392930"/>
              <a:ext cx="10539984" cy="670560"/>
            </a:xfrm>
            <a:prstGeom prst="roundRect">
              <a:avLst>
                <a:gd name="adj" fmla="val 21875"/>
              </a:avLst>
            </a:prstGeom>
            <a:solidFill>
              <a:srgbClr val="EEF4FA"/>
            </a:solidFill>
            <a:ln w="12700">
              <a:solidFill>
                <a:srgbClr val="DDE6F0"/>
              </a:solidFill>
              <a:prstDash val="solid"/>
            </a:ln>
          </p:spPr>
          <p:txBody>
            <a:bodyPr/>
            <a:lstStyle/>
            <a:p>
              <a:endParaRPr lang="en-ZM" dirty="0"/>
            </a:p>
          </p:txBody>
        </p:sp>
        <p:sp>
          <p:nvSpPr>
            <p:cNvPr id="24" name="Shape 29">
              <a:extLst>
                <a:ext uri="{FF2B5EF4-FFF2-40B4-BE49-F238E27FC236}">
                  <a16:creationId xmlns:a16="http://schemas.microsoft.com/office/drawing/2014/main" id="{4129F1D9-D432-C4D4-DF67-D67F136AF2E0}"/>
                </a:ext>
              </a:extLst>
            </p:cNvPr>
            <p:cNvSpPr/>
            <p:nvPr/>
          </p:nvSpPr>
          <p:spPr>
            <a:xfrm>
              <a:off x="1154607" y="4529138"/>
              <a:ext cx="513409" cy="356235"/>
            </a:xfrm>
            <a:prstGeom prst="ellipse">
              <a:avLst/>
            </a:prstGeom>
            <a:solidFill>
              <a:srgbClr val="27C497"/>
            </a:solidFill>
            <a:ln w="12700">
              <a:solidFill>
                <a:srgbClr val="27C497"/>
              </a:solidFill>
              <a:prstDash val="solid"/>
            </a:ln>
          </p:spPr>
          <p:txBody>
            <a:bodyPr/>
            <a:lstStyle/>
            <a:p>
              <a:endParaRPr lang="en-ZM"/>
            </a:p>
          </p:txBody>
        </p:sp>
        <p:sp>
          <p:nvSpPr>
            <p:cNvPr id="25" name="Text 30">
              <a:extLst>
                <a:ext uri="{FF2B5EF4-FFF2-40B4-BE49-F238E27FC236}">
                  <a16:creationId xmlns:a16="http://schemas.microsoft.com/office/drawing/2014/main" id="{132CE92E-9234-7849-BBE7-DD278C9AD615}"/>
                </a:ext>
              </a:extLst>
            </p:cNvPr>
            <p:cNvSpPr/>
            <p:nvPr/>
          </p:nvSpPr>
          <p:spPr>
            <a:xfrm>
              <a:off x="1154607" y="4539615"/>
              <a:ext cx="513409" cy="335280"/>
            </a:xfrm>
            <a:prstGeom prst="rect">
              <a:avLst/>
            </a:prstGeom>
            <a:noFill/>
            <a:ln/>
          </p:spPr>
          <p:txBody>
            <a:bodyPr wrap="square" lIns="0" tIns="0" rIns="0" bIns="0" rtlCol="0" anchor="ctr"/>
            <a:lstStyle/>
            <a:p>
              <a:pPr marL="0" indent="0" algn="ctr">
                <a:buNone/>
              </a:pPr>
              <a:r>
                <a:rPr lang="en-US" sz="1120" b="1" dirty="0">
                  <a:solidFill>
                    <a:srgbClr val="FFFFFF"/>
                  </a:solidFill>
                  <a:latin typeface="Aptos" pitchFamily="34" charset="0"/>
                </a:rPr>
                <a:t>3</a:t>
              </a:r>
              <a:endParaRPr lang="en-US" sz="1120" dirty="0"/>
            </a:p>
          </p:txBody>
        </p:sp>
        <p:sp>
          <p:nvSpPr>
            <p:cNvPr id="26" name="Text 31">
              <a:extLst>
                <a:ext uri="{FF2B5EF4-FFF2-40B4-BE49-F238E27FC236}">
                  <a16:creationId xmlns:a16="http://schemas.microsoft.com/office/drawing/2014/main" id="{8AA545E3-10B8-020B-9119-3A3FBD62D919}"/>
                </a:ext>
              </a:extLst>
            </p:cNvPr>
            <p:cNvSpPr/>
            <p:nvPr/>
          </p:nvSpPr>
          <p:spPr>
            <a:xfrm>
              <a:off x="1909620" y="4581525"/>
              <a:ext cx="8939356" cy="188595"/>
            </a:xfrm>
            <a:prstGeom prst="rect">
              <a:avLst/>
            </a:prstGeom>
            <a:noFill/>
            <a:ln/>
          </p:spPr>
          <p:txBody>
            <a:bodyPr wrap="square" lIns="0" tIns="0" rIns="0" bIns="0" rtlCol="0" anchor="ctr"/>
            <a:lstStyle/>
            <a:p>
              <a:pPr marL="0" indent="0">
                <a:buNone/>
              </a:pPr>
              <a:r>
                <a:rPr lang="en-US" sz="2400" b="1" dirty="0">
                  <a:solidFill>
                    <a:srgbClr val="11263F"/>
                  </a:solidFill>
                  <a:latin typeface="Arial" panose="020B0604020202020204" pitchFamily="34" charset="0"/>
                  <a:cs typeface="Arial" panose="020B0604020202020204" pitchFamily="34" charset="0"/>
                </a:rPr>
                <a:t>Modernize legacy interfaces </a:t>
              </a:r>
              <a:endParaRPr lang="en-US" sz="2400" dirty="0">
                <a:latin typeface="Arial" panose="020B0604020202020204" pitchFamily="34" charset="0"/>
                <a:cs typeface="Arial" panose="020B0604020202020204" pitchFamily="34" charset="0"/>
              </a:endParaRPr>
            </a:p>
          </p:txBody>
        </p:sp>
        <p:sp>
          <p:nvSpPr>
            <p:cNvPr id="27" name="Shape 32">
              <a:extLst>
                <a:ext uri="{FF2B5EF4-FFF2-40B4-BE49-F238E27FC236}">
                  <a16:creationId xmlns:a16="http://schemas.microsoft.com/office/drawing/2014/main" id="{2A970B0F-A5D1-0F99-5CED-735C04C4B0E5}"/>
                </a:ext>
              </a:extLst>
            </p:cNvPr>
            <p:cNvSpPr/>
            <p:nvPr/>
          </p:nvSpPr>
          <p:spPr>
            <a:xfrm>
              <a:off x="762000" y="5273040"/>
              <a:ext cx="10539984" cy="670560"/>
            </a:xfrm>
            <a:prstGeom prst="roundRect">
              <a:avLst>
                <a:gd name="adj" fmla="val 21875"/>
              </a:avLst>
            </a:prstGeom>
            <a:solidFill>
              <a:srgbClr val="FFFFFF"/>
            </a:solidFill>
            <a:ln w="12700">
              <a:solidFill>
                <a:srgbClr val="DDE6F0"/>
              </a:solidFill>
              <a:prstDash val="solid"/>
            </a:ln>
          </p:spPr>
          <p:txBody>
            <a:bodyPr/>
            <a:lstStyle/>
            <a:p>
              <a:endParaRPr lang="en-ZM"/>
            </a:p>
          </p:txBody>
        </p:sp>
        <p:sp>
          <p:nvSpPr>
            <p:cNvPr id="28" name="Shape 33">
              <a:extLst>
                <a:ext uri="{FF2B5EF4-FFF2-40B4-BE49-F238E27FC236}">
                  <a16:creationId xmlns:a16="http://schemas.microsoft.com/office/drawing/2014/main" id="{FA56E339-98FB-7F87-1838-5D0C26064BF7}"/>
                </a:ext>
              </a:extLst>
            </p:cNvPr>
            <p:cNvSpPr/>
            <p:nvPr/>
          </p:nvSpPr>
          <p:spPr>
            <a:xfrm>
              <a:off x="1154607" y="5409248"/>
              <a:ext cx="513409" cy="356235"/>
            </a:xfrm>
            <a:prstGeom prst="ellipse">
              <a:avLst/>
            </a:prstGeom>
            <a:solidFill>
              <a:srgbClr val="FF6B6B"/>
            </a:solidFill>
            <a:ln w="12700">
              <a:solidFill>
                <a:srgbClr val="FF6B6B"/>
              </a:solidFill>
              <a:prstDash val="solid"/>
            </a:ln>
          </p:spPr>
          <p:txBody>
            <a:bodyPr/>
            <a:lstStyle/>
            <a:p>
              <a:endParaRPr lang="en-ZM"/>
            </a:p>
          </p:txBody>
        </p:sp>
        <p:sp>
          <p:nvSpPr>
            <p:cNvPr id="29" name="Text 34">
              <a:extLst>
                <a:ext uri="{FF2B5EF4-FFF2-40B4-BE49-F238E27FC236}">
                  <a16:creationId xmlns:a16="http://schemas.microsoft.com/office/drawing/2014/main" id="{1E602757-7CBD-D779-8A09-BD31B61FB6F8}"/>
                </a:ext>
              </a:extLst>
            </p:cNvPr>
            <p:cNvSpPr/>
            <p:nvPr/>
          </p:nvSpPr>
          <p:spPr>
            <a:xfrm>
              <a:off x="1154607" y="5419725"/>
              <a:ext cx="513409" cy="335280"/>
            </a:xfrm>
            <a:prstGeom prst="rect">
              <a:avLst/>
            </a:prstGeom>
            <a:noFill/>
            <a:ln/>
          </p:spPr>
          <p:txBody>
            <a:bodyPr wrap="square" lIns="0" tIns="0" rIns="0" bIns="0" rtlCol="0" anchor="ctr"/>
            <a:lstStyle/>
            <a:p>
              <a:pPr marL="0" indent="0" algn="ctr">
                <a:buNone/>
              </a:pPr>
              <a:r>
                <a:rPr lang="en-US" sz="1120" b="1" dirty="0">
                  <a:solidFill>
                    <a:srgbClr val="FFFFFF"/>
                  </a:solidFill>
                  <a:latin typeface="Aptos" pitchFamily="34" charset="0"/>
                </a:rPr>
                <a:t>4</a:t>
              </a:r>
              <a:endParaRPr lang="en-US" sz="1120" dirty="0"/>
            </a:p>
          </p:txBody>
        </p:sp>
        <p:sp>
          <p:nvSpPr>
            <p:cNvPr id="30" name="Text 35">
              <a:extLst>
                <a:ext uri="{FF2B5EF4-FFF2-40B4-BE49-F238E27FC236}">
                  <a16:creationId xmlns:a16="http://schemas.microsoft.com/office/drawing/2014/main" id="{BBE192E7-673E-02F9-BAF8-A11F4F0D3C6F}"/>
                </a:ext>
              </a:extLst>
            </p:cNvPr>
            <p:cNvSpPr/>
            <p:nvPr/>
          </p:nvSpPr>
          <p:spPr>
            <a:xfrm>
              <a:off x="1909620" y="5461635"/>
              <a:ext cx="8939356" cy="188595"/>
            </a:xfrm>
            <a:prstGeom prst="rect">
              <a:avLst/>
            </a:prstGeom>
            <a:noFill/>
            <a:ln/>
          </p:spPr>
          <p:txBody>
            <a:bodyPr wrap="square" lIns="0" tIns="0" rIns="0" bIns="0" rtlCol="0" anchor="ctr"/>
            <a:lstStyle/>
            <a:p>
              <a:pPr marL="0" indent="0">
                <a:buNone/>
              </a:pPr>
              <a:r>
                <a:rPr lang="en-US" sz="2400" b="1" dirty="0">
                  <a:solidFill>
                    <a:srgbClr val="11263F"/>
                  </a:solidFill>
                  <a:latin typeface="Arial" panose="020B0604020202020204" pitchFamily="34" charset="0"/>
                  <a:cs typeface="Arial" panose="020B0604020202020204" pitchFamily="34" charset="0"/>
                </a:rPr>
                <a:t>Collaboration with ATC  before implementation -trust </a:t>
              </a:r>
              <a:endParaRPr lang="en-US" sz="24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217289491"/>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B5CF66-88E9-92F7-DFFC-F638DBADC258}"/>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8AEB870-F679-8518-C78D-3D93E88B8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B630933-AFBB-2AD7-B9A5-F0FF5821DC83}"/>
              </a:ext>
            </a:extLst>
          </p:cNvPr>
          <p:cNvSpPr txBox="1"/>
          <p:nvPr/>
        </p:nvSpPr>
        <p:spPr>
          <a:xfrm>
            <a:off x="481013" y="3752849"/>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1200"/>
              </a:spcAft>
              <a:buClrTx/>
              <a:buSzTx/>
              <a:tabLst/>
              <a:defRPr/>
            </a:pPr>
            <a:endParaRPr kumimoji="0" lang="en-US" sz="3200" b="1" i="0" u="none" strike="noStrike"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D19A1756-7C7D-5FA3-EE95-7C09B9042837}"/>
              </a:ext>
            </a:extLst>
          </p:cNvPr>
          <p:cNvSpPr txBox="1"/>
          <p:nvPr/>
        </p:nvSpPr>
        <p:spPr>
          <a:xfrm>
            <a:off x="4223982" y="4024313"/>
            <a:ext cx="7485413" cy="2452687"/>
          </a:xfrm>
          <a:prstGeom prst="rect">
            <a:avLst/>
          </a:prstGeom>
        </p:spPr>
        <p:txBody>
          <a:bodyPr vert="horz" lIns="91440" tIns="45720" rIns="91440" bIns="45720" rtlCol="0" anchor="ctr">
            <a:noAutofit/>
          </a:bodyPr>
          <a:lstStyle/>
          <a:p>
            <a:pPr marL="304800" marR="0" lvl="0" fontAlgn="auto">
              <a:lnSpc>
                <a:spcPct val="90000"/>
              </a:lnSpc>
              <a:spcBef>
                <a:spcPts val="0"/>
              </a:spcBef>
              <a:spcAft>
                <a:spcPts val="1200"/>
              </a:spcAft>
              <a:buClrTx/>
              <a:buSzTx/>
              <a:tabLst/>
              <a:defRPr/>
            </a:pPr>
            <a:endParaRPr lang="en-US" sz="2800" dirty="0">
              <a:latin typeface="Arial" panose="020B0604020202020204" pitchFamily="34" charset="0"/>
              <a:cs typeface="Arial" panose="020B0604020202020204" pitchFamily="34" charset="0"/>
            </a:endParaRPr>
          </a:p>
        </p:txBody>
      </p:sp>
      <p:pic>
        <p:nvPicPr>
          <p:cNvPr id="5" name="Picture 4" descr="EIZ Green Logo">
            <a:extLst>
              <a:ext uri="{FF2B5EF4-FFF2-40B4-BE49-F238E27FC236}">
                <a16:creationId xmlns:a16="http://schemas.microsoft.com/office/drawing/2014/main" id="{7560E74D-B958-E39D-8001-C10B9478E58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19078"/>
            <a:ext cx="685800" cy="706120"/>
          </a:xfrm>
          <a:prstGeom prst="rect">
            <a:avLst/>
          </a:prstGeom>
          <a:solidFill>
            <a:srgbClr val="FFFF00">
              <a:alpha val="0"/>
            </a:srgbClr>
          </a:solidFill>
          <a:ln>
            <a:noFill/>
          </a:ln>
        </p:spPr>
      </p:pic>
      <p:sp>
        <p:nvSpPr>
          <p:cNvPr id="7" name="TextBox 6">
            <a:extLst>
              <a:ext uri="{FF2B5EF4-FFF2-40B4-BE49-F238E27FC236}">
                <a16:creationId xmlns:a16="http://schemas.microsoft.com/office/drawing/2014/main" id="{8FE013BA-5B77-43FE-6DCE-C8AF025C0F8C}"/>
              </a:ext>
            </a:extLst>
          </p:cNvPr>
          <p:cNvSpPr txBox="1"/>
          <p:nvPr/>
        </p:nvSpPr>
        <p:spPr>
          <a:xfrm>
            <a:off x="304800" y="152400"/>
            <a:ext cx="6781800" cy="984885"/>
          </a:xfrm>
          <a:prstGeom prst="rect">
            <a:avLst/>
          </a:prstGeom>
          <a:noFill/>
        </p:spPr>
        <p:txBody>
          <a:bodyPr wrap="square" rtlCol="0">
            <a:spAutoFit/>
          </a:bodyPr>
          <a:lstStyle/>
          <a:p>
            <a:r>
              <a:rPr kumimoji="0" lang="en-US" sz="2900" b="1" i="0" u="none" strike="noStrike" kern="1200" cap="all" spc="0" normalizeH="0" baseline="0" noProof="0" dirty="0">
                <a:ln>
                  <a:noFill/>
                </a:ln>
                <a:solidFill>
                  <a:prstClr val="white"/>
                </a:solidFill>
                <a:effectLst/>
                <a:uLnTx/>
                <a:uFillTx/>
                <a:latin typeface="Gill Sans MT" panose="020B0502020104020203"/>
                <a:ea typeface="+mj-ea"/>
                <a:cs typeface="+mj-cs"/>
              </a:rPr>
              <a:t>Why AI in Air Traffic Management</a:t>
            </a:r>
            <a:endParaRPr lang="en-ZM" dirty="0"/>
          </a:p>
        </p:txBody>
      </p:sp>
      <p:sp>
        <p:nvSpPr>
          <p:cNvPr id="9" name="TextBox 8">
            <a:extLst>
              <a:ext uri="{FF2B5EF4-FFF2-40B4-BE49-F238E27FC236}">
                <a16:creationId xmlns:a16="http://schemas.microsoft.com/office/drawing/2014/main" id="{65983DC3-DEB8-8A67-8FEB-658250BAA2A7}"/>
              </a:ext>
            </a:extLst>
          </p:cNvPr>
          <p:cNvSpPr txBox="1"/>
          <p:nvPr/>
        </p:nvSpPr>
        <p:spPr>
          <a:xfrm>
            <a:off x="76200" y="152400"/>
            <a:ext cx="6781800" cy="584775"/>
          </a:xfrm>
          <a:prstGeom prst="rect">
            <a:avLst/>
          </a:prstGeom>
          <a:noFill/>
        </p:spPr>
        <p:txBody>
          <a:bodyPr wrap="square" rtlCol="0">
            <a:spAutoFit/>
          </a:bodyPr>
          <a:lstStyle/>
          <a:p>
            <a:r>
              <a:rPr lang="en-GB" sz="3200" b="1" dirty="0">
                <a:solidFill>
                  <a:srgbClr val="00B050"/>
                </a:solidFill>
                <a:latin typeface="Century Gothic" panose="020B0502020202020204" pitchFamily="34" charset="0"/>
              </a:rPr>
              <a:t>CONCLUSION</a:t>
            </a:r>
            <a:endParaRPr lang="en-ZM" sz="3200" dirty="0">
              <a:solidFill>
                <a:srgbClr val="00B05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505C462-191D-CF0B-EB9E-37D4EB68030F}"/>
              </a:ext>
            </a:extLst>
          </p:cNvPr>
          <p:cNvPicPr>
            <a:picLocks noChangeAspect="1"/>
          </p:cNvPicPr>
          <p:nvPr/>
        </p:nvPicPr>
        <p:blipFill>
          <a:blip r:embed="rId3"/>
          <a:stretch>
            <a:fillRect/>
          </a:stretch>
        </p:blipFill>
        <p:spPr>
          <a:xfrm>
            <a:off x="7762289" y="737175"/>
            <a:ext cx="4201111" cy="5511225"/>
          </a:xfrm>
          <a:prstGeom prst="rect">
            <a:avLst/>
          </a:prstGeom>
        </p:spPr>
      </p:pic>
      <p:graphicFrame>
        <p:nvGraphicFramePr>
          <p:cNvPr id="19" name="TextBox 5">
            <a:extLst>
              <a:ext uri="{FF2B5EF4-FFF2-40B4-BE49-F238E27FC236}">
                <a16:creationId xmlns:a16="http://schemas.microsoft.com/office/drawing/2014/main" id="{0D87EB71-5486-5580-679F-6966FD2D50CF}"/>
              </a:ext>
            </a:extLst>
          </p:cNvPr>
          <p:cNvGraphicFramePr/>
          <p:nvPr/>
        </p:nvGraphicFramePr>
        <p:xfrm>
          <a:off x="380999" y="1237239"/>
          <a:ext cx="7315201" cy="34109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94340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51F203-1176-0F08-2551-24673BF02764}"/>
              </a:ext>
            </a:extLst>
          </p:cNvPr>
          <p:cNvPicPr>
            <a:picLocks noChangeAspect="1"/>
          </p:cNvPicPr>
          <p:nvPr/>
        </p:nvPicPr>
        <p:blipFill>
          <a:blip r:embed="rId2"/>
          <a:stretch>
            <a:fillRect/>
          </a:stretch>
        </p:blipFill>
        <p:spPr>
          <a:xfrm>
            <a:off x="0" y="0"/>
            <a:ext cx="12192000" cy="6857999"/>
          </a:xfrm>
          <a:prstGeom prst="rect">
            <a:avLst/>
          </a:prstGeom>
        </p:spPr>
      </p:pic>
      <p:sp>
        <p:nvSpPr>
          <p:cNvPr id="3" name="Content Placeholder 2"/>
          <p:cNvSpPr>
            <a:spLocks noGrp="1"/>
          </p:cNvSpPr>
          <p:nvPr>
            <p:ph idx="1"/>
          </p:nvPr>
        </p:nvSpPr>
        <p:spPr>
          <a:xfrm rot="20235361">
            <a:off x="1599200" y="1419838"/>
            <a:ext cx="8229600" cy="2438401"/>
          </a:xfrm>
        </p:spPr>
        <p:txBody>
          <a:bodyPr>
            <a:normAutofit/>
          </a:bodyPr>
          <a:lstStyle/>
          <a:p>
            <a:pPr algn="ctr">
              <a:buFont typeface="Wingdings" panose="05000000000000000000" pitchFamily="2" charset="2"/>
              <a:buNone/>
              <a:defRPr/>
            </a:pPr>
            <a:r>
              <a:rPr lang="en-US" sz="15000" b="1" dirty="0">
                <a:solidFill>
                  <a:srgbClr val="FF0000"/>
                </a:solidFill>
                <a:latin typeface="Edwardian Script ITC" panose="030303020407070D0804" pitchFamily="66" charset="0"/>
              </a:rPr>
              <a:t>The End</a:t>
            </a:r>
          </a:p>
        </p:txBody>
      </p:sp>
      <p:sp>
        <p:nvSpPr>
          <p:cNvPr id="2" name="Rectangle 1"/>
          <p:cNvSpPr/>
          <p:nvPr/>
        </p:nvSpPr>
        <p:spPr>
          <a:xfrm>
            <a:off x="3048000" y="5031110"/>
            <a:ext cx="7543800" cy="584775"/>
          </a:xfrm>
          <a:prstGeom prst="rect">
            <a:avLst/>
          </a:prstGeom>
        </p:spPr>
        <p:txBody>
          <a:bodyPr wrap="square">
            <a:spAutoFit/>
          </a:bodyPr>
          <a:lstStyle/>
          <a:p>
            <a:r>
              <a:rPr lang="en-US" sz="3200" dirty="0">
                <a:solidFill>
                  <a:schemeClr val="bg1"/>
                </a:solidFill>
                <a:latin typeface="Times New Roman" panose="02020603050405020304" pitchFamily="18" charset="0"/>
                <a:cs typeface="Times New Roman" panose="02020603050405020304" pitchFamily="18" charset="0"/>
              </a:rPr>
              <a:t>THANK YOU FOR YOUR ATTENTION</a:t>
            </a:r>
            <a:r>
              <a:rPr lang="en-US" sz="3200" dirty="0">
                <a:solidFill>
                  <a:srgbClr val="0000CC"/>
                </a:solidFill>
                <a:latin typeface="Times New Roman" panose="02020603050405020304" pitchFamily="18" charset="0"/>
                <a:cs typeface="Times New Roman" panose="02020603050405020304" pitchFamily="18" charset="0"/>
              </a:rPr>
              <a:t>.</a:t>
            </a:r>
          </a:p>
        </p:txBody>
      </p:sp>
      <p:pic>
        <p:nvPicPr>
          <p:cNvPr id="5" name="Picture 4">
            <a:extLst>
              <a:ext uri="{FF2B5EF4-FFF2-40B4-BE49-F238E27FC236}">
                <a16:creationId xmlns:a16="http://schemas.microsoft.com/office/drawing/2014/main" id="{15532EE6-A728-2B0E-206C-84D58763E848}"/>
              </a:ext>
            </a:extLst>
          </p:cNvPr>
          <p:cNvPicPr>
            <a:picLocks noChangeAspect="1"/>
          </p:cNvPicPr>
          <p:nvPr/>
        </p:nvPicPr>
        <p:blipFill>
          <a:blip r:embed="rId3"/>
          <a:stretch>
            <a:fillRect/>
          </a:stretch>
        </p:blipFill>
        <p:spPr>
          <a:xfrm>
            <a:off x="152400" y="6019800"/>
            <a:ext cx="688908" cy="707197"/>
          </a:xfrm>
          <a:prstGeom prst="rect">
            <a:avLst/>
          </a:prstGeom>
        </p:spPr>
      </p:pic>
    </p:spTree>
  </p:cSld>
  <p:clrMapOvr>
    <a:masterClrMapping/>
  </p:clrMapOvr>
  <p:transition spd="slow">
    <p:wipe/>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17712</TotalTime>
  <Words>753</Words>
  <Application>Microsoft Office PowerPoint</Application>
  <PresentationFormat>Widescreen</PresentationFormat>
  <Paragraphs>139</Paragraphs>
  <Slides>15</Slides>
  <Notes>1</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15</vt:i4>
      </vt:variant>
    </vt:vector>
  </HeadingPairs>
  <TitlesOfParts>
    <vt:vector size="29" baseType="lpstr">
      <vt:lpstr>Aptos</vt:lpstr>
      <vt:lpstr>Aptos Display</vt:lpstr>
      <vt:lpstr>Arial</vt:lpstr>
      <vt:lpstr>Calibri</vt:lpstr>
      <vt:lpstr>Calibri Light</vt:lpstr>
      <vt:lpstr>Century Gothic</vt:lpstr>
      <vt:lpstr>Edwardian Script ITC</vt:lpstr>
      <vt:lpstr>Gill Sans MT</vt:lpstr>
      <vt:lpstr>Times New Roman</vt:lpstr>
      <vt:lpstr>Univers Condensed</vt:lpstr>
      <vt:lpstr>Wingdings</vt:lpstr>
      <vt:lpstr>Office Theme</vt:lpstr>
      <vt:lpstr>1_Office Theme</vt:lpstr>
      <vt:lpstr>Custom Design</vt:lpstr>
      <vt:lpstr>2026 ENGINEERING INSTITUTION OF ZAMBIA SYMPOSIUM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UNIVERSITY OF ZAMBIA SCHOOL OF ENGINEERING DEPARTMENT OF MECHANICAL ENGINEERING   ME 431 – STRENGTH OF MATERIALS II  Principal Strains in Three Dimensions</dc:title>
  <dc:creator>GMMunakaampe</dc:creator>
  <cp:lastModifiedBy>Reviewer</cp:lastModifiedBy>
  <cp:revision>88</cp:revision>
  <dcterms:created xsi:type="dcterms:W3CDTF">2010-10-03T08:05:00Z</dcterms:created>
  <dcterms:modified xsi:type="dcterms:W3CDTF">2026-04-02T10:48:27Z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DCD78AD881EE4DE9BC671C63386891F3</vt:lpwstr>
  </property>
  <property fmtid="{D5CDD505-2E9C-101B-9397-08002B2CF9AE}" pid="3" name="KSOProductBuildVer">
    <vt:lpwstr>2057-11.2.0.11486</vt:lpwstr>
  </property>
</Properties>
</file>