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301" r:id="rId9"/>
    <p:sldId id="308" r:id="rId10"/>
    <p:sldId id="309" r:id="rId11"/>
    <p:sldId id="310" r:id="rId12"/>
    <p:sldId id="298" r:id="rId13"/>
    <p:sldId id="313" r:id="rId14"/>
    <p:sldId id="311" r:id="rId15"/>
    <p:sldId id="312" r:id="rId16"/>
    <p:sldId id="314" r:id="rId17"/>
    <p:sldId id="315" r:id="rId18"/>
    <p:sldId id="316" r:id="rId19"/>
    <p:sldId id="321" r:id="rId20"/>
    <p:sldId id="307" r:id="rId21"/>
    <p:sldId id="317" r:id="rId22"/>
    <p:sldId id="318" r:id="rId23"/>
    <p:sldId id="319" r:id="rId24"/>
    <p:sldId id="320" r:id="rId25"/>
    <p:sldId id="322" r:id="rId26"/>
    <p:sldId id="323" r:id="rId27"/>
    <p:sldId id="324" r:id="rId28"/>
    <p:sldId id="325" r:id="rId29"/>
    <p:sldId id="326" r:id="rId30"/>
    <p:sldId id="327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80808"/>
    <a:srgbClr val="00AA3F"/>
    <a:srgbClr val="0AAA3F"/>
    <a:srgbClr val="0BB945"/>
    <a:srgbClr val="0DE154"/>
    <a:srgbClr val="00D65E"/>
    <a:srgbClr val="00D684"/>
    <a:srgbClr val="00CC99"/>
    <a:srgbClr val="418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8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2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90"/>
            <a:ext cx="11582400" cy="1139525"/>
          </a:xfrm>
          <a:noFill/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ASSISTED CLASSIFICATION OF CFB OPERATING CONDITIONS</a:t>
            </a: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495801"/>
            <a:ext cx="6867526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385" indent="-2570385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Musango Lungu, D Eng</a:t>
            </a:r>
          </a:p>
          <a:p>
            <a:pPr marL="2570385" indent="-2570385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 16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40" y="5914994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385" indent="-2570385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Avani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381000"/>
            <a:ext cx="11353800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Background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Research Objective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CFB Experimental Set-up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Results and Discussion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Conclusion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5900476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2405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83" y="1524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BACKGROUND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83" y="730861"/>
            <a:ext cx="11277600" cy="586740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Fluidization, central to chemical engineering and process industries, involves the study of multiphase flows where solid particles are suspended by a fluid.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applications include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Circulating Fluidized Bed Combustion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(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Power Plants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e.g. Maamba Energy Limited,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Copper-Cobalt Sulphating Roasters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Extractive Metallurgy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Fluid Catalytic Crackers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Petroleum Industry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Fluidization involves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 multiphase dynamics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necessitating the application of CFD and empirical models.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approaches are however computationally intensive.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(ML)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enables fast, data-driven insights into fluidization phenomena including regime identification.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52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85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BACKGROUND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D705F5-E2E9-7022-1D1A-FB0831344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167" y="1764487"/>
            <a:ext cx="8087167" cy="472440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0D3ED8-6D81-6646-C803-812F80E2C748}"/>
              </a:ext>
            </a:extLst>
          </p:cNvPr>
          <p:cNvSpPr txBox="1"/>
          <p:nvPr/>
        </p:nvSpPr>
        <p:spPr>
          <a:xfrm>
            <a:off x="20320" y="6366448"/>
            <a:ext cx="958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Publication trends in ML application to Fluidization (Scopus Database)]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BE4554-3F20-24F6-532E-65180C9C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3616" y="1928652"/>
            <a:ext cx="4124767" cy="4351338"/>
          </a:xfrm>
        </p:spPr>
        <p:txBody>
          <a:bodyPr/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 shows 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indexed articles appeared in the last 10 years related to machine learning and Fluidization.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1AD12-8CF7-006E-8437-D4CC07EA4F21}"/>
              </a:ext>
            </a:extLst>
          </p:cNvPr>
          <p:cNvSpPr txBox="1"/>
          <p:nvPr/>
        </p:nvSpPr>
        <p:spPr>
          <a:xfrm>
            <a:off x="304800" y="457200"/>
            <a:ext cx="11430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important to differentiate flow regimes because 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hydrodynamics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transfer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behavior, and 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reactor performance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vary from regime to regime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Grace et al., 1986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035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BACKGROUND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609601"/>
            <a:ext cx="11125200" cy="601980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</p:txBody>
      </p:sp>
      <p:pic>
        <p:nvPicPr>
          <p:cNvPr id="4" name="Picture 3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8E89A6-6FFE-4F38-EB1B-D7BB349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3"/>
          <a:stretch>
            <a:fillRect/>
          </a:stretch>
        </p:blipFill>
        <p:spPr>
          <a:xfrm>
            <a:off x="30480" y="420469"/>
            <a:ext cx="6897626" cy="55626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CB8B07-CEA7-0A26-7C95-06AC907421EE}"/>
              </a:ext>
            </a:extLst>
          </p:cNvPr>
          <p:cNvSpPr txBox="1"/>
          <p:nvPr/>
        </p:nvSpPr>
        <p:spPr>
          <a:xfrm>
            <a:off x="93618" y="6108776"/>
            <a:ext cx="109553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The relationships among artificial intelligence (AI), machine learning (ML), and deep learning (DL); (b) categorization of ML algorithms (</a:t>
            </a: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Zhu et al., 2022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6858001" y="544856"/>
            <a:ext cx="5334000" cy="579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 ML algorithms as depicted in Fig. 2.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have been applied to gas–solid systems for predicting different fluidization phenomena.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58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4471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i="1" dirty="0"/>
            </a:br>
            <a:b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43EE66-85EB-68BF-673B-36A76A861D82}"/>
              </a:ext>
            </a:extLst>
          </p:cNvPr>
          <p:cNvSpPr txBox="1"/>
          <p:nvPr/>
        </p:nvSpPr>
        <p:spPr>
          <a:xfrm>
            <a:off x="838200" y="2286000"/>
            <a:ext cx="10972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 CNN LSTM and CNN-LSTM based classifiers for CFB operating regimes.</a:t>
            </a: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 Classification with raw pressure signals vs extracted time–frequency features.</a:t>
            </a:r>
          </a:p>
        </p:txBody>
      </p:sp>
    </p:spTree>
    <p:extLst>
      <p:ext uri="{BB962C8B-B14F-4D97-AF65-F5344CB8AC3E}">
        <p14:creationId xmlns:p14="http://schemas.microsoft.com/office/powerpoint/2010/main" val="2505168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43" y="181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CFB EXPERIMENTAL SETUP</a:t>
            </a:r>
            <a:b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875105-B355-4B5B-34C1-C30D8D298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2" t="7595" r="11650" b="7556"/>
          <a:stretch>
            <a:fillRect/>
          </a:stretch>
        </p:blipFill>
        <p:spPr>
          <a:xfrm>
            <a:off x="-153488" y="975849"/>
            <a:ext cx="6618514" cy="48768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6F347A-D4B9-95C6-4D0A-E5605FD84C16}"/>
              </a:ext>
            </a:extLst>
          </p:cNvPr>
          <p:cNvSpPr txBox="1"/>
          <p:nvPr/>
        </p:nvSpPr>
        <p:spPr>
          <a:xfrm>
            <a:off x="6096000" y="-85622"/>
            <a:ext cx="6096000" cy="2181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experiments were conducted in a </a:t>
            </a:r>
            <a:r>
              <a:rPr lang="en-US" sz="2400" b="1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CFB unit</a:t>
            </a: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with a riser cross-section of 0.12×0.7m and 8.5m height. The bed material was </a:t>
            </a:r>
            <a:r>
              <a:rPr lang="en-US" sz="2400" b="1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silica sand</a:t>
            </a: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with 0.32mm average particle size and 2600kg/m</a:t>
            </a:r>
            <a:r>
              <a:rPr lang="en-US" sz="2400" kern="0" baseline="30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density (Group B particles).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F87C6-5AF4-7659-0478-A6C34DA09CF3}"/>
              </a:ext>
            </a:extLst>
          </p:cNvPr>
          <p:cNvSpPr txBox="1"/>
          <p:nvPr/>
        </p:nvSpPr>
        <p:spPr>
          <a:xfrm>
            <a:off x="6096000" y="1917010"/>
            <a:ext cx="5849983" cy="4408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Pressure fluctuations</a:t>
            </a: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were measured 0.2m above the air distributor using a high-precision system: Kistler transducer (&gt;1kHz response, 1.5Pa resolution) connected to a charge amplifier . Data was sampled at </a:t>
            </a:r>
            <a:r>
              <a:rPr lang="en-US" sz="2400" b="1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400Hz for 33 minutes</a:t>
            </a:r>
            <a:r>
              <a:rPr lang="en-US" sz="2400" kern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(786,432 samples) with virtually no random noise.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 data sets were obtained covering noncirculating, circulating and transport regimes. 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548836-2A6A-0611-5C4E-BB57827612CD}"/>
              </a:ext>
            </a:extLst>
          </p:cNvPr>
          <p:cNvSpPr txBox="1"/>
          <p:nvPr/>
        </p:nvSpPr>
        <p:spPr>
          <a:xfrm>
            <a:off x="533400" y="6248400"/>
            <a:ext cx="5284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CFB Experimental set-up. </a:t>
            </a:r>
          </a:p>
        </p:txBody>
      </p:sp>
    </p:spTree>
    <p:extLst>
      <p:ext uri="{BB962C8B-B14F-4D97-AF65-F5344CB8AC3E}">
        <p14:creationId xmlns:p14="http://schemas.microsoft.com/office/powerpoint/2010/main" val="251480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CFB EXPERIMENTAL SETUP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441488"/>
            <a:ext cx="11679283" cy="633744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riser was operated in the multiple, single, exploding and transport regimes as depicted in Fig 4. 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multiple and single bubble regimes are limited to non-circulating conditions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0 kg ms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exploding bubble is classified as circulating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1 kg ms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for transport condition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25 kg ms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A2172C-9308-7939-799F-AB8B9584B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53824"/>
            <a:ext cx="7239000" cy="36822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BF1124-28B3-6A72-5A12-FE118C0B8FFC}"/>
              </a:ext>
            </a:extLst>
          </p:cNvPr>
          <p:cNvSpPr txBox="1"/>
          <p:nvPr/>
        </p:nvSpPr>
        <p:spPr>
          <a:xfrm>
            <a:off x="762000" y="6488528"/>
            <a:ext cx="8534400" cy="296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ts val="1500"/>
              </a:lnSpc>
              <a:spcAft>
                <a:spcPts val="1500"/>
              </a:spcAft>
              <a:buNone/>
            </a:pPr>
            <a:r>
              <a:rPr lang="en-GB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4: </a:t>
            </a:r>
            <a:r>
              <a:rPr lang="en-GB" sz="2000" i="1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CFB operation under different fluidization regimes</a:t>
            </a:r>
            <a:r>
              <a:rPr lang="en-GB" sz="1800" i="1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Johnsson </a:t>
            </a:r>
            <a:r>
              <a:rPr lang="en-GB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al</a:t>
            </a:r>
            <a:r>
              <a:rPr lang="en-GB" sz="1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2000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83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2CEDD-C57B-D1FC-961E-9AAB98069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BB960-4A95-8415-5FB8-580CBA27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81AE7-5A32-731A-DF54-98B444E15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a machine learning classification model involves the following steps: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Data preparation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the predictors (input features) and the response (categorical labels to be predicted).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data and time-frequency based features were both used for training and validation of the M.L. models.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flow regime classifier , the 17-time series  data sets are preprocessed by segmenting each set into smaller subsets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8192 samples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(~ 20 seconds) giving a total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1632 data subsets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17 sets , 9 are Noncirculating, 2 Circulating and 6 Transport.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labels i.e.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Noncirculating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abbreviated as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,C and T are defined.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Training/validation/testing split is  80/10/10. 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5CEAA436-A6F0-C4AC-7E25-9C205862C2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203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5EFC0-F959-639B-2634-EC97C202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856A-A0FE-AD3F-161E-0DF9B2A9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9EF03-6BD1-9392-A6FB-69EEEBBD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Model  Development and training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adopted Convolution Neural Networks (CNN), Long Short-Term Memory (LSTM) networks and hybrid of the two i.e. CNN-LSTM</a:t>
            </a:r>
          </a:p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CNN Architecture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layer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(time series) - 1D vector of pressure readings over a fixed time window.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(1D Conv + ReLu) - Multiple filters slide across the time axis to detect local patterns (e.g., pressure spikes or steady states).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(Max Pooling) - Reduces the sequence length to keep only the most prominent features and lower computational cost.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(1D Conv + ReLu) - Learns more complex, high-level temporal relationships.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4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Average Pooling) - Condenses the feature maps into a single vector, providing a global summary of the signal.</a:t>
            </a: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1318C7C2-6045-2079-0EB3-388DE774AAA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55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1CE97-D220-BD2D-E5C7-146F2BF7A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B9FD9-0ACC-5632-8D2C-1EBA1A8A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3D547-D806-E09A-02F9-1BBC99034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 5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(Fully Connected (Dense)) -	Maps the extracted features to the three specific output categories.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(SoftMax (3 Nodes)) -	Produces probabilities for: Noncirculating, Circulating, and Transport.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 Convolutional Layers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Unlike standard 2D CNNs used for images, these filters move in only one direction—along the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axis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Extraction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early layers automatically identify "short-term" signatures (like turbulence or static pressure), while deeper layers capture the "long-term" behavior of the entire cycle.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Layer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final Dense layer uses a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Softmax activation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to ensure the sum of all three category probabilities equals 1.0.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61605690-C329-79CA-5E7C-63A3014EEF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42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383" y="762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FB9B6-ACC3-5B06-3512-ADB68F27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94765"/>
            <a:ext cx="10058400" cy="548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5DFE1B-A2FD-A93D-63B4-D63B11216BBE}"/>
              </a:ext>
            </a:extLst>
          </p:cNvPr>
          <p:cNvSpPr txBox="1"/>
          <p:nvPr/>
        </p:nvSpPr>
        <p:spPr>
          <a:xfrm>
            <a:off x="228600" y="6324600"/>
            <a:ext cx="10955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5.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 Classifier Architecture.   </a:t>
            </a:r>
          </a:p>
        </p:txBody>
      </p:sp>
    </p:spTree>
    <p:extLst>
      <p:ext uri="{BB962C8B-B14F-4D97-AF65-F5344CB8AC3E}">
        <p14:creationId xmlns:p14="http://schemas.microsoft.com/office/powerpoint/2010/main" val="2380499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B5F31-B2C4-AA8D-52C7-5F5529DE7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9AF8A-D40D-9694-A4CA-A1FD93A7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FA653-0317-9B7F-A935-FC87A26C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 Architecture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layer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 pressure time series data or feature engineered data.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 layer 1 and layer 2 -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"stacked" layers contain multiple neurons that sequentially process the input vectors to find complex temporal patterns.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unit, has four components that control the cell state 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hidden state 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algn="just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Forget Gate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Decides what information to discard from the cell state.</a:t>
            </a:r>
          </a:p>
          <a:p>
            <a:pPr marL="0" indent="0" algn="just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Gate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Controls which new information updates the cell state.</a:t>
            </a:r>
          </a:p>
          <a:p>
            <a:pPr marL="0" indent="0" algn="just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Candidate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Adds new information to the cell state.</a:t>
            </a:r>
          </a:p>
          <a:p>
            <a:pPr marL="0" indent="0" algn="just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Gate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Determines the next hidden state based on the current cell state.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Dropout Layer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temporarily disables a set of random neurons during training to prevent overfitting (over-learning specific training data).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05803FEA-2493-6D04-59AC-0F0C6FF2FCA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934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EF2F0-F8FE-DE66-549E-9157A878E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D425-948D-1488-1065-ED4413DE6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4F111-8ECF-233F-19BA-4F3F98335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Extracted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Fully Connected Layer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dense layer that converts the outputs of the LSTM layers into a final vector of learned features, which are then passed to the classifier.</a:t>
            </a:r>
          </a:p>
          <a:p>
            <a:pPr marL="0" indent="0" algn="just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Output Layer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extracted feature vector is passed through a Softmax function, which converts the values into probability scores for each class. The final classification based on the highest probability. </a:t>
            </a: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7EA1F265-5305-516E-1CB1-BDF081E1B6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0538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46E28-EE03-80E6-80A2-47ED16E4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9DA6-95AC-B66A-06FB-11727AA4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5B3FE-2388-9B4B-8109-69BFAB8E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23" y="750952"/>
            <a:ext cx="11353800" cy="6096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  g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Typical LSTM Classifier Architecture.</a:t>
            </a: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023F9ABA-4D83-86B2-6341-B8086C0E731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7A1AFF-7C86-D922-1EF2-919E8F616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7" y="676025"/>
            <a:ext cx="10058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80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8F101-934C-F1DC-F23B-A699342F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1524-210F-FBF5-D19D-233733FB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33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2042A-8751-7198-C521-8EA566D9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04550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CNN-LSTM architecture 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 Layers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 as a feature extractor. They use convolutional and pooling layers to identify local patterns or spatial structures in the raw input.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Flattening/Reshaping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multi-dimensional output from the CNN is flattened into a 1D vector to be compatible with the sequential requirements of the next stage.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 Layers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Use memory cells and gating mechanisms (input, forget, and output gates) to process the extracted features over time, capturing long-term relationships and trends.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Dropout Layer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temporarily disables a set of random neurons during training to prevent overfitting (over-learning specific training data).</a:t>
            </a:r>
          </a:p>
          <a:p>
            <a:pPr algn="just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Dense Output Layer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Final fully connected layers translate the high-level features into a final classification result</a:t>
            </a: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D8796909-8351-A933-E3FF-B4DF450A4D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024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4EA0E-473A-E080-C932-5AF48278F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4DEFC-7AF8-F0AA-F350-3BD0ADF03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30480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23611-18FC-C9B3-12D2-7296121FB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96467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hyperparameter settings </a:t>
            </a: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11B27138-D849-18FD-D724-E183624994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20444AE-4330-4201-1001-E12EEFC63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531708"/>
              </p:ext>
            </p:extLst>
          </p:nvPr>
        </p:nvGraphicFramePr>
        <p:xfrm>
          <a:off x="685798" y="666289"/>
          <a:ext cx="10363203" cy="612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5166">
                  <a:extLst>
                    <a:ext uri="{9D8B030D-6E8A-4147-A177-3AD203B41FA5}">
                      <a16:colId xmlns:a16="http://schemas.microsoft.com/office/drawing/2014/main" val="275675417"/>
                    </a:ext>
                  </a:extLst>
                </a:gridCol>
                <a:gridCol w="2005166">
                  <a:extLst>
                    <a:ext uri="{9D8B030D-6E8A-4147-A177-3AD203B41FA5}">
                      <a16:colId xmlns:a16="http://schemas.microsoft.com/office/drawing/2014/main" val="828237099"/>
                    </a:ext>
                  </a:extLst>
                </a:gridCol>
                <a:gridCol w="2005166">
                  <a:extLst>
                    <a:ext uri="{9D8B030D-6E8A-4147-A177-3AD203B41FA5}">
                      <a16:colId xmlns:a16="http://schemas.microsoft.com/office/drawing/2014/main" val="923947569"/>
                    </a:ext>
                  </a:extLst>
                </a:gridCol>
                <a:gridCol w="2005166">
                  <a:extLst>
                    <a:ext uri="{9D8B030D-6E8A-4147-A177-3AD203B41FA5}">
                      <a16:colId xmlns:a16="http://schemas.microsoft.com/office/drawing/2014/main" val="3702576873"/>
                    </a:ext>
                  </a:extLst>
                </a:gridCol>
                <a:gridCol w="2342539">
                  <a:extLst>
                    <a:ext uri="{9D8B030D-6E8A-4147-A177-3AD203B41FA5}">
                      <a16:colId xmlns:a16="http://schemas.microsoft.com/office/drawing/2014/main" val="518174911"/>
                    </a:ext>
                  </a:extLst>
                </a:gridCol>
              </a:tblGrid>
              <a:tr h="12512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 Network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convolutional kernels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Convolutional kernel size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neurons in LSTM layer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252737"/>
                  </a:ext>
                </a:extLst>
              </a:tr>
              <a:tr h="382368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endParaRPr lang="en-US" sz="2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0814587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1931393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 III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32-64-128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8970066"/>
                  </a:ext>
                </a:extLst>
              </a:tr>
              <a:tr h="382368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</a:t>
                      </a:r>
                      <a:endParaRPr lang="en-US" sz="2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5294214"/>
                  </a:ext>
                </a:extLst>
              </a:tr>
              <a:tr h="5309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9288524"/>
                  </a:ext>
                </a:extLst>
              </a:tr>
              <a:tr h="382368">
                <a:tc row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</a:t>
                      </a:r>
                      <a:endParaRPr lang="en-US" sz="2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            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972834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999610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 LSTM III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778320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-LSTM IV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043018"/>
                  </a:ext>
                </a:extLst>
              </a:tr>
              <a:tr h="382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V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32-64-128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6131406"/>
                  </a:ext>
                </a:extLst>
              </a:tr>
              <a:tr h="594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VI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32-64-128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64-32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1334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206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C6DBC-18FF-2389-76B2-86473F279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C4804-1C55-D70F-22A7-D83DF5928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265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8B545-8446-FF59-BA23-9BBE9CADE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7" y="609600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:Hyperparameter settings for neural networks</a:t>
            </a: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6AB4DCAE-AC2D-B555-7184-34D796280B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FAC005-BE5B-1186-91E5-505F13336E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175816"/>
              </p:ext>
            </p:extLst>
          </p:nvPr>
        </p:nvGraphicFramePr>
        <p:xfrm>
          <a:off x="468084" y="1042534"/>
          <a:ext cx="11255832" cy="2520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0648">
                  <a:extLst>
                    <a:ext uri="{9D8B030D-6E8A-4147-A177-3AD203B41FA5}">
                      <a16:colId xmlns:a16="http://schemas.microsoft.com/office/drawing/2014/main" val="1315415834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3498978691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2657379504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303557776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3052099511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1568347855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2777764624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283346497"/>
                    </a:ext>
                  </a:extLst>
                </a:gridCol>
                <a:gridCol w="1250648">
                  <a:extLst>
                    <a:ext uri="{9D8B030D-6E8A-4147-A177-3AD203B41FA5}">
                      <a16:colId xmlns:a16="http://schemas.microsoft.com/office/drawing/2014/main" val="43898252"/>
                    </a:ext>
                  </a:extLst>
                </a:gridCol>
              </a:tblGrid>
              <a:tr h="4489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 Network</a:t>
                      </a:r>
                      <a:endParaRPr lang="en-US" sz="2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rate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Padding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Stride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Epoch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Batch size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optimizer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 Function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Stopping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658194"/>
                  </a:ext>
                </a:extLst>
              </a:tr>
              <a:tr h="4489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endParaRPr lang="en-US" sz="2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Cross- Entropy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7384375"/>
                  </a:ext>
                </a:extLst>
              </a:tr>
              <a:tr h="4489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</a:t>
                      </a:r>
                      <a:endParaRPr lang="en-US" sz="2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Cross-Entropy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7142411"/>
                  </a:ext>
                </a:extLst>
              </a:tr>
              <a:tr h="4489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 LSTM</a:t>
                      </a:r>
                      <a:endParaRPr lang="en-US" sz="2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Cross-Entropy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179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426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8507-EBDA-6914-D2D0-08ACC120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43C8-3037-594F-6E9F-F6EC51E5D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5240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METHODOLGY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CEDC5-410F-9C79-E678-C5BC5AB5F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7" y="381000"/>
            <a:ext cx="113538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3: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Model Performance Metrics</a:t>
            </a: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AF639C3C-04EA-3A1D-066F-504F97B2D0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3CC88-627B-3681-B8AA-7A8C4E887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" y="838200"/>
            <a:ext cx="9047180" cy="637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01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83" y="662781"/>
            <a:ext cx="11353800" cy="6019800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7 displays typical raw signals for the three operating conditions and a visual inspection shows qualitative differences vis-à-vis relevant time scales.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24F30D-57FF-B694-2CEA-BC445D6EF6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5" t="2512" r="7103" b="4044"/>
          <a:stretch>
            <a:fillRect/>
          </a:stretch>
        </p:blipFill>
        <p:spPr bwMode="auto">
          <a:xfrm>
            <a:off x="966838" y="1520882"/>
            <a:ext cx="9852657" cy="49663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DE4C46-0E65-F25D-B10B-E650D22ED323}"/>
              </a:ext>
            </a:extLst>
          </p:cNvPr>
          <p:cNvSpPr txBox="1"/>
          <p:nvPr/>
        </p:nvSpPr>
        <p:spPr>
          <a:xfrm>
            <a:off x="1219200" y="6369276"/>
            <a:ext cx="9600295" cy="488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ts val="1500"/>
              </a:lnSpc>
              <a:spcAft>
                <a:spcPts val="1500"/>
              </a:spcAft>
              <a:buNone/>
            </a:pPr>
            <a:r>
              <a:rPr lang="en-GB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Fig. 7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GB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i="1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Typical pressure fluctuation signals for noncirculating, circulating and transport operating conditions</a:t>
            </a:r>
            <a:r>
              <a:rPr lang="en-GB" sz="2000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GB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65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93F79-3294-CE51-DCA2-7ADD3D702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2C392-F19E-0332-00D2-83B2A2786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BDE19-596F-F31C-E9C3-7D46913D4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419100"/>
            <a:ext cx="11353800" cy="6019800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8 shows spectrogram derived from Short Time Fourier Transform (STFT).</a:t>
            </a:r>
          </a:p>
          <a:p>
            <a:pPr algn="just"/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Instantaneous Frequency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 the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Spectral Entropy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two features extracted from the spectrogram used for second round training. 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45772743-BF25-10C9-8D7C-8C2A500F67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2431DF-69C7-F377-A3C6-8466EF7801CF}"/>
              </a:ext>
            </a:extLst>
          </p:cNvPr>
          <p:cNvSpPr txBox="1"/>
          <p:nvPr/>
        </p:nvSpPr>
        <p:spPr>
          <a:xfrm>
            <a:off x="9829695" y="3101895"/>
            <a:ext cx="2268688" cy="1087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ts val="1500"/>
              </a:lnSpc>
              <a:spcAft>
                <a:spcPts val="1500"/>
              </a:spcAft>
              <a:buNone/>
            </a:pPr>
            <a:r>
              <a:rPr lang="en-GB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8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Typical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Spectrogram for the three CFB operating conditions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644860-F2F4-2589-A39B-E08AFBF307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t="3804" r="3839" b="4885"/>
          <a:stretch>
            <a:fillRect/>
          </a:stretch>
        </p:blipFill>
        <p:spPr bwMode="auto">
          <a:xfrm>
            <a:off x="228600" y="2185272"/>
            <a:ext cx="9621415" cy="45936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6687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5147C-7352-A3C6-0A96-909FA385B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9F1A9-E093-763A-0B0F-5BBFC75A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54443-577C-D82D-9964-8AE986F2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9" y="762000"/>
            <a:ext cx="3868783" cy="5676900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9 displays Cross Entropy Loss and Training accuracy for different CNN architectures with and without features.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 convergence and higher accuracy observed for training with features.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13EE67B4-65B4-F5F2-FBEB-5B3A2AF3C6F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22CCDB-C0A4-68C6-3DF5-99EF21699E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90" t="7143" r="8460"/>
          <a:stretch>
            <a:fillRect/>
          </a:stretch>
        </p:blipFill>
        <p:spPr>
          <a:xfrm>
            <a:off x="38101" y="646371"/>
            <a:ext cx="8309323" cy="613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5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0C86C-01B3-ECEA-5DF1-8608E532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B6BE2-4028-CE04-E638-BACD8EC70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22E3-DD25-38FE-81B0-A36BD8D54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537" y="762000"/>
            <a:ext cx="3868783" cy="567690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10 displays Cross Entropy Loss and Training accuracy for the two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architectures with and without features.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of the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model with raw data was unsuccessful due to out of memory error.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 convergence and higher accuracy observed for training with features is again seen.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7888A73-7E1A-DC85-8D47-CC6A7BC41B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31DED5-E627-E2B4-D3E9-B0AECE9EAC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8" t="4762" r="8460"/>
          <a:stretch>
            <a:fillRect/>
          </a:stretch>
        </p:blipFill>
        <p:spPr>
          <a:xfrm>
            <a:off x="93617" y="326572"/>
            <a:ext cx="8549373" cy="645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92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BDB7A-3733-B562-7245-1A1B353A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F57FA-D258-5873-0FAE-7C5024269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D267-5D88-BCB3-A1E4-1F0AA726A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0" y="762000"/>
            <a:ext cx="3868783" cy="5676900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11 displays Cross Entropy Loss and Training accuracy for the two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CNN-LSTM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models.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CNN-LSTMs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generally outperform standalone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or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A2704A85-BD23-D015-6267-4E573E132A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8A6C4C-5F36-0B21-1271-63330B9B09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98" t="7142" r="8391" b="1377"/>
          <a:stretch>
            <a:fillRect/>
          </a:stretch>
        </p:blipFill>
        <p:spPr>
          <a:xfrm>
            <a:off x="93617" y="756920"/>
            <a:ext cx="8009571" cy="580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03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CF0E9-8DCA-2F99-88DA-09E074DDC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E6EC-AE1E-5126-547F-6EF9F824B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2817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CEC35-9BE8-86F0-D9A9-F007846F5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6" y="381000"/>
            <a:ext cx="11747863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4:Comparison of model performance for different modes with unstructured data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4447D341-C436-8814-5683-3BD202613C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464" y="5950550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4179FA-E9D0-6C55-0C90-A5C3FF5D9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612458"/>
              </p:ext>
            </p:extLst>
          </p:nvPr>
        </p:nvGraphicFramePr>
        <p:xfrm>
          <a:off x="63136" y="666242"/>
          <a:ext cx="11900262" cy="5284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7778">
                  <a:extLst>
                    <a:ext uri="{9D8B030D-6E8A-4147-A177-3AD203B41FA5}">
                      <a16:colId xmlns:a16="http://schemas.microsoft.com/office/drawing/2014/main" val="2038034540"/>
                    </a:ext>
                  </a:extLst>
                </a:gridCol>
                <a:gridCol w="2284745">
                  <a:extLst>
                    <a:ext uri="{9D8B030D-6E8A-4147-A177-3AD203B41FA5}">
                      <a16:colId xmlns:a16="http://schemas.microsoft.com/office/drawing/2014/main" val="509118748"/>
                    </a:ext>
                  </a:extLst>
                </a:gridCol>
                <a:gridCol w="1563121">
                  <a:extLst>
                    <a:ext uri="{9D8B030D-6E8A-4147-A177-3AD203B41FA5}">
                      <a16:colId xmlns:a16="http://schemas.microsoft.com/office/drawing/2014/main" val="1547851746"/>
                    </a:ext>
                  </a:extLst>
                </a:gridCol>
                <a:gridCol w="1618263">
                  <a:extLst>
                    <a:ext uri="{9D8B030D-6E8A-4147-A177-3AD203B41FA5}">
                      <a16:colId xmlns:a16="http://schemas.microsoft.com/office/drawing/2014/main" val="1575810538"/>
                    </a:ext>
                  </a:extLst>
                </a:gridCol>
                <a:gridCol w="1618263">
                  <a:extLst>
                    <a:ext uri="{9D8B030D-6E8A-4147-A177-3AD203B41FA5}">
                      <a16:colId xmlns:a16="http://schemas.microsoft.com/office/drawing/2014/main" val="564029750"/>
                    </a:ext>
                  </a:extLst>
                </a:gridCol>
                <a:gridCol w="1265840">
                  <a:extLst>
                    <a:ext uri="{9D8B030D-6E8A-4147-A177-3AD203B41FA5}">
                      <a16:colId xmlns:a16="http://schemas.microsoft.com/office/drawing/2014/main" val="1368682715"/>
                    </a:ext>
                  </a:extLst>
                </a:gridCol>
                <a:gridCol w="882252">
                  <a:extLst>
                    <a:ext uri="{9D8B030D-6E8A-4147-A177-3AD203B41FA5}">
                      <a16:colId xmlns:a16="http://schemas.microsoft.com/office/drawing/2014/main" val="2230006368"/>
                    </a:ext>
                  </a:extLst>
                </a:gridCol>
              </a:tblGrid>
              <a:tr h="8293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 Network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Accuracy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Testing Accuracy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RMSE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MSE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2405804"/>
                  </a:ext>
                </a:extLst>
              </a:tr>
              <a:tr h="392060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95.19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0.7861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0.2962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0.0960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99528308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97.40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0.9073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0.2264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0.0572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78234399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-III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99.77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99.39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0.9278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0.1894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0.0429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282843"/>
                  </a:ext>
                </a:extLst>
              </a:tr>
              <a:tr h="39206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76.69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0.5707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0.4154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0.1737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49355933"/>
                  </a:ext>
                </a:extLst>
              </a:tr>
              <a:tr h="5344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268284"/>
                  </a:ext>
                </a:extLst>
              </a:tr>
              <a:tr h="392060">
                <a:tc row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99.15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99.39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0.8574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0.2202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0.0600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7001266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98.36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0.8493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0.2133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0.0575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9939351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0.9143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0.1781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0.0422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46205642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98.98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98.16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0.9131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0.1731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32404382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-LSTM 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97.62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0.9508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0.1248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02246666"/>
                  </a:ext>
                </a:extLst>
              </a:tr>
              <a:tr h="392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VI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0.9354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0.1372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64785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576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13F1B-AC8C-7508-4174-1C72AE1B1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5884F-5FF1-C0DC-F204-9115A0312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2817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6265E-3A80-88FC-54ED-92ED6ACD6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6" y="381000"/>
            <a:ext cx="12128864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5:Comparison of model performance for different modes with structured data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37E9AC63-1E7F-6911-100B-9772567E225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464" y="5950550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5CC582-78CE-FE3F-0A99-880ABA43E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96322"/>
              </p:ext>
            </p:extLst>
          </p:nvPr>
        </p:nvGraphicFramePr>
        <p:xfrm>
          <a:off x="31567" y="701307"/>
          <a:ext cx="12128865" cy="4842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3897">
                  <a:extLst>
                    <a:ext uri="{9D8B030D-6E8A-4147-A177-3AD203B41FA5}">
                      <a16:colId xmlns:a16="http://schemas.microsoft.com/office/drawing/2014/main" val="1125910293"/>
                    </a:ext>
                  </a:extLst>
                </a:gridCol>
                <a:gridCol w="2333593">
                  <a:extLst>
                    <a:ext uri="{9D8B030D-6E8A-4147-A177-3AD203B41FA5}">
                      <a16:colId xmlns:a16="http://schemas.microsoft.com/office/drawing/2014/main" val="2398964035"/>
                    </a:ext>
                  </a:extLst>
                </a:gridCol>
                <a:gridCol w="1596160">
                  <a:extLst>
                    <a:ext uri="{9D8B030D-6E8A-4147-A177-3AD203B41FA5}">
                      <a16:colId xmlns:a16="http://schemas.microsoft.com/office/drawing/2014/main" val="1995133652"/>
                    </a:ext>
                  </a:extLst>
                </a:gridCol>
                <a:gridCol w="1654377">
                  <a:extLst>
                    <a:ext uri="{9D8B030D-6E8A-4147-A177-3AD203B41FA5}">
                      <a16:colId xmlns:a16="http://schemas.microsoft.com/office/drawing/2014/main" val="1908278510"/>
                    </a:ext>
                  </a:extLst>
                </a:gridCol>
                <a:gridCol w="1654377">
                  <a:extLst>
                    <a:ext uri="{9D8B030D-6E8A-4147-A177-3AD203B41FA5}">
                      <a16:colId xmlns:a16="http://schemas.microsoft.com/office/drawing/2014/main" val="3281627259"/>
                    </a:ext>
                  </a:extLst>
                </a:gridCol>
                <a:gridCol w="1292936">
                  <a:extLst>
                    <a:ext uri="{9D8B030D-6E8A-4147-A177-3AD203B41FA5}">
                      <a16:colId xmlns:a16="http://schemas.microsoft.com/office/drawing/2014/main" val="3291813210"/>
                    </a:ext>
                  </a:extLst>
                </a:gridCol>
                <a:gridCol w="783525">
                  <a:extLst>
                    <a:ext uri="{9D8B030D-6E8A-4147-A177-3AD203B41FA5}">
                      <a16:colId xmlns:a16="http://schemas.microsoft.com/office/drawing/2014/main" val="416846396"/>
                    </a:ext>
                  </a:extLst>
                </a:gridCol>
              </a:tblGrid>
              <a:tr h="7886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 Network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Accuracy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Testing Accuracy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RMSE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MSE 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4806883"/>
                  </a:ext>
                </a:extLst>
              </a:tr>
              <a:tr h="369201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94.46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0.8772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0.2385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0.0617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36324554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98.16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0.9706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0.1102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72825189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-III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97.55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0.9882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0.0507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59412718"/>
                  </a:ext>
                </a:extLst>
              </a:tr>
              <a:tr h="369201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LSTM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85.75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83.44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0.7721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0.3115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0.1007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1754715"/>
                  </a:ext>
                </a:extLst>
              </a:tr>
              <a:tr h="249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97.62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94.48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0.2113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0.0496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0.8963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7752586"/>
                  </a:ext>
                </a:extLst>
              </a:tr>
              <a:tr h="369201">
                <a:tc row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96.55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96.93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0.9077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0.1806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45284755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97.85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96.93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0.9086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0.1744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0.0379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87764260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99.10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97.55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0.9593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0.1036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0.0188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97837521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99.55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97.55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0.9617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0.0858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0.0167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41311352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-LSTM 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0.9838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0.0433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88833343"/>
                  </a:ext>
                </a:extLst>
              </a:tr>
              <a:tr h="36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0.9768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0.0512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0.0105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73091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238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27FBB-D962-59A1-CEA3-43EE0FE7D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1629A-A4E9-20D4-28D9-290F3C6A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2817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40745-7DBD-1234-25F2-B05AA34FC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6" y="381000"/>
            <a:ext cx="12128864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6:Comparison of computational time for training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8D75FE76-7825-ADA8-1F44-6267FB7FD74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464" y="5950550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455BFE-660F-53B9-4B53-6447D5C14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509685"/>
              </p:ext>
            </p:extLst>
          </p:nvPr>
        </p:nvGraphicFramePr>
        <p:xfrm>
          <a:off x="63136" y="685800"/>
          <a:ext cx="11151328" cy="5475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0590">
                  <a:extLst>
                    <a:ext uri="{9D8B030D-6E8A-4147-A177-3AD203B41FA5}">
                      <a16:colId xmlns:a16="http://schemas.microsoft.com/office/drawing/2014/main" val="3178379200"/>
                    </a:ext>
                  </a:extLst>
                </a:gridCol>
                <a:gridCol w="3198201">
                  <a:extLst>
                    <a:ext uri="{9D8B030D-6E8A-4147-A177-3AD203B41FA5}">
                      <a16:colId xmlns:a16="http://schemas.microsoft.com/office/drawing/2014/main" val="2785719700"/>
                    </a:ext>
                  </a:extLst>
                </a:gridCol>
                <a:gridCol w="2187891">
                  <a:extLst>
                    <a:ext uri="{9D8B030D-6E8A-4147-A177-3AD203B41FA5}">
                      <a16:colId xmlns:a16="http://schemas.microsoft.com/office/drawing/2014/main" val="3407945166"/>
                    </a:ext>
                  </a:extLst>
                </a:gridCol>
                <a:gridCol w="1904646">
                  <a:extLst>
                    <a:ext uri="{9D8B030D-6E8A-4147-A177-3AD203B41FA5}">
                      <a16:colId xmlns:a16="http://schemas.microsoft.com/office/drawing/2014/main" val="2435792623"/>
                    </a:ext>
                  </a:extLst>
                </a:gridCol>
              </a:tblGrid>
              <a:tr h="408935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 Network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Duration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34635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 data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features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8993"/>
                  </a:ext>
                </a:extLst>
              </a:tr>
              <a:tr h="408935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42.85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3.85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9031379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4.21 h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6.57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7115898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CNN-III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13.73 h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42.1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6275429"/>
                  </a:ext>
                </a:extLst>
              </a:tr>
              <a:tr h="408935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15.08 h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5.78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1917916"/>
                  </a:ext>
                </a:extLst>
              </a:tr>
              <a:tr h="567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LSTM-II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2236421"/>
                  </a:ext>
                </a:extLst>
              </a:tr>
              <a:tr h="408935">
                <a:tc row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CNN-LSTM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53.48 min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65432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51.25 min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4.88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3084736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III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4.13 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16.77 min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2258329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IV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3.93 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6.28 min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5064503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 -LSTM V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14.71 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36.62 min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2473037"/>
                  </a:ext>
                </a:extLst>
              </a:tr>
              <a:tr h="4089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CNN-LSTM VI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14.16 h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39.47 min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326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283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1B4B9-4DAA-45B0-6F39-6A18036C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B01AC-7DF8-8564-574E-7F22D1CDE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21094-10ED-CA21-1B4B-A047DB5A1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8" y="533401"/>
            <a:ext cx="12004766" cy="6245528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observations are made from the tabulated results: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standalone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outperform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generally for structured and unstructured data for the case considered here and less demanding computationally.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expected as LSTMs are trained to learn long term dependencies requiring more computational effort as opposed to CNNs which capture local spatial features occurring at shorter time scales.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Synergetic effects of combined CNN and LSTM networks yields better trained models which are also computationally less demanding as opposed to individual neural networks.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consistent with other works i.e. (</a:t>
            </a:r>
            <a:r>
              <a:rPr lang="en-GB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Dianyu et al., 2026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predictive modelling of hydro cyclones, (</a:t>
            </a:r>
            <a:r>
              <a:rPr lang="en-GB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et al., 2018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 automated diagnosis of arrhythmia and (</a:t>
            </a:r>
            <a:r>
              <a:rPr lang="en-GB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 and Cho, 2019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 residential energy consumption.  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E404A433-19DE-7F74-A899-7F4950865F8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251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DA67A-FFDD-BBF2-46BB-7E41F869E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27C0-0C1F-695C-244F-5DF3B14C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9C74B-0813-01EE-2B99-421378353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8" y="533401"/>
            <a:ext cx="12004766" cy="6245528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learning CNN , LSTM and hybrid CNN-LSTM models were </a:t>
            </a:r>
            <a:r>
              <a:rPr lang="en-GB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applied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classification of CFB operating conditions.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Comparison of the three models shows that hybrid CNN-LSTM perform better than stand alone CNN or LSTM in terms of performance and computational efficiency. 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also demonstrated that training machine learning models using structured data ( features) significantly reduced the training time whilst giving reasonably good accuracy as compared to using unstructured ( raw data).</a:t>
            </a: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is due to the reduced data dimensionality with structured data. 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assisted classification is promising for real-time industrial CFB monitoring.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works will consider integration with online sensors in industrial setups.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2B91589-98F9-6273-0FE0-A0C2CFB7DF3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983" y="5871479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3904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243E7-17DE-CB3D-CDCD-F2FF54477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4CDF-A619-6A4C-42C1-203B4C07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3" y="-15240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9CD9-B13F-51C8-335C-5E9800714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7" y="592152"/>
            <a:ext cx="12004766" cy="6245528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D., Zhang, Y., Hu, H., Xu, G., Liu, L., Cui, J., Tan, C., Zou, R., Kuang, S., 2026. CFD data-driven CNN-LSTM for fast prediction of instantaneous flow characteristics in hydro cyclones. Minerals Engineering 235, 109814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Grace, J.R., 1986. Contacting modes and behavior classification of gas—solid and other two‐phase suspensions. Can J Chem Eng 64, 353–363.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Johnsson, F., Zijerveld, R.C., Schouten, J.C., Leckner, B., 2000. Characterization of Fluidization regimes by time-series analysis of pressure Fluctuations. International Journal of Multiphase Flow 26, 663–715.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Kim, T.-Y., Cho, S.-B., 2019. Predicting residential energy consumption using CNN-LSTM neural networks. Energy 182, 72–81.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Oh, S.L., Ng, E.Y.K., Tan, R.S., Acharya, U.R., 2018. Automated diagnosis of arrhythmia using combination of CNN and LSTM techniques with variable length heart beats. Computers in Biology and Medicine 102, 278–287.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Zhu, L.-T., Chen, X.-Z., Ouyang, B., Yan, W.-C., Lei, H., Chen, Z., Luo, Z.-H., 2022. Review of Machine Learning for Hydrodynamics, Transport, and Reactions in Multiphase Flows and Reactors. Ind. Eng. Chem. Res. 61, 9901–9949. 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D67A5DC6-71B0-2FAB-C2E5-6C9934D91B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160" y="6172200"/>
            <a:ext cx="914400" cy="90745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9922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42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5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7407</TotalTime>
  <Words>2585</Words>
  <Application>Microsoft Office PowerPoint</Application>
  <PresentationFormat>Widescreen</PresentationFormat>
  <Paragraphs>470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MOTIVATION AND BACKGROUND  </vt:lpstr>
      <vt:lpstr>MOTIVATION AND BACKGROUND  </vt:lpstr>
      <vt:lpstr>MOTIVATION AND BACKGROUND  </vt:lpstr>
      <vt:lpstr>  RESEARCH OBJECTIVE     </vt:lpstr>
      <vt:lpstr>CFB EXPERIMENTAL SETUP  </vt:lpstr>
      <vt:lpstr>CFB EXPERIMENTAL SETUP </vt:lpstr>
      <vt:lpstr>METHODOLGY  </vt:lpstr>
      <vt:lpstr>METHODOLGY  </vt:lpstr>
      <vt:lpstr>METHODOLGY  </vt:lpstr>
      <vt:lpstr>METHODOLOGY  </vt:lpstr>
      <vt:lpstr>METHODOLGY  </vt:lpstr>
      <vt:lpstr>METHODOLGY  </vt:lpstr>
      <vt:lpstr>METHODOLGY  </vt:lpstr>
      <vt:lpstr>METHODOLGY  </vt:lpstr>
      <vt:lpstr>METHODOLGY  </vt:lpstr>
      <vt:lpstr>METHODOLGY  </vt:lpstr>
      <vt:lpstr>METHODOLGY  </vt:lpstr>
      <vt:lpstr>RESULTS AND DISCUSSION    </vt:lpstr>
      <vt:lpstr>RESULTS AND DISCUSSION    </vt:lpstr>
      <vt:lpstr>RESULTS AND DISCUSSION    </vt:lpstr>
      <vt:lpstr>RESULTS AND DISCUSSION    </vt:lpstr>
      <vt:lpstr>RESULTS AND DISCUSSION    </vt:lpstr>
      <vt:lpstr>RESULTS AND DISCUSSION  </vt:lpstr>
      <vt:lpstr>RESULTS AND DISCUSSION  </vt:lpstr>
      <vt:lpstr>RESULTS AND DISCUSSION  </vt:lpstr>
      <vt:lpstr>RESULTS AND DISCUSSION    </vt:lpstr>
      <vt:lpstr>CONCLUSIONS    </vt:lpstr>
      <vt:lpstr>REFERENCES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173</cp:revision>
  <dcterms:created xsi:type="dcterms:W3CDTF">2010-10-03T08:05:00Z</dcterms:created>
  <dcterms:modified xsi:type="dcterms:W3CDTF">2026-04-05T14:32:23Z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